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ink/ink1.xml" ContentType="application/inkml+xml"/>
  <Override PartName="/ppt/notesSlides/notesSlide16.xml" ContentType="application/vnd.openxmlformats-officedocument.presentationml.notesSlide+xml"/>
  <Override PartName="/ppt/ink/ink2.xml" ContentType="application/inkml+xml"/>
  <Override PartName="/ppt/notesSlides/notesSlide17.xml" ContentType="application/vnd.openxmlformats-officedocument.presentationml.notesSlide+xml"/>
  <Override PartName="/ppt/ink/ink3.xml" ContentType="application/inkml+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ink/ink4.xml" ContentType="application/inkml+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3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drawings/drawing1.xml" ContentType="application/vnd.openxmlformats-officedocument.drawingml.chartshapes+xml"/>
  <Override PartName="/ppt/notesSlides/notesSlide38.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drawings/drawing2.xml" ContentType="application/vnd.openxmlformats-officedocument.drawingml.chartshapes+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60"/>
  </p:notesMasterIdLst>
  <p:sldIdLst>
    <p:sldId id="256" r:id="rId2"/>
    <p:sldId id="842" r:id="rId3"/>
    <p:sldId id="828" r:id="rId4"/>
    <p:sldId id="262" r:id="rId5"/>
    <p:sldId id="260" r:id="rId6"/>
    <p:sldId id="259" r:id="rId7"/>
    <p:sldId id="261" r:id="rId8"/>
    <p:sldId id="258" r:id="rId9"/>
    <p:sldId id="257" r:id="rId10"/>
    <p:sldId id="284" r:id="rId11"/>
    <p:sldId id="265" r:id="rId12"/>
    <p:sldId id="268" r:id="rId13"/>
    <p:sldId id="865" r:id="rId14"/>
    <p:sldId id="264" r:id="rId15"/>
    <p:sldId id="266" r:id="rId16"/>
    <p:sldId id="267" r:id="rId17"/>
    <p:sldId id="829" r:id="rId18"/>
    <p:sldId id="293" r:id="rId19"/>
    <p:sldId id="831" r:id="rId20"/>
    <p:sldId id="271" r:id="rId21"/>
    <p:sldId id="816" r:id="rId22"/>
    <p:sldId id="832" r:id="rId23"/>
    <p:sldId id="272" r:id="rId24"/>
    <p:sldId id="815" r:id="rId25"/>
    <p:sldId id="273" r:id="rId26"/>
    <p:sldId id="827" r:id="rId27"/>
    <p:sldId id="275" r:id="rId28"/>
    <p:sldId id="830" r:id="rId29"/>
    <p:sldId id="278" r:id="rId30"/>
    <p:sldId id="817" r:id="rId31"/>
    <p:sldId id="818" r:id="rId32"/>
    <p:sldId id="279" r:id="rId33"/>
    <p:sldId id="819" r:id="rId34"/>
    <p:sldId id="280" r:id="rId35"/>
    <p:sldId id="824" r:id="rId36"/>
    <p:sldId id="862" r:id="rId37"/>
    <p:sldId id="863" r:id="rId38"/>
    <p:sldId id="866" r:id="rId39"/>
    <p:sldId id="833" r:id="rId40"/>
    <p:sldId id="843" r:id="rId41"/>
    <p:sldId id="281" r:id="rId42"/>
    <p:sldId id="864" r:id="rId43"/>
    <p:sldId id="867" r:id="rId44"/>
    <p:sldId id="844" r:id="rId45"/>
    <p:sldId id="852" r:id="rId46"/>
    <p:sldId id="851" r:id="rId47"/>
    <p:sldId id="845" r:id="rId48"/>
    <p:sldId id="857" r:id="rId49"/>
    <p:sldId id="859" r:id="rId50"/>
    <p:sldId id="856" r:id="rId51"/>
    <p:sldId id="869" r:id="rId52"/>
    <p:sldId id="868" r:id="rId53"/>
    <p:sldId id="870" r:id="rId54"/>
    <p:sldId id="654" r:id="rId55"/>
    <p:sldId id="850" r:id="rId56"/>
    <p:sldId id="854" r:id="rId57"/>
    <p:sldId id="855" r:id="rId58"/>
    <p:sldId id="837" r:id="rId5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306799F8-075E-4A3A-A7F6-7FBC6576F1A4}" styleName="Themed Style 2 - Accent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5012" autoAdjust="0"/>
  </p:normalViewPr>
  <p:slideViewPr>
    <p:cSldViewPr snapToGrid="0">
      <p:cViewPr varScale="1">
        <p:scale>
          <a:sx n="71" d="100"/>
          <a:sy n="71" d="100"/>
        </p:scale>
        <p:origin x="1138" y="5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s>
</file>

<file path=ppt/charts/_rels/chart1.xml.rels><?xml version="1.0" encoding="UTF-8" standalone="yes"?>
<Relationships xmlns="http://schemas.openxmlformats.org/package/2006/relationships"><Relationship Id="rId3" Type="http://schemas.openxmlformats.org/officeDocument/2006/relationships/oleObject" Target="file:///\\dc1.ucluelet.local\data\finance\budget\current\Budget%202024-2028\2024%20-%205yr%20Plan%20Draft%20-%20V2%20with%20capital%20(002).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dc1.ucluelet.local\data\finance\budget\current\Budget%202024-2028\2024%20-%205yr%20Plan%20Draft%20-%20V2%20with%20capital%20(002).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dc1.ucluelet.local\data\finance\budget\current\Budget%202024-2028\Copy%20of%20Copy%20of%20Capital%20Budget%20Carryforward%20to%202024v7.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dc1.ucluelet.local\data\finance\budget\current\Budget%202024-2028\Copy%20of%20Copy%20of%20Capital%20Budget%20Carryforward%20to%202024v7.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dc1.ucluelet.local\data\finance\budget\current\Budget%202024-2028\Copy%20of%20Copy%20of%20Capital%20Budget%20Carryforward%20to%202024v7.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chartUserShapes" Target="../drawings/drawing1.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7.xml"/><Relationship Id="rId1" Type="http://schemas.microsoft.com/office/2011/relationships/chartStyle" Target="style7.xml"/><Relationship Id="rId4" Type="http://schemas.openxmlformats.org/officeDocument/2006/relationships/chartUserShapes" Target="../drawings/drawing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baseline="0">
                <a:solidFill>
                  <a:schemeClr val="bg1"/>
                </a:solidFill>
                <a:latin typeface="+mn-lt"/>
                <a:ea typeface="+mn-ea"/>
                <a:cs typeface="+mn-cs"/>
              </a:defRPr>
            </a:pPr>
            <a:r>
              <a:rPr lang="en-CA" dirty="0">
                <a:solidFill>
                  <a:schemeClr val="bg1"/>
                </a:solidFill>
              </a:rPr>
              <a:t>OPERATIONAL</a:t>
            </a:r>
            <a:r>
              <a:rPr lang="en-CA" baseline="0" dirty="0">
                <a:solidFill>
                  <a:schemeClr val="bg1"/>
                </a:solidFill>
              </a:rPr>
              <a:t> EXPENDITURES </a:t>
            </a:r>
            <a:endParaRPr lang="en-CA" dirty="0">
              <a:solidFill>
                <a:schemeClr val="bg1"/>
              </a:solidFill>
            </a:endParaRPr>
          </a:p>
        </c:rich>
      </c:tx>
      <c:overlay val="0"/>
      <c:spPr>
        <a:noFill/>
        <a:ln>
          <a:noFill/>
        </a:ln>
        <a:effectLst/>
      </c:spPr>
      <c:txPr>
        <a:bodyPr rot="0" spcFirstLastPara="1" vertOverflow="ellipsis" vert="horz" wrap="square" anchor="ctr" anchorCtr="1"/>
        <a:lstStyle/>
        <a:p>
          <a:pPr>
            <a:defRPr sz="1800" b="1" i="0" u="none" strike="noStrike" kern="1200" baseline="0">
              <a:solidFill>
                <a:schemeClr val="bg1"/>
              </a:solidFill>
              <a:latin typeface="+mn-lt"/>
              <a:ea typeface="+mn-ea"/>
              <a:cs typeface="+mn-cs"/>
            </a:defRPr>
          </a:pPr>
          <a:endParaRPr lang="en-US"/>
        </a:p>
      </c:txPr>
    </c:title>
    <c:autoTitleDeleted val="0"/>
    <c:plotArea>
      <c:layout/>
      <c:pieChart>
        <c:varyColors val="1"/>
        <c:ser>
          <c:idx val="0"/>
          <c:order val="0"/>
          <c:explosion val="8"/>
          <c:dPt>
            <c:idx val="0"/>
            <c:bubble3D val="0"/>
            <c:spPr>
              <a:solidFill>
                <a:schemeClr val="accent1"/>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A92A-4517-9D50-3178E36F5172}"/>
              </c:ext>
            </c:extLst>
          </c:dPt>
          <c:dPt>
            <c:idx val="1"/>
            <c:bubble3D val="0"/>
            <c:spPr>
              <a:solidFill>
                <a:schemeClr val="accent2"/>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3-A92A-4517-9D50-3178E36F5172}"/>
              </c:ext>
            </c:extLst>
          </c:dPt>
          <c:dPt>
            <c:idx val="2"/>
            <c:bubble3D val="0"/>
            <c:spPr>
              <a:solidFill>
                <a:schemeClr val="accent3"/>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5-A92A-4517-9D50-3178E36F5172}"/>
              </c:ext>
            </c:extLst>
          </c:dPt>
          <c:dPt>
            <c:idx val="3"/>
            <c:bubble3D val="0"/>
            <c:spPr>
              <a:solidFill>
                <a:schemeClr val="accent4"/>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7-A92A-4517-9D50-3178E36F5172}"/>
              </c:ext>
            </c:extLst>
          </c:dPt>
          <c:dPt>
            <c:idx val="4"/>
            <c:bubble3D val="0"/>
            <c:spPr>
              <a:solidFill>
                <a:schemeClr val="accent5"/>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9-A92A-4517-9D50-3178E36F5172}"/>
              </c:ext>
            </c:extLst>
          </c:dPt>
          <c:dPt>
            <c:idx val="5"/>
            <c:bubble3D val="0"/>
            <c:spPr>
              <a:solidFill>
                <a:schemeClr val="accent6"/>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B-A92A-4517-9D50-3178E36F5172}"/>
              </c:ext>
            </c:extLst>
          </c:dPt>
          <c:dPt>
            <c:idx val="6"/>
            <c:bubble3D val="0"/>
            <c:spPr>
              <a:solidFill>
                <a:schemeClr val="accent1">
                  <a:lumMod val="60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D-A92A-4517-9D50-3178E36F5172}"/>
              </c:ext>
            </c:extLst>
          </c:dPt>
          <c:dPt>
            <c:idx val="7"/>
            <c:bubble3D val="0"/>
            <c:spPr>
              <a:solidFill>
                <a:schemeClr val="accent2">
                  <a:lumMod val="60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F-A92A-4517-9D50-3178E36F5172}"/>
              </c:ext>
            </c:extLst>
          </c:dPt>
          <c:dPt>
            <c:idx val="8"/>
            <c:bubble3D val="0"/>
            <c:spPr>
              <a:solidFill>
                <a:schemeClr val="accent3">
                  <a:lumMod val="60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11-A92A-4517-9D50-3178E36F5172}"/>
              </c:ext>
            </c:extLst>
          </c:dPt>
          <c:dLbls>
            <c:dLbl>
              <c:idx val="1"/>
              <c:layout>
                <c:manualLayout>
                  <c:x val="-7.492420030770984E-2"/>
                  <c:y val="-2.5741618885994591E-2"/>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3-A92A-4517-9D50-3178E36F5172}"/>
                </c:ext>
              </c:extLst>
            </c:dLbl>
            <c:dLbl>
              <c:idx val="2"/>
              <c:layout>
                <c:manualLayout>
                  <c:x val="-0.11880198182382187"/>
                  <c:y val="-5.8674975808973621E-2"/>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5-A92A-4517-9D50-3178E36F5172}"/>
                </c:ext>
              </c:extLst>
            </c:dLbl>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lt1"/>
                    </a:solidFill>
                    <a:latin typeface="+mn-lt"/>
                    <a:ea typeface="+mn-ea"/>
                    <a:cs typeface="+mn-cs"/>
                  </a:defRPr>
                </a:pPr>
                <a:endParaRPr lang="en-US"/>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Summary!$B$109:$B$117</c:f>
              <c:strCache>
                <c:ptCount val="9"/>
                <c:pt idx="0">
                  <c:v>Administration Expenses</c:v>
                </c:pt>
                <c:pt idx="1">
                  <c:v>Building Inspection Expense</c:v>
                </c:pt>
                <c:pt idx="2">
                  <c:v>Bylaw Expense</c:v>
                </c:pt>
                <c:pt idx="3">
                  <c:v>Fiscal Services (Debt)</c:v>
                </c:pt>
                <c:pt idx="4">
                  <c:v>Parks Expenses</c:v>
                </c:pt>
                <c:pt idx="5">
                  <c:v>Planning Expenses</c:v>
                </c:pt>
                <c:pt idx="6">
                  <c:v>Protective Services Expenses</c:v>
                </c:pt>
                <c:pt idx="7">
                  <c:v>Public works Expenses</c:v>
                </c:pt>
                <c:pt idx="8">
                  <c:v>Recreation Expenses</c:v>
                </c:pt>
              </c:strCache>
            </c:strRef>
          </c:cat>
          <c:val>
            <c:numRef>
              <c:f>Summary!$C$109:$C$117</c:f>
              <c:numCache>
                <c:formatCode>"$"#,##0_);[Red]\("$"#,##0\)</c:formatCode>
                <c:ptCount val="9"/>
                <c:pt idx="0">
                  <c:v>1883556.625</c:v>
                </c:pt>
                <c:pt idx="1">
                  <c:v>138855.97499999998</c:v>
                </c:pt>
                <c:pt idx="2">
                  <c:v>137337.97499999998</c:v>
                </c:pt>
                <c:pt idx="3">
                  <c:v>235258</c:v>
                </c:pt>
                <c:pt idx="4">
                  <c:v>801388.005</c:v>
                </c:pt>
                <c:pt idx="5">
                  <c:v>572811.64999999991</c:v>
                </c:pt>
                <c:pt idx="6">
                  <c:v>508921</c:v>
                </c:pt>
                <c:pt idx="7">
                  <c:v>988776.53000000014</c:v>
                </c:pt>
                <c:pt idx="8">
                  <c:v>1197113.3600000001</c:v>
                </c:pt>
              </c:numCache>
            </c:numRef>
          </c:val>
          <c:extLst>
            <c:ext xmlns:c16="http://schemas.microsoft.com/office/drawing/2014/chart" uri="{C3380CC4-5D6E-409C-BE32-E72D297353CC}">
              <c16:uniqueId val="{00000012-A92A-4517-9D50-3178E36F5172}"/>
            </c:ext>
          </c:extLst>
        </c:ser>
        <c:dLbls>
          <c:dLblPos val="ctr"/>
          <c:showLegendKey val="0"/>
          <c:showVal val="0"/>
          <c:showCatName val="0"/>
          <c:showSerName val="0"/>
          <c:showPercent val="1"/>
          <c:showBubbleSize val="0"/>
          <c:showLeaderLines val="1"/>
        </c:dLbls>
        <c:firstSliceAng val="0"/>
      </c:pieChart>
      <c:spPr>
        <a:noFill/>
        <a:ln>
          <a:noFill/>
        </a:ln>
        <a:effectLst/>
      </c:spPr>
    </c:plotArea>
    <c:legend>
      <c:legendPos val="r"/>
      <c:layout>
        <c:manualLayout>
          <c:xMode val="edge"/>
          <c:yMode val="edge"/>
          <c:x val="0.65639736607654764"/>
          <c:y val="0.11852826994004037"/>
          <c:w val="0.30951011983101706"/>
          <c:h val="0.80950876345715717"/>
        </c:manualLayout>
      </c:layout>
      <c:overlay val="0"/>
      <c:spPr>
        <a:solidFill>
          <a:schemeClr val="lt1">
            <a:lumMod val="95000"/>
            <a:alpha val="39000"/>
          </a:schemeClr>
        </a:solidFill>
        <a:ln>
          <a:noFill/>
        </a:ln>
        <a:effectLst/>
      </c:spPr>
      <c:txPr>
        <a:bodyPr rot="0" spcFirstLastPara="1" vertOverflow="ellipsis" vert="horz" wrap="square" anchor="ctr" anchorCtr="1"/>
        <a:lstStyle/>
        <a:p>
          <a:pPr>
            <a:defRPr sz="1400" b="0" i="0" u="none" strike="noStrike" kern="1200" baseline="0">
              <a:solidFill>
                <a:schemeClr val="bg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solidFill>
        <a:schemeClr val="dk1">
          <a:lumMod val="25000"/>
          <a:lumOff val="75000"/>
        </a:schemeClr>
      </a:solidFill>
      <a:round/>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baseline="0">
                <a:solidFill>
                  <a:schemeClr val="bg1"/>
                </a:solidFill>
                <a:latin typeface="+mn-lt"/>
                <a:ea typeface="+mn-ea"/>
                <a:cs typeface="+mn-cs"/>
              </a:defRPr>
            </a:pPr>
            <a:r>
              <a:rPr lang="en-CA" dirty="0">
                <a:solidFill>
                  <a:schemeClr val="bg1"/>
                </a:solidFill>
              </a:rPr>
              <a:t>OPERATIONAL REVENUE</a:t>
            </a:r>
          </a:p>
        </c:rich>
      </c:tx>
      <c:overlay val="0"/>
      <c:spPr>
        <a:noFill/>
        <a:ln>
          <a:noFill/>
        </a:ln>
        <a:effectLst/>
      </c:spPr>
      <c:txPr>
        <a:bodyPr rot="0" spcFirstLastPara="1" vertOverflow="ellipsis" vert="horz" wrap="square" anchor="ctr" anchorCtr="1"/>
        <a:lstStyle/>
        <a:p>
          <a:pPr>
            <a:defRPr sz="1800" b="1" i="0" u="none" strike="noStrike" kern="1200" baseline="0">
              <a:solidFill>
                <a:schemeClr val="bg1"/>
              </a:solidFill>
              <a:latin typeface="+mn-lt"/>
              <a:ea typeface="+mn-ea"/>
              <a:cs typeface="+mn-cs"/>
            </a:defRPr>
          </a:pPr>
          <a:endParaRPr lang="en-US"/>
        </a:p>
      </c:txPr>
    </c:title>
    <c:autoTitleDeleted val="0"/>
    <c:plotArea>
      <c:layout>
        <c:manualLayout>
          <c:layoutTarget val="inner"/>
          <c:xMode val="edge"/>
          <c:yMode val="edge"/>
          <c:x val="2.5164086998923432E-2"/>
          <c:y val="3.1148273881506341E-2"/>
          <c:w val="0.55590009310334743"/>
          <c:h val="0.8357538637872336"/>
        </c:manualLayout>
      </c:layout>
      <c:pieChart>
        <c:varyColors val="1"/>
        <c:ser>
          <c:idx val="0"/>
          <c:order val="0"/>
          <c:dPt>
            <c:idx val="0"/>
            <c:bubble3D val="0"/>
            <c:explosion val="7"/>
            <c:spPr>
              <a:solidFill>
                <a:schemeClr val="accent1"/>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CA0E-4E15-AF1B-B1BBE4F3C3D7}"/>
              </c:ext>
            </c:extLst>
          </c:dPt>
          <c:dPt>
            <c:idx val="1"/>
            <c:bubble3D val="0"/>
            <c:explosion val="10"/>
            <c:spPr>
              <a:solidFill>
                <a:schemeClr val="accent2"/>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3-CA0E-4E15-AF1B-B1BBE4F3C3D7}"/>
              </c:ext>
            </c:extLst>
          </c:dPt>
          <c:dPt>
            <c:idx val="2"/>
            <c:bubble3D val="0"/>
            <c:explosion val="9"/>
            <c:spPr>
              <a:solidFill>
                <a:schemeClr val="accent3"/>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5-CA0E-4E15-AF1B-B1BBE4F3C3D7}"/>
              </c:ext>
            </c:extLst>
          </c:dPt>
          <c:dPt>
            <c:idx val="3"/>
            <c:bubble3D val="0"/>
            <c:explosion val="9"/>
            <c:spPr>
              <a:solidFill>
                <a:schemeClr val="accent4"/>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7-CA0E-4E15-AF1B-B1BBE4F3C3D7}"/>
              </c:ext>
            </c:extLst>
          </c:dPt>
          <c:dPt>
            <c:idx val="4"/>
            <c:bubble3D val="0"/>
            <c:explosion val="9"/>
            <c:spPr>
              <a:solidFill>
                <a:schemeClr val="accent5"/>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9-CA0E-4E15-AF1B-B1BBE4F3C3D7}"/>
              </c:ext>
            </c:extLst>
          </c:dPt>
          <c:dPt>
            <c:idx val="5"/>
            <c:bubble3D val="0"/>
            <c:explosion val="11"/>
            <c:spPr>
              <a:solidFill>
                <a:schemeClr val="accent6"/>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B-CA0E-4E15-AF1B-B1BBE4F3C3D7}"/>
              </c:ext>
            </c:extLst>
          </c:dPt>
          <c:dPt>
            <c:idx val="6"/>
            <c:bubble3D val="0"/>
            <c:explosion val="8"/>
            <c:spPr>
              <a:solidFill>
                <a:schemeClr val="accent1">
                  <a:lumMod val="60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D-CA0E-4E15-AF1B-B1BBE4F3C3D7}"/>
              </c:ext>
            </c:extLst>
          </c:dPt>
          <c:dPt>
            <c:idx val="7"/>
            <c:bubble3D val="0"/>
            <c:spPr>
              <a:solidFill>
                <a:schemeClr val="accent2">
                  <a:lumMod val="60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F-CA0E-4E15-AF1B-B1BBE4F3C3D7}"/>
              </c:ext>
            </c:extLst>
          </c:dPt>
          <c:dPt>
            <c:idx val="8"/>
            <c:bubble3D val="0"/>
            <c:explosion val="7"/>
            <c:spPr>
              <a:solidFill>
                <a:schemeClr val="accent3">
                  <a:lumMod val="60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11-CA0E-4E15-AF1B-B1BBE4F3C3D7}"/>
              </c:ext>
            </c:extLst>
          </c:dPt>
          <c:dPt>
            <c:idx val="9"/>
            <c:bubble3D val="0"/>
            <c:explosion val="7"/>
            <c:spPr>
              <a:solidFill>
                <a:schemeClr val="accent4">
                  <a:lumMod val="60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13-CA0E-4E15-AF1B-B1BBE4F3C3D7}"/>
              </c:ext>
            </c:extLst>
          </c:dPt>
          <c:dPt>
            <c:idx val="10"/>
            <c:bubble3D val="0"/>
            <c:explosion val="7"/>
            <c:spPr>
              <a:solidFill>
                <a:schemeClr val="accent5">
                  <a:lumMod val="60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15-CA0E-4E15-AF1B-B1BBE4F3C3D7}"/>
              </c:ext>
            </c:extLst>
          </c:dPt>
          <c:dPt>
            <c:idx val="11"/>
            <c:bubble3D val="0"/>
            <c:explosion val="7"/>
            <c:spPr>
              <a:solidFill>
                <a:schemeClr val="accent6">
                  <a:lumMod val="60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17-CA0E-4E15-AF1B-B1BBE4F3C3D7}"/>
              </c:ext>
            </c:extLst>
          </c:dPt>
          <c:dPt>
            <c:idx val="12"/>
            <c:bubble3D val="0"/>
            <c:explosion val="7"/>
            <c:spPr>
              <a:solidFill>
                <a:schemeClr val="accent1">
                  <a:lumMod val="80000"/>
                  <a:lumOff val="20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19-CA0E-4E15-AF1B-B1BBE4F3C3D7}"/>
              </c:ext>
            </c:extLst>
          </c:dPt>
          <c:dLbls>
            <c:dLbl>
              <c:idx val="1"/>
              <c:layout>
                <c:manualLayout>
                  <c:x val="4.1882734667701295E-2"/>
                  <c:y val="-2.7531345223954343E-2"/>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3-CA0E-4E15-AF1B-B1BBE4F3C3D7}"/>
                </c:ext>
              </c:extLst>
            </c:dLbl>
            <c:dLbl>
              <c:idx val="3"/>
              <c:layout>
                <c:manualLayout>
                  <c:x val="1.8199528158491952E-2"/>
                  <c:y val="3.4673948579288317E-3"/>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7-CA0E-4E15-AF1B-B1BBE4F3C3D7}"/>
                </c:ext>
              </c:extLst>
            </c:dLbl>
            <c:dLbl>
              <c:idx val="5"/>
              <c:layout>
                <c:manualLayout>
                  <c:x val="5.8247059151569393E-2"/>
                  <c:y val="6.8561119320559319E-2"/>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B-CA0E-4E15-AF1B-B1BBE4F3C3D7}"/>
                </c:ext>
              </c:extLst>
            </c:dLbl>
            <c:dLbl>
              <c:idx val="6"/>
              <c:layout>
                <c:manualLayout>
                  <c:x val="6.1231602907762396E-2"/>
                  <c:y val="8.6268221715937385E-2"/>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D-CA0E-4E15-AF1B-B1BBE4F3C3D7}"/>
                </c:ext>
              </c:extLst>
            </c:dLbl>
            <c:dLbl>
              <c:idx val="7"/>
              <c:delete val="1"/>
              <c:extLst>
                <c:ext xmlns:c15="http://schemas.microsoft.com/office/drawing/2012/chart" uri="{CE6537A1-D6FC-4f65-9D91-7224C49458BB}"/>
                <c:ext xmlns:c16="http://schemas.microsoft.com/office/drawing/2014/chart" uri="{C3380CC4-5D6E-409C-BE32-E72D297353CC}">
                  <c16:uniqueId val="{0000000F-CA0E-4E15-AF1B-B1BBE4F3C3D7}"/>
                </c:ext>
              </c:extLst>
            </c:dLbl>
            <c:dLbl>
              <c:idx val="8"/>
              <c:layout>
                <c:manualLayout>
                  <c:x val="4.7487127731127871E-2"/>
                  <c:y val="7.2395574924229808E-2"/>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11-CA0E-4E15-AF1B-B1BBE4F3C3D7}"/>
                </c:ext>
              </c:extLst>
            </c:dLbl>
            <c:dLbl>
              <c:idx val="10"/>
              <c:layout>
                <c:manualLayout>
                  <c:x val="3.2989800796921126E-2"/>
                  <c:y val="0.11418707675224857"/>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15-CA0E-4E15-AF1B-B1BBE4F3C3D7}"/>
                </c:ext>
              </c:extLst>
            </c:dLbl>
            <c:dLbl>
              <c:idx val="11"/>
              <c:layout>
                <c:manualLayout>
                  <c:x val="1.3032428392372463E-2"/>
                  <c:y val="3.3955163887766322E-2"/>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17-CA0E-4E15-AF1B-B1BBE4F3C3D7}"/>
                </c:ext>
              </c:extLst>
            </c:dLbl>
            <c:dLbl>
              <c:idx val="12"/>
              <c:layout>
                <c:manualLayout>
                  <c:x val="2.3586974780486245E-2"/>
                  <c:y val="8.4566859373558179E-2"/>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19-CA0E-4E15-AF1B-B1BBE4F3C3D7}"/>
                </c:ext>
              </c:extLst>
            </c:dLbl>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lt1"/>
                    </a:solidFill>
                    <a:latin typeface="+mn-lt"/>
                    <a:ea typeface="+mn-ea"/>
                    <a:cs typeface="+mn-cs"/>
                  </a:defRPr>
                </a:pPr>
                <a:endParaRPr lang="en-US"/>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Summary!$B$91:$B$103</c:f>
              <c:strCache>
                <c:ptCount val="13"/>
                <c:pt idx="0">
                  <c:v>Property Taxes</c:v>
                </c:pt>
                <c:pt idx="1">
                  <c:v>Payments In Lieu of Taxes</c:v>
                </c:pt>
                <c:pt idx="2">
                  <c:v>Business Licences</c:v>
                </c:pt>
                <c:pt idx="3">
                  <c:v>Permits</c:v>
                </c:pt>
                <c:pt idx="4">
                  <c:v>Protective Service Agreements</c:v>
                </c:pt>
                <c:pt idx="5">
                  <c:v>Recreation Fees</c:v>
                </c:pt>
                <c:pt idx="6">
                  <c:v>Annual Grants </c:v>
                </c:pt>
                <c:pt idx="7">
                  <c:v>Cemetery</c:v>
                </c:pt>
                <c:pt idx="8">
                  <c:v>Parking Program</c:v>
                </c:pt>
                <c:pt idx="9">
                  <c:v>Interest </c:v>
                </c:pt>
                <c:pt idx="10">
                  <c:v>Other Fees &amp; Cost Recovery</c:v>
                </c:pt>
                <c:pt idx="11">
                  <c:v>Misc Conditional Grants</c:v>
                </c:pt>
                <c:pt idx="12">
                  <c:v>Transfers from Surplus/Reserves</c:v>
                </c:pt>
              </c:strCache>
            </c:strRef>
          </c:cat>
          <c:val>
            <c:numRef>
              <c:f>Summary!$C$91:$C$103</c:f>
              <c:numCache>
                <c:formatCode>"$"#,##0_);[Red]\("$"#,##0\)</c:formatCode>
                <c:ptCount val="13"/>
                <c:pt idx="0">
                  <c:v>-4479952.6800000006</c:v>
                </c:pt>
                <c:pt idx="1">
                  <c:v>-96850.84</c:v>
                </c:pt>
                <c:pt idx="2">
                  <c:v>-210060.4</c:v>
                </c:pt>
                <c:pt idx="3">
                  <c:v>-151045.79999999999</c:v>
                </c:pt>
                <c:pt idx="4">
                  <c:v>-63045</c:v>
                </c:pt>
                <c:pt idx="5">
                  <c:v>-577649.19999999995</c:v>
                </c:pt>
                <c:pt idx="6">
                  <c:v>-352000</c:v>
                </c:pt>
                <c:pt idx="7">
                  <c:v>-4000</c:v>
                </c:pt>
                <c:pt idx="8">
                  <c:v>-200000</c:v>
                </c:pt>
                <c:pt idx="9">
                  <c:v>-116040</c:v>
                </c:pt>
                <c:pt idx="10">
                  <c:v>-58344.2</c:v>
                </c:pt>
                <c:pt idx="11">
                  <c:v>-80031</c:v>
                </c:pt>
                <c:pt idx="12">
                  <c:v>-75000</c:v>
                </c:pt>
              </c:numCache>
            </c:numRef>
          </c:val>
          <c:extLst>
            <c:ext xmlns:c16="http://schemas.microsoft.com/office/drawing/2014/chart" uri="{C3380CC4-5D6E-409C-BE32-E72D297353CC}">
              <c16:uniqueId val="{0000001A-CA0E-4E15-AF1B-B1BBE4F3C3D7}"/>
            </c:ext>
          </c:extLst>
        </c:ser>
        <c:dLbls>
          <c:dLblPos val="ctr"/>
          <c:showLegendKey val="0"/>
          <c:showVal val="0"/>
          <c:showCatName val="0"/>
          <c:showSerName val="0"/>
          <c:showPercent val="1"/>
          <c:showBubbleSize val="0"/>
          <c:showLeaderLines val="1"/>
        </c:dLbls>
        <c:firstSliceAng val="0"/>
      </c:pieChart>
      <c:spPr>
        <a:noFill/>
        <a:ln>
          <a:noFill/>
        </a:ln>
        <a:effectLst/>
      </c:spPr>
    </c:plotArea>
    <c:legend>
      <c:legendPos val="r"/>
      <c:layout>
        <c:manualLayout>
          <c:xMode val="edge"/>
          <c:yMode val="edge"/>
          <c:x val="0.62167447968558409"/>
          <c:y val="9.8484749725151768E-2"/>
          <c:w val="0.37832550032489626"/>
          <c:h val="0.90151521638486487"/>
        </c:manualLayout>
      </c:layout>
      <c:overlay val="0"/>
      <c:spPr>
        <a:solidFill>
          <a:schemeClr val="lt1">
            <a:lumMod val="95000"/>
            <a:alpha val="39000"/>
          </a:schemeClr>
        </a:solidFill>
        <a:ln>
          <a:noFill/>
        </a:ln>
        <a:effectLst/>
      </c:spPr>
      <c:txPr>
        <a:bodyPr rot="0" spcFirstLastPara="1" vertOverflow="ellipsis" vert="horz" wrap="square" anchor="ctr" anchorCtr="1"/>
        <a:lstStyle/>
        <a:p>
          <a:pPr>
            <a:defRPr sz="1200" b="0" i="0" u="none" strike="noStrike" kern="1200" baseline="0">
              <a:solidFill>
                <a:schemeClr val="bg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solidFill>
        <a:schemeClr val="dk1">
          <a:lumMod val="25000"/>
          <a:lumOff val="75000"/>
        </a:schemeClr>
      </a:solidFill>
      <a:round/>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baseline="0">
                <a:solidFill>
                  <a:schemeClr val="bg1"/>
                </a:solidFill>
                <a:latin typeface="+mn-lt"/>
                <a:ea typeface="+mn-ea"/>
                <a:cs typeface="+mn-cs"/>
              </a:defRPr>
            </a:pPr>
            <a:r>
              <a:rPr lang="en-CA" dirty="0">
                <a:solidFill>
                  <a:schemeClr val="bg1"/>
                </a:solidFill>
              </a:rPr>
              <a:t>CAPITAL EXPENDITURES</a:t>
            </a:r>
          </a:p>
        </c:rich>
      </c:tx>
      <c:overlay val="0"/>
      <c:spPr>
        <a:noFill/>
        <a:ln>
          <a:noFill/>
        </a:ln>
        <a:effectLst/>
      </c:spPr>
      <c:txPr>
        <a:bodyPr rot="0" spcFirstLastPara="1" vertOverflow="ellipsis" vert="horz" wrap="square" anchor="ctr" anchorCtr="1"/>
        <a:lstStyle/>
        <a:p>
          <a:pPr>
            <a:defRPr sz="1800" b="1" i="0" u="none" strike="noStrike" kern="1200" baseline="0">
              <a:solidFill>
                <a:schemeClr val="bg1"/>
              </a:solidFill>
              <a:latin typeface="+mn-lt"/>
              <a:ea typeface="+mn-ea"/>
              <a:cs typeface="+mn-cs"/>
            </a:defRPr>
          </a:pPr>
          <a:endParaRPr lang="en-US"/>
        </a:p>
      </c:txPr>
    </c:title>
    <c:autoTitleDeleted val="0"/>
    <c:plotArea>
      <c:layout/>
      <c:pieChart>
        <c:varyColors val="1"/>
        <c:ser>
          <c:idx val="0"/>
          <c:order val="0"/>
          <c:dPt>
            <c:idx val="0"/>
            <c:bubble3D val="0"/>
            <c:spPr>
              <a:solidFill>
                <a:schemeClr val="accent1"/>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9329-4DAC-95B2-3B37E83FD364}"/>
              </c:ext>
            </c:extLst>
          </c:dPt>
          <c:dPt>
            <c:idx val="1"/>
            <c:bubble3D val="0"/>
            <c:spPr>
              <a:solidFill>
                <a:schemeClr val="accent2"/>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3-9329-4DAC-95B2-3B37E83FD364}"/>
              </c:ext>
            </c:extLst>
          </c:dPt>
          <c:dPt>
            <c:idx val="2"/>
            <c:bubble3D val="0"/>
            <c:spPr>
              <a:solidFill>
                <a:schemeClr val="accent3"/>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5-9329-4DAC-95B2-3B37E83FD364}"/>
              </c:ext>
            </c:extLst>
          </c:dPt>
          <c:dPt>
            <c:idx val="3"/>
            <c:bubble3D val="0"/>
            <c:spPr>
              <a:solidFill>
                <a:schemeClr val="accent4"/>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7-9329-4DAC-95B2-3B37E83FD364}"/>
              </c:ext>
            </c:extLst>
          </c:dPt>
          <c:dPt>
            <c:idx val="4"/>
            <c:bubble3D val="0"/>
            <c:spPr>
              <a:solidFill>
                <a:schemeClr val="accent5"/>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9-9329-4DAC-95B2-3B37E83FD364}"/>
              </c:ext>
            </c:extLst>
          </c:dPt>
          <c:dPt>
            <c:idx val="5"/>
            <c:bubble3D val="0"/>
            <c:explosion val="7"/>
            <c:spPr>
              <a:solidFill>
                <a:schemeClr val="accent6"/>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B-9329-4DAC-95B2-3B37E83FD364}"/>
              </c:ext>
            </c:extLst>
          </c:dPt>
          <c:dPt>
            <c:idx val="6"/>
            <c:bubble3D val="0"/>
            <c:explosion val="5"/>
            <c:spPr>
              <a:solidFill>
                <a:schemeClr val="accent1">
                  <a:lumMod val="60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D-9329-4DAC-95B2-3B37E83FD364}"/>
              </c:ext>
            </c:extLst>
          </c:dPt>
          <c:dPt>
            <c:idx val="7"/>
            <c:bubble3D val="0"/>
            <c:explosion val="4"/>
            <c:spPr>
              <a:solidFill>
                <a:schemeClr val="accent2">
                  <a:lumMod val="60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F-9329-4DAC-95B2-3B37E83FD364}"/>
              </c:ext>
            </c:extLst>
          </c:dPt>
          <c:dPt>
            <c:idx val="8"/>
            <c:bubble3D val="0"/>
            <c:explosion val="7"/>
            <c:spPr>
              <a:solidFill>
                <a:schemeClr val="accent3">
                  <a:lumMod val="60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11-9329-4DAC-95B2-3B37E83FD364}"/>
              </c:ext>
            </c:extLst>
          </c:dPt>
          <c:dPt>
            <c:idx val="9"/>
            <c:bubble3D val="0"/>
            <c:spPr>
              <a:solidFill>
                <a:schemeClr val="accent4">
                  <a:lumMod val="60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13-9329-4DAC-95B2-3B37E83FD364}"/>
              </c:ext>
            </c:extLst>
          </c:dPt>
          <c:dLbls>
            <c:dLbl>
              <c:idx val="0"/>
              <c:layout>
                <c:manualLayout>
                  <c:x val="-1.2469455695035004E-2"/>
                  <c:y val="0.27053948882839762"/>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1-9329-4DAC-95B2-3B37E83FD364}"/>
                </c:ext>
              </c:extLst>
            </c:dLbl>
            <c:dLbl>
              <c:idx val="1"/>
              <c:layout>
                <c:manualLayout>
                  <c:x val="-2.5746605955405812E-2"/>
                  <c:y val="0.19097161578700569"/>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3-9329-4DAC-95B2-3B37E83FD364}"/>
                </c:ext>
              </c:extLst>
            </c:dLbl>
            <c:dLbl>
              <c:idx val="2"/>
              <c:layout>
                <c:manualLayout>
                  <c:x val="-4.1140767947137599E-2"/>
                  <c:y val="0.12316543958687298"/>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5-9329-4DAC-95B2-3B37E83FD364}"/>
                </c:ext>
              </c:extLst>
            </c:dLbl>
            <c:dLbl>
              <c:idx val="3"/>
              <c:layout>
                <c:manualLayout>
                  <c:x val="-1.0228002649828516E-2"/>
                  <c:y val="0.16086376673913441"/>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7-9329-4DAC-95B2-3B37E83FD364}"/>
                </c:ext>
              </c:extLst>
            </c:dLbl>
            <c:dLbl>
              <c:idx val="4"/>
              <c:layout>
                <c:manualLayout>
                  <c:x val="-0.13596286885864506"/>
                  <c:y val="0.11665795835845345"/>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9-9329-4DAC-95B2-3B37E83FD364}"/>
                </c:ext>
              </c:extLst>
            </c:dLbl>
            <c:dLbl>
              <c:idx val="9"/>
              <c:layout>
                <c:manualLayout>
                  <c:x val="1.8066463736761299E-2"/>
                  <c:y val="0.12476679394194058"/>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13-9329-4DAC-95B2-3B37E83FD364}"/>
                </c:ext>
              </c:extLst>
            </c:dLbl>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lt1"/>
                    </a:solidFill>
                    <a:latin typeface="+mn-lt"/>
                    <a:ea typeface="+mn-ea"/>
                    <a:cs typeface="+mn-cs"/>
                  </a:defRPr>
                </a:pPr>
                <a:endParaRPr lang="en-US"/>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Summary!$D$49:$D$58</c:f>
              <c:strCache>
                <c:ptCount val="10"/>
                <c:pt idx="0">
                  <c:v>Affordable Housing</c:v>
                </c:pt>
                <c:pt idx="1">
                  <c:v>Buildings</c:v>
                </c:pt>
                <c:pt idx="2">
                  <c:v>General Gov't</c:v>
                </c:pt>
                <c:pt idx="3">
                  <c:v>Emergency Services</c:v>
                </c:pt>
                <c:pt idx="4">
                  <c:v>Fleet</c:v>
                </c:pt>
                <c:pt idx="5">
                  <c:v>Parks &amp; Recreation</c:v>
                </c:pt>
                <c:pt idx="6">
                  <c:v>Roads</c:v>
                </c:pt>
                <c:pt idx="7">
                  <c:v>Sanitary</c:v>
                </c:pt>
                <c:pt idx="8">
                  <c:v>Water</c:v>
                </c:pt>
                <c:pt idx="9">
                  <c:v>Harbour</c:v>
                </c:pt>
              </c:strCache>
            </c:strRef>
          </c:cat>
          <c:val>
            <c:numRef>
              <c:f>Summary!$E$49:$E$58</c:f>
              <c:numCache>
                <c:formatCode>#,##0_);[Red]\(#,##0\)</c:formatCode>
                <c:ptCount val="10"/>
                <c:pt idx="0">
                  <c:v>167000</c:v>
                </c:pt>
                <c:pt idx="1">
                  <c:v>125085</c:v>
                </c:pt>
                <c:pt idx="2">
                  <c:v>252947</c:v>
                </c:pt>
                <c:pt idx="3">
                  <c:v>397464</c:v>
                </c:pt>
                <c:pt idx="4">
                  <c:v>350000</c:v>
                </c:pt>
                <c:pt idx="5">
                  <c:v>2242295.84</c:v>
                </c:pt>
                <c:pt idx="6">
                  <c:v>3448327</c:v>
                </c:pt>
                <c:pt idx="7">
                  <c:v>453550.45999999996</c:v>
                </c:pt>
                <c:pt idx="8">
                  <c:v>1914919</c:v>
                </c:pt>
                <c:pt idx="9">
                  <c:v>242002</c:v>
                </c:pt>
              </c:numCache>
            </c:numRef>
          </c:val>
          <c:extLst>
            <c:ext xmlns:c16="http://schemas.microsoft.com/office/drawing/2014/chart" uri="{C3380CC4-5D6E-409C-BE32-E72D297353CC}">
              <c16:uniqueId val="{00000014-9329-4DAC-95B2-3B37E83FD364}"/>
            </c:ext>
          </c:extLst>
        </c:ser>
        <c:dLbls>
          <c:dLblPos val="ctr"/>
          <c:showLegendKey val="0"/>
          <c:showVal val="0"/>
          <c:showCatName val="0"/>
          <c:showSerName val="0"/>
          <c:showPercent val="1"/>
          <c:showBubbleSize val="0"/>
          <c:showLeaderLines val="1"/>
        </c:dLbls>
        <c:firstSliceAng val="0"/>
      </c:pieChart>
      <c:spPr>
        <a:noFill/>
        <a:ln>
          <a:noFill/>
        </a:ln>
        <a:effectLst/>
      </c:spPr>
    </c:plotArea>
    <c:legend>
      <c:legendPos val="r"/>
      <c:layout>
        <c:manualLayout>
          <c:xMode val="edge"/>
          <c:yMode val="edge"/>
          <c:x val="0.72450370221294225"/>
          <c:y val="0.27041818148601493"/>
          <c:w val="0.24993719235574791"/>
          <c:h val="0.59093483384182544"/>
        </c:manualLayout>
      </c:layout>
      <c:overlay val="0"/>
      <c:spPr>
        <a:solidFill>
          <a:schemeClr val="lt1">
            <a:lumMod val="95000"/>
            <a:alpha val="39000"/>
          </a:schemeClr>
        </a:solidFill>
        <a:ln>
          <a:noFill/>
        </a:ln>
        <a:effectLst/>
      </c:spPr>
      <c:txPr>
        <a:bodyPr rot="0" spcFirstLastPara="1" vertOverflow="ellipsis" vert="horz" wrap="square" anchor="ctr" anchorCtr="1"/>
        <a:lstStyle/>
        <a:p>
          <a:pPr>
            <a:defRPr sz="1200" b="0" i="0" u="none" strike="noStrike" kern="1200" baseline="0">
              <a:solidFill>
                <a:schemeClr val="bg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solidFill>
        <a:schemeClr val="dk1">
          <a:lumMod val="25000"/>
          <a:lumOff val="75000"/>
        </a:schemeClr>
      </a:solidFill>
      <a:round/>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baseline="0">
                <a:solidFill>
                  <a:schemeClr val="bg1"/>
                </a:solidFill>
                <a:latin typeface="+mn-lt"/>
                <a:ea typeface="+mn-ea"/>
                <a:cs typeface="+mn-cs"/>
              </a:defRPr>
            </a:pPr>
            <a:r>
              <a:rPr lang="en-CA" dirty="0">
                <a:solidFill>
                  <a:schemeClr val="bg1"/>
                </a:solidFill>
              </a:rPr>
              <a:t>CAPITAL FUNDING</a:t>
            </a:r>
          </a:p>
        </c:rich>
      </c:tx>
      <c:overlay val="0"/>
      <c:spPr>
        <a:noFill/>
        <a:ln>
          <a:noFill/>
        </a:ln>
        <a:effectLst/>
      </c:spPr>
      <c:txPr>
        <a:bodyPr rot="0" spcFirstLastPara="1" vertOverflow="ellipsis" vert="horz" wrap="square" anchor="ctr" anchorCtr="1"/>
        <a:lstStyle/>
        <a:p>
          <a:pPr>
            <a:defRPr sz="1800" b="1" i="0" u="none" strike="noStrike" kern="1200" baseline="0">
              <a:solidFill>
                <a:schemeClr val="bg1"/>
              </a:solidFill>
              <a:latin typeface="+mn-lt"/>
              <a:ea typeface="+mn-ea"/>
              <a:cs typeface="+mn-cs"/>
            </a:defRPr>
          </a:pPr>
          <a:endParaRPr lang="en-US"/>
        </a:p>
      </c:txPr>
    </c:title>
    <c:autoTitleDeleted val="0"/>
    <c:plotArea>
      <c:layout/>
      <c:pieChart>
        <c:varyColors val="1"/>
        <c:ser>
          <c:idx val="0"/>
          <c:order val="0"/>
          <c:dPt>
            <c:idx val="0"/>
            <c:bubble3D val="0"/>
            <c:explosion val="3"/>
            <c:spPr>
              <a:solidFill>
                <a:schemeClr val="accent1"/>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EAB7-4DD4-8790-C7763F1E2F36}"/>
              </c:ext>
            </c:extLst>
          </c:dPt>
          <c:dPt>
            <c:idx val="1"/>
            <c:bubble3D val="0"/>
            <c:explosion val="5"/>
            <c:spPr>
              <a:solidFill>
                <a:schemeClr val="accent2"/>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3-EAB7-4DD4-8790-C7763F1E2F36}"/>
              </c:ext>
            </c:extLst>
          </c:dPt>
          <c:dPt>
            <c:idx val="2"/>
            <c:bubble3D val="0"/>
            <c:explosion val="3"/>
            <c:spPr>
              <a:solidFill>
                <a:schemeClr val="accent3"/>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5-EAB7-4DD4-8790-C7763F1E2F36}"/>
              </c:ext>
            </c:extLst>
          </c:dPt>
          <c:dPt>
            <c:idx val="3"/>
            <c:bubble3D val="0"/>
            <c:explosion val="4"/>
            <c:spPr>
              <a:solidFill>
                <a:schemeClr val="accent4"/>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7-EAB7-4DD4-8790-C7763F1E2F36}"/>
              </c:ext>
            </c:extLst>
          </c:dPt>
          <c:dPt>
            <c:idx val="4"/>
            <c:bubble3D val="0"/>
            <c:explosion val="4"/>
            <c:spPr>
              <a:solidFill>
                <a:schemeClr val="accent5"/>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9-EAB7-4DD4-8790-C7763F1E2F36}"/>
              </c:ext>
            </c:extLst>
          </c:dPt>
          <c:dLbls>
            <c:dLbl>
              <c:idx val="1"/>
              <c:layout>
                <c:manualLayout>
                  <c:x val="0.13278572736547467"/>
                  <c:y val="-0.11031590096056926"/>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3-EAB7-4DD4-8790-C7763F1E2F36}"/>
                </c:ext>
              </c:extLst>
            </c:dLbl>
            <c:dLbl>
              <c:idx val="2"/>
              <c:layout>
                <c:manualLayout>
                  <c:x val="0.10178373052205683"/>
                  <c:y val="0.10243335767600403"/>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5-EAB7-4DD4-8790-C7763F1E2F36}"/>
                </c:ext>
              </c:extLst>
            </c:dLbl>
            <c:dLbl>
              <c:idx val="3"/>
              <c:layout>
                <c:manualLayout>
                  <c:x val="5.4541031208308263E-2"/>
                  <c:y val="0.12070595044325906"/>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7-EAB7-4DD4-8790-C7763F1E2F36}"/>
                </c:ext>
              </c:extLst>
            </c:dLbl>
            <c:dLbl>
              <c:idx val="4"/>
              <c:layout>
                <c:manualLayout>
                  <c:x val="1.3879195333141537E-2"/>
                  <c:y val="8.9957698316848037E-2"/>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9-EAB7-4DD4-8790-C7763F1E2F36}"/>
                </c:ext>
              </c:extLst>
            </c:dLbl>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lt1"/>
                    </a:solidFill>
                    <a:latin typeface="+mn-lt"/>
                    <a:ea typeface="+mn-ea"/>
                    <a:cs typeface="+mn-cs"/>
                  </a:defRPr>
                </a:pPr>
                <a:endParaRPr lang="en-US"/>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Summary!$D$42:$D$46</c:f>
              <c:strCache>
                <c:ptCount val="5"/>
                <c:pt idx="0">
                  <c:v>Provincial Grants</c:v>
                </c:pt>
                <c:pt idx="1">
                  <c:v>Federal Grants</c:v>
                </c:pt>
                <c:pt idx="2">
                  <c:v>Transfers from Own Reserves</c:v>
                </c:pt>
                <c:pt idx="3">
                  <c:v>Operating Funds</c:v>
                </c:pt>
                <c:pt idx="4">
                  <c:v>Debt Funding</c:v>
                </c:pt>
              </c:strCache>
            </c:strRef>
          </c:cat>
          <c:val>
            <c:numRef>
              <c:f>Summary!$E$42:$E$46</c:f>
              <c:numCache>
                <c:formatCode>#,##0_);[Red]\(#,##0\)</c:formatCode>
                <c:ptCount val="5"/>
                <c:pt idx="0">
                  <c:v>5233656</c:v>
                </c:pt>
                <c:pt idx="1">
                  <c:v>2288872</c:v>
                </c:pt>
                <c:pt idx="2">
                  <c:v>1342558.3</c:v>
                </c:pt>
                <c:pt idx="3">
                  <c:v>378504</c:v>
                </c:pt>
                <c:pt idx="4">
                  <c:v>350000</c:v>
                </c:pt>
              </c:numCache>
            </c:numRef>
          </c:val>
          <c:extLst>
            <c:ext xmlns:c16="http://schemas.microsoft.com/office/drawing/2014/chart" uri="{C3380CC4-5D6E-409C-BE32-E72D297353CC}">
              <c16:uniqueId val="{0000000A-EAB7-4DD4-8790-C7763F1E2F36}"/>
            </c:ext>
          </c:extLst>
        </c:ser>
        <c:dLbls>
          <c:dLblPos val="ctr"/>
          <c:showLegendKey val="0"/>
          <c:showVal val="0"/>
          <c:showCatName val="0"/>
          <c:showSerName val="0"/>
          <c:showPercent val="1"/>
          <c:showBubbleSize val="0"/>
          <c:showLeaderLines val="1"/>
        </c:dLbls>
        <c:firstSliceAng val="0"/>
      </c:pieChart>
      <c:spPr>
        <a:noFill/>
        <a:ln>
          <a:noFill/>
        </a:ln>
        <a:effectLst/>
      </c:spPr>
    </c:plotArea>
    <c:legend>
      <c:legendPos val="r"/>
      <c:layout>
        <c:manualLayout>
          <c:xMode val="edge"/>
          <c:yMode val="edge"/>
          <c:x val="0.72336516075025503"/>
          <c:y val="0.25883241898104731"/>
          <c:w val="0.26334580270489444"/>
          <c:h val="0.57079624892272718"/>
        </c:manualLayout>
      </c:layout>
      <c:overlay val="0"/>
      <c:spPr>
        <a:solidFill>
          <a:schemeClr val="lt1">
            <a:lumMod val="95000"/>
            <a:alpha val="39000"/>
          </a:schemeClr>
        </a:solidFill>
        <a:ln>
          <a:noFill/>
        </a:ln>
        <a:effectLst/>
      </c:spPr>
      <c:txPr>
        <a:bodyPr rot="0" spcFirstLastPara="1" vertOverflow="ellipsis" vert="horz" wrap="square" anchor="ctr" anchorCtr="1"/>
        <a:lstStyle/>
        <a:p>
          <a:pPr>
            <a:defRPr sz="1200" b="0" i="0" u="none" strike="noStrike" kern="1200" baseline="0">
              <a:solidFill>
                <a:schemeClr val="bg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solidFill>
        <a:schemeClr val="dk1">
          <a:lumMod val="25000"/>
          <a:lumOff val="75000"/>
        </a:schemeClr>
      </a:solidFill>
      <a:round/>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chemeClr val="accent1"/>
            </a:solidFill>
            <a:ln>
              <a:noFill/>
            </a:ln>
            <a:effectLst/>
          </c:spPr>
          <c:invertIfNegative val="0"/>
          <c:cat>
            <c:strRef>
              <c:f>Summary!$D$42:$D$46</c:f>
              <c:strCache>
                <c:ptCount val="5"/>
                <c:pt idx="0">
                  <c:v>Provincial Grants</c:v>
                </c:pt>
                <c:pt idx="1">
                  <c:v>Federal Grants</c:v>
                </c:pt>
                <c:pt idx="2">
                  <c:v>Transfers from Own Reserves</c:v>
                </c:pt>
                <c:pt idx="3">
                  <c:v>Operating Funds</c:v>
                </c:pt>
                <c:pt idx="4">
                  <c:v>Debt Funding</c:v>
                </c:pt>
              </c:strCache>
            </c:strRef>
          </c:cat>
          <c:val>
            <c:numRef>
              <c:f>Summary!$E$42:$E$46</c:f>
              <c:numCache>
                <c:formatCode>#,##0_);[Red]\(#,##0\)</c:formatCode>
                <c:ptCount val="5"/>
                <c:pt idx="0">
                  <c:v>5233656</c:v>
                </c:pt>
                <c:pt idx="1">
                  <c:v>2288872</c:v>
                </c:pt>
                <c:pt idx="2">
                  <c:v>1342558.3</c:v>
                </c:pt>
                <c:pt idx="3">
                  <c:v>378504</c:v>
                </c:pt>
                <c:pt idx="4">
                  <c:v>350000</c:v>
                </c:pt>
              </c:numCache>
            </c:numRef>
          </c:val>
          <c:extLst>
            <c:ext xmlns:c16="http://schemas.microsoft.com/office/drawing/2014/chart" uri="{C3380CC4-5D6E-409C-BE32-E72D297353CC}">
              <c16:uniqueId val="{00000000-00C2-4F5B-9219-7404F123AEA3}"/>
            </c:ext>
          </c:extLst>
        </c:ser>
        <c:ser>
          <c:idx val="1"/>
          <c:order val="1"/>
          <c:spPr>
            <a:solidFill>
              <a:schemeClr val="accent2"/>
            </a:solidFill>
            <a:ln>
              <a:noFill/>
            </a:ln>
            <a:effectLst/>
          </c:spPr>
          <c:invertIfNegative val="0"/>
          <c:cat>
            <c:strRef>
              <c:f>Summary!$D$42:$D$46</c:f>
              <c:strCache>
                <c:ptCount val="5"/>
                <c:pt idx="0">
                  <c:v>Provincial Grants</c:v>
                </c:pt>
                <c:pt idx="1">
                  <c:v>Federal Grants</c:v>
                </c:pt>
                <c:pt idx="2">
                  <c:v>Transfers from Own Reserves</c:v>
                </c:pt>
                <c:pt idx="3">
                  <c:v>Operating Funds</c:v>
                </c:pt>
                <c:pt idx="4">
                  <c:v>Debt Funding</c:v>
                </c:pt>
              </c:strCache>
            </c:strRef>
          </c:cat>
          <c:val>
            <c:numRef>
              <c:f>Summary!$F$42:$F$46</c:f>
              <c:numCache>
                <c:formatCode>#,##0_);[Red]\(#,##0\)</c:formatCode>
                <c:ptCount val="5"/>
                <c:pt idx="0">
                  <c:v>425000</c:v>
                </c:pt>
                <c:pt idx="1">
                  <c:v>4339040</c:v>
                </c:pt>
                <c:pt idx="2">
                  <c:v>2485950</c:v>
                </c:pt>
                <c:pt idx="3">
                  <c:v>0</c:v>
                </c:pt>
                <c:pt idx="4">
                  <c:v>2180000</c:v>
                </c:pt>
              </c:numCache>
            </c:numRef>
          </c:val>
          <c:extLst>
            <c:ext xmlns:c16="http://schemas.microsoft.com/office/drawing/2014/chart" uri="{C3380CC4-5D6E-409C-BE32-E72D297353CC}">
              <c16:uniqueId val="{00000001-00C2-4F5B-9219-7404F123AEA3}"/>
            </c:ext>
          </c:extLst>
        </c:ser>
        <c:ser>
          <c:idx val="2"/>
          <c:order val="2"/>
          <c:spPr>
            <a:solidFill>
              <a:schemeClr val="accent3"/>
            </a:solidFill>
            <a:ln>
              <a:noFill/>
            </a:ln>
            <a:effectLst/>
          </c:spPr>
          <c:invertIfNegative val="0"/>
          <c:cat>
            <c:strRef>
              <c:f>Summary!$D$42:$D$46</c:f>
              <c:strCache>
                <c:ptCount val="5"/>
                <c:pt idx="0">
                  <c:v>Provincial Grants</c:v>
                </c:pt>
                <c:pt idx="1">
                  <c:v>Federal Grants</c:v>
                </c:pt>
                <c:pt idx="2">
                  <c:v>Transfers from Own Reserves</c:v>
                </c:pt>
                <c:pt idx="3">
                  <c:v>Operating Funds</c:v>
                </c:pt>
                <c:pt idx="4">
                  <c:v>Debt Funding</c:v>
                </c:pt>
              </c:strCache>
            </c:strRef>
          </c:cat>
          <c:val>
            <c:numRef>
              <c:f>Summary!$G$42:$G$46</c:f>
              <c:numCache>
                <c:formatCode>#,##0_);[Red]\(#,##0\)</c:formatCode>
                <c:ptCount val="5"/>
                <c:pt idx="0">
                  <c:v>0</c:v>
                </c:pt>
                <c:pt idx="1">
                  <c:v>3839040</c:v>
                </c:pt>
                <c:pt idx="2">
                  <c:v>1404950</c:v>
                </c:pt>
                <c:pt idx="3">
                  <c:v>175000</c:v>
                </c:pt>
                <c:pt idx="4">
                  <c:v>2062143</c:v>
                </c:pt>
              </c:numCache>
            </c:numRef>
          </c:val>
          <c:extLst>
            <c:ext xmlns:c16="http://schemas.microsoft.com/office/drawing/2014/chart" uri="{C3380CC4-5D6E-409C-BE32-E72D297353CC}">
              <c16:uniqueId val="{00000002-00C2-4F5B-9219-7404F123AEA3}"/>
            </c:ext>
          </c:extLst>
        </c:ser>
        <c:ser>
          <c:idx val="3"/>
          <c:order val="3"/>
          <c:spPr>
            <a:solidFill>
              <a:schemeClr val="accent4"/>
            </a:solidFill>
            <a:ln>
              <a:noFill/>
            </a:ln>
            <a:effectLst/>
          </c:spPr>
          <c:invertIfNegative val="0"/>
          <c:cat>
            <c:strRef>
              <c:f>Summary!$D$42:$D$46</c:f>
              <c:strCache>
                <c:ptCount val="5"/>
                <c:pt idx="0">
                  <c:v>Provincial Grants</c:v>
                </c:pt>
                <c:pt idx="1">
                  <c:v>Federal Grants</c:v>
                </c:pt>
                <c:pt idx="2">
                  <c:v>Transfers from Own Reserves</c:v>
                </c:pt>
                <c:pt idx="3">
                  <c:v>Operating Funds</c:v>
                </c:pt>
                <c:pt idx="4">
                  <c:v>Debt Funding</c:v>
                </c:pt>
              </c:strCache>
            </c:strRef>
          </c:cat>
          <c:val>
            <c:numRef>
              <c:f>Summary!$H$42:$H$46</c:f>
              <c:numCache>
                <c:formatCode>#,##0_);[Red]\(#,##0\)</c:formatCode>
                <c:ptCount val="5"/>
                <c:pt idx="0">
                  <c:v>550000</c:v>
                </c:pt>
                <c:pt idx="1">
                  <c:v>425000</c:v>
                </c:pt>
                <c:pt idx="2">
                  <c:v>300000</c:v>
                </c:pt>
                <c:pt idx="3">
                  <c:v>2500000</c:v>
                </c:pt>
                <c:pt idx="4">
                  <c:v>9432143</c:v>
                </c:pt>
              </c:numCache>
            </c:numRef>
          </c:val>
          <c:extLst>
            <c:ext xmlns:c16="http://schemas.microsoft.com/office/drawing/2014/chart" uri="{C3380CC4-5D6E-409C-BE32-E72D297353CC}">
              <c16:uniqueId val="{00000003-00C2-4F5B-9219-7404F123AEA3}"/>
            </c:ext>
          </c:extLst>
        </c:ser>
        <c:ser>
          <c:idx val="4"/>
          <c:order val="4"/>
          <c:spPr>
            <a:solidFill>
              <a:schemeClr val="accent5"/>
            </a:solidFill>
            <a:ln>
              <a:noFill/>
            </a:ln>
            <a:effectLst/>
          </c:spPr>
          <c:invertIfNegative val="0"/>
          <c:cat>
            <c:strRef>
              <c:f>Summary!$D$42:$D$46</c:f>
              <c:strCache>
                <c:ptCount val="5"/>
                <c:pt idx="0">
                  <c:v>Provincial Grants</c:v>
                </c:pt>
                <c:pt idx="1">
                  <c:v>Federal Grants</c:v>
                </c:pt>
                <c:pt idx="2">
                  <c:v>Transfers from Own Reserves</c:v>
                </c:pt>
                <c:pt idx="3">
                  <c:v>Operating Funds</c:v>
                </c:pt>
                <c:pt idx="4">
                  <c:v>Debt Funding</c:v>
                </c:pt>
              </c:strCache>
            </c:strRef>
          </c:cat>
          <c:val>
            <c:numRef>
              <c:f>Summary!$I$42:$I$46</c:f>
              <c:numCache>
                <c:formatCode>#,##0_);[Red]\(#,##0\)</c:formatCode>
                <c:ptCount val="5"/>
                <c:pt idx="0">
                  <c:v>450000</c:v>
                </c:pt>
                <c:pt idx="1">
                  <c:v>0</c:v>
                </c:pt>
                <c:pt idx="2">
                  <c:v>3080000</c:v>
                </c:pt>
                <c:pt idx="3">
                  <c:v>0</c:v>
                </c:pt>
                <c:pt idx="4">
                  <c:v>5732143</c:v>
                </c:pt>
              </c:numCache>
            </c:numRef>
          </c:val>
          <c:extLst>
            <c:ext xmlns:c16="http://schemas.microsoft.com/office/drawing/2014/chart" uri="{C3380CC4-5D6E-409C-BE32-E72D297353CC}">
              <c16:uniqueId val="{00000004-00C2-4F5B-9219-7404F123AEA3}"/>
            </c:ext>
          </c:extLst>
        </c:ser>
        <c:dLbls>
          <c:showLegendKey val="0"/>
          <c:showVal val="0"/>
          <c:showCatName val="0"/>
          <c:showSerName val="0"/>
          <c:showPercent val="0"/>
          <c:showBubbleSize val="0"/>
        </c:dLbls>
        <c:gapWidth val="219"/>
        <c:overlap val="-27"/>
        <c:axId val="443049423"/>
        <c:axId val="436282287"/>
      </c:barChart>
      <c:catAx>
        <c:axId val="44304942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bg1"/>
                </a:solidFill>
                <a:latin typeface="+mn-lt"/>
                <a:ea typeface="+mn-ea"/>
                <a:cs typeface="+mn-cs"/>
              </a:defRPr>
            </a:pPr>
            <a:endParaRPr lang="en-US"/>
          </a:p>
        </c:txPr>
        <c:crossAx val="436282287"/>
        <c:crosses val="autoZero"/>
        <c:auto val="1"/>
        <c:lblAlgn val="ctr"/>
        <c:lblOffset val="100"/>
        <c:noMultiLvlLbl val="0"/>
      </c:catAx>
      <c:valAx>
        <c:axId val="436282287"/>
        <c:scaling>
          <c:orientation val="minMax"/>
        </c:scaling>
        <c:delete val="0"/>
        <c:axPos val="l"/>
        <c:majorGridlines>
          <c:spPr>
            <a:ln w="9525" cap="flat" cmpd="sng" algn="ctr">
              <a:solidFill>
                <a:schemeClr val="tx1">
                  <a:lumMod val="15000"/>
                  <a:lumOff val="85000"/>
                </a:schemeClr>
              </a:solidFill>
              <a:round/>
            </a:ln>
            <a:effectLst/>
          </c:spPr>
        </c:majorGridlines>
        <c:numFmt formatCode="#,##0_);[Red]\(#,##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bg1"/>
                </a:solidFill>
                <a:latin typeface="+mn-lt"/>
                <a:ea typeface="+mn-ea"/>
                <a:cs typeface="+mn-cs"/>
              </a:defRPr>
            </a:pPr>
            <a:endParaRPr lang="en-US"/>
          </a:p>
        </c:txPr>
        <c:crossAx val="443049423"/>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Column1</c:v>
                </c:pt>
              </c:strCache>
            </c:strRef>
          </c:tx>
          <c:dPt>
            <c:idx val="0"/>
            <c:bubble3D val="0"/>
            <c:explosion val="11"/>
            <c:spPr>
              <a:solidFill>
                <a:schemeClr val="accent2"/>
              </a:solidFill>
              <a:ln w="19050">
                <a:solidFill>
                  <a:schemeClr val="lt1"/>
                </a:solidFill>
              </a:ln>
              <a:effectLst/>
            </c:spPr>
            <c:extLst>
              <c:ext xmlns:c16="http://schemas.microsoft.com/office/drawing/2014/chart" uri="{C3380CC4-5D6E-409C-BE32-E72D297353CC}">
                <c16:uniqueId val="{00000001-D923-4B49-AA9D-9DF5069245F4}"/>
              </c:ext>
            </c:extLst>
          </c:dPt>
          <c:dPt>
            <c:idx val="1"/>
            <c:bubble3D val="0"/>
            <c:spPr>
              <a:solidFill>
                <a:schemeClr val="accent4"/>
              </a:solidFill>
              <a:ln w="19050">
                <a:solidFill>
                  <a:schemeClr val="lt1"/>
                </a:solidFill>
              </a:ln>
              <a:effectLst/>
            </c:spPr>
            <c:extLst>
              <c:ext xmlns:c16="http://schemas.microsoft.com/office/drawing/2014/chart" uri="{C3380CC4-5D6E-409C-BE32-E72D297353CC}">
                <c16:uniqueId val="{00000003-D923-4B49-AA9D-9DF5069245F4}"/>
              </c:ext>
            </c:extLst>
          </c:dPt>
          <c:dPt>
            <c:idx val="2"/>
            <c:bubble3D val="0"/>
            <c:spPr>
              <a:solidFill>
                <a:schemeClr val="accent6"/>
              </a:solidFill>
              <a:ln w="19050">
                <a:solidFill>
                  <a:schemeClr val="lt1"/>
                </a:solidFill>
              </a:ln>
              <a:effectLst/>
            </c:spPr>
            <c:extLst>
              <c:ext xmlns:c16="http://schemas.microsoft.com/office/drawing/2014/chart" uri="{C3380CC4-5D6E-409C-BE32-E72D297353CC}">
                <c16:uniqueId val="{00000005-D923-4B49-AA9D-9DF5069245F4}"/>
              </c:ext>
            </c:extLst>
          </c:dPt>
          <c:dPt>
            <c:idx val="3"/>
            <c:bubble3D val="0"/>
            <c:spPr>
              <a:solidFill>
                <a:schemeClr val="accent2">
                  <a:lumMod val="60000"/>
                </a:schemeClr>
              </a:solidFill>
              <a:ln w="19050">
                <a:solidFill>
                  <a:schemeClr val="lt1"/>
                </a:solidFill>
              </a:ln>
              <a:effectLst/>
            </c:spPr>
            <c:extLst>
              <c:ext xmlns:c16="http://schemas.microsoft.com/office/drawing/2014/chart" uri="{C3380CC4-5D6E-409C-BE32-E72D297353CC}">
                <c16:uniqueId val="{00000007-D923-4B49-AA9D-9DF5069245F4}"/>
              </c:ext>
            </c:extLst>
          </c:dPt>
          <c:cat>
            <c:strRef>
              <c:f>Sheet1!$A$2:$A$5</c:f>
              <c:strCache>
                <c:ptCount val="4"/>
                <c:pt idx="0">
                  <c:v>0 to -14%</c:v>
                </c:pt>
                <c:pt idx="1">
                  <c:v>0 to 12%</c:v>
                </c:pt>
                <c:pt idx="2">
                  <c:v>13 - 25 %</c:v>
                </c:pt>
                <c:pt idx="3">
                  <c:v>25 to 50%+</c:v>
                </c:pt>
              </c:strCache>
            </c:strRef>
          </c:cat>
          <c:val>
            <c:numRef>
              <c:f>Sheet1!$B$2:$B$5</c:f>
              <c:numCache>
                <c:formatCode>General</c:formatCode>
                <c:ptCount val="4"/>
                <c:pt idx="0">
                  <c:v>994</c:v>
                </c:pt>
                <c:pt idx="1">
                  <c:v>371</c:v>
                </c:pt>
                <c:pt idx="2">
                  <c:v>17</c:v>
                </c:pt>
                <c:pt idx="3">
                  <c:v>46</c:v>
                </c:pt>
              </c:numCache>
            </c:numRef>
          </c:val>
          <c:extLst>
            <c:ext xmlns:c16="http://schemas.microsoft.com/office/drawing/2014/chart" uri="{C3380CC4-5D6E-409C-BE32-E72D297353CC}">
              <c16:uniqueId val="{00000000-9365-4A5E-BE23-50C5E8111BB9}"/>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2000" b="0" i="0" u="none" strike="noStrike" kern="1200" baseline="0">
              <a:solidFill>
                <a:schemeClr val="bg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Column1</c:v>
                </c:pt>
              </c:strCache>
            </c:strRef>
          </c:tx>
          <c:dPt>
            <c:idx val="0"/>
            <c:bubble3D val="0"/>
            <c:spPr>
              <a:solidFill>
                <a:schemeClr val="accent2"/>
              </a:solidFill>
              <a:ln w="19050">
                <a:solidFill>
                  <a:schemeClr val="lt1"/>
                </a:solidFill>
              </a:ln>
              <a:effectLst/>
            </c:spPr>
            <c:extLst>
              <c:ext xmlns:c16="http://schemas.microsoft.com/office/drawing/2014/chart" uri="{C3380CC4-5D6E-409C-BE32-E72D297353CC}">
                <c16:uniqueId val="{00000001-FD4E-444C-9698-5FC401F8F12F}"/>
              </c:ext>
            </c:extLst>
          </c:dPt>
          <c:dPt>
            <c:idx val="1"/>
            <c:bubble3D val="0"/>
            <c:explosion val="4"/>
            <c:spPr>
              <a:solidFill>
                <a:schemeClr val="accent4"/>
              </a:solidFill>
              <a:ln w="19050">
                <a:solidFill>
                  <a:schemeClr val="lt1"/>
                </a:solidFill>
              </a:ln>
              <a:effectLst/>
            </c:spPr>
            <c:extLst>
              <c:ext xmlns:c16="http://schemas.microsoft.com/office/drawing/2014/chart" uri="{C3380CC4-5D6E-409C-BE32-E72D297353CC}">
                <c16:uniqueId val="{00000003-FD4E-444C-9698-5FC401F8F12F}"/>
              </c:ext>
            </c:extLst>
          </c:dPt>
          <c:dPt>
            <c:idx val="2"/>
            <c:bubble3D val="0"/>
            <c:explosion val="4"/>
            <c:spPr>
              <a:solidFill>
                <a:schemeClr val="accent6"/>
              </a:solidFill>
              <a:ln w="19050">
                <a:solidFill>
                  <a:schemeClr val="lt1"/>
                </a:solidFill>
              </a:ln>
              <a:effectLst/>
            </c:spPr>
            <c:extLst>
              <c:ext xmlns:c16="http://schemas.microsoft.com/office/drawing/2014/chart" uri="{C3380CC4-5D6E-409C-BE32-E72D297353CC}">
                <c16:uniqueId val="{00000005-FD4E-444C-9698-5FC401F8F12F}"/>
              </c:ext>
            </c:extLst>
          </c:dPt>
          <c:dPt>
            <c:idx val="3"/>
            <c:bubble3D val="0"/>
            <c:spPr>
              <a:solidFill>
                <a:schemeClr val="accent2">
                  <a:lumMod val="60000"/>
                </a:schemeClr>
              </a:solidFill>
              <a:ln w="19050">
                <a:solidFill>
                  <a:schemeClr val="lt1"/>
                </a:solidFill>
              </a:ln>
              <a:effectLst/>
            </c:spPr>
            <c:extLst>
              <c:ext xmlns:c16="http://schemas.microsoft.com/office/drawing/2014/chart" uri="{C3380CC4-5D6E-409C-BE32-E72D297353CC}">
                <c16:uniqueId val="{00000007-FD4E-444C-9698-5FC401F8F12F}"/>
              </c:ext>
            </c:extLst>
          </c:dPt>
          <c:cat>
            <c:strRef>
              <c:f>Sheet1!$A$2:$A$5</c:f>
              <c:strCache>
                <c:ptCount val="4"/>
                <c:pt idx="0">
                  <c:v>0 to -9%</c:v>
                </c:pt>
                <c:pt idx="1">
                  <c:v>0 to 5 %</c:v>
                </c:pt>
                <c:pt idx="2">
                  <c:v>6 to 23%</c:v>
                </c:pt>
                <c:pt idx="3">
                  <c:v>40 to 55%+</c:v>
                </c:pt>
              </c:strCache>
            </c:strRef>
          </c:cat>
          <c:val>
            <c:numRef>
              <c:f>Sheet1!$B$2:$B$5</c:f>
              <c:numCache>
                <c:formatCode>General</c:formatCode>
                <c:ptCount val="4"/>
                <c:pt idx="0">
                  <c:v>20</c:v>
                </c:pt>
                <c:pt idx="1">
                  <c:v>89</c:v>
                </c:pt>
                <c:pt idx="2">
                  <c:v>84</c:v>
                </c:pt>
                <c:pt idx="3">
                  <c:v>18</c:v>
                </c:pt>
              </c:numCache>
            </c:numRef>
          </c:val>
          <c:extLst>
            <c:ext xmlns:c16="http://schemas.microsoft.com/office/drawing/2014/chart" uri="{C3380CC4-5D6E-409C-BE32-E72D297353CC}">
              <c16:uniqueId val="{00000000-9365-4A5E-BE23-50C5E8111BB9}"/>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800" b="0" i="0" u="none" strike="noStrike" kern="1200" baseline="0">
              <a:solidFill>
                <a:schemeClr val="bg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4.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4573240-373F-4969-A7B8-AFE3F83EEBFA}" type="doc">
      <dgm:prSet loTypeId="urn:microsoft.com/office/officeart/2005/8/layout/hProcess9" loCatId="process" qsTypeId="urn:microsoft.com/office/officeart/2005/8/quickstyle/simple1" qsCatId="simple" csTypeId="urn:microsoft.com/office/officeart/2005/8/colors/colorful1" csCatId="colorful" phldr="1"/>
      <dgm:spPr/>
      <dgm:t>
        <a:bodyPr/>
        <a:lstStyle/>
        <a:p>
          <a:endParaRPr lang="en-CA"/>
        </a:p>
      </dgm:t>
    </dgm:pt>
    <dgm:pt modelId="{DE2516BA-1B4C-4FCF-83DE-C0FE504F1DAD}">
      <dgm:prSet phldrT="[Text]"/>
      <dgm:spPr/>
      <dgm:t>
        <a:bodyPr/>
        <a:lstStyle/>
        <a:p>
          <a:pPr marL="0" marR="0" lvl="0" indent="0" defTabSz="914400" eaLnBrk="1" fontAlgn="auto" latinLnBrk="0" hangingPunct="1">
            <a:lnSpc>
              <a:spcPct val="100000"/>
            </a:lnSpc>
            <a:spcBef>
              <a:spcPts val="0"/>
            </a:spcBef>
            <a:spcAft>
              <a:spcPts val="0"/>
            </a:spcAft>
            <a:buClrTx/>
            <a:buSzTx/>
            <a:buFontTx/>
            <a:buNone/>
            <a:tabLst/>
            <a:defRPr/>
          </a:pPr>
          <a:r>
            <a:rPr lang="en-US" dirty="0">
              <a:solidFill>
                <a:schemeClr val="bg1"/>
              </a:solidFill>
            </a:rPr>
            <a:t>Pre-Budget Workshop</a:t>
          </a:r>
        </a:p>
        <a:p>
          <a:pPr marL="0" marR="0" lvl="0" indent="0" defTabSz="914400" eaLnBrk="1" fontAlgn="auto" latinLnBrk="0" hangingPunct="1">
            <a:lnSpc>
              <a:spcPct val="100000"/>
            </a:lnSpc>
            <a:spcBef>
              <a:spcPts val="0"/>
            </a:spcBef>
            <a:spcAft>
              <a:spcPts val="0"/>
            </a:spcAft>
            <a:buClrTx/>
            <a:buSzTx/>
            <a:buFontTx/>
            <a:buNone/>
            <a:tabLst/>
            <a:defRPr/>
          </a:pPr>
          <a:endParaRPr lang="en-CA" dirty="0">
            <a:solidFill>
              <a:schemeClr val="bg1"/>
            </a:solidFill>
          </a:endParaRPr>
        </a:p>
        <a:p>
          <a:pPr marL="0" lvl="0" defTabSz="711200">
            <a:lnSpc>
              <a:spcPct val="90000"/>
            </a:lnSpc>
            <a:spcBef>
              <a:spcPct val="0"/>
            </a:spcBef>
            <a:spcAft>
              <a:spcPct val="35000"/>
            </a:spcAft>
            <a:buNone/>
          </a:pPr>
          <a:r>
            <a:rPr lang="en-US" dirty="0">
              <a:solidFill>
                <a:schemeClr val="bg1"/>
              </a:solidFill>
            </a:rPr>
            <a:t>November 28/23</a:t>
          </a:r>
        </a:p>
      </dgm:t>
    </dgm:pt>
    <dgm:pt modelId="{FA512212-05AB-41B2-BF45-75188FF41CBD}" type="parTrans" cxnId="{46478D9C-419E-4837-9766-4F9AE3FD8E01}">
      <dgm:prSet/>
      <dgm:spPr/>
      <dgm:t>
        <a:bodyPr/>
        <a:lstStyle/>
        <a:p>
          <a:endParaRPr lang="en-CA"/>
        </a:p>
      </dgm:t>
    </dgm:pt>
    <dgm:pt modelId="{C6317FCE-61A7-46C2-A21F-982B93B806BE}" type="sibTrans" cxnId="{46478D9C-419E-4837-9766-4F9AE3FD8E01}">
      <dgm:prSet/>
      <dgm:spPr/>
      <dgm:t>
        <a:bodyPr/>
        <a:lstStyle/>
        <a:p>
          <a:endParaRPr lang="en-CA"/>
        </a:p>
      </dgm:t>
    </dgm:pt>
    <dgm:pt modelId="{813C6724-5D01-4CE0-AFB9-6B3E20C04462}">
      <dgm:prSet phldrT="[Text]"/>
      <dgm:spPr/>
      <dgm:t>
        <a:bodyPr/>
        <a:lstStyle/>
        <a:p>
          <a:pPr marL="0" marR="0" lvl="0" indent="0" defTabSz="914400" eaLnBrk="1" fontAlgn="auto" latinLnBrk="0" hangingPunct="1">
            <a:lnSpc>
              <a:spcPct val="100000"/>
            </a:lnSpc>
            <a:spcBef>
              <a:spcPts val="0"/>
            </a:spcBef>
            <a:spcAft>
              <a:spcPts val="0"/>
            </a:spcAft>
            <a:buClrTx/>
            <a:buSzTx/>
            <a:buFontTx/>
            <a:buNone/>
            <a:tabLst/>
            <a:defRPr/>
          </a:pPr>
          <a:r>
            <a:rPr lang="en-US" dirty="0">
              <a:solidFill>
                <a:schemeClr val="bg1"/>
              </a:solidFill>
            </a:rPr>
            <a:t>Presentation of Draft Budget</a:t>
          </a:r>
        </a:p>
        <a:p>
          <a:pPr marL="0" marR="0" lvl="0" indent="0" defTabSz="914400" eaLnBrk="1" fontAlgn="auto" latinLnBrk="0" hangingPunct="1">
            <a:lnSpc>
              <a:spcPct val="100000"/>
            </a:lnSpc>
            <a:spcBef>
              <a:spcPts val="0"/>
            </a:spcBef>
            <a:spcAft>
              <a:spcPts val="0"/>
            </a:spcAft>
            <a:buClrTx/>
            <a:buSzTx/>
            <a:buFontTx/>
            <a:buNone/>
            <a:tabLst/>
            <a:defRPr/>
          </a:pPr>
          <a:endParaRPr lang="en-CA" dirty="0">
            <a:solidFill>
              <a:schemeClr val="bg1"/>
            </a:solidFill>
          </a:endParaRPr>
        </a:p>
        <a:p>
          <a:pPr marL="0" lvl="0" defTabSz="711200">
            <a:lnSpc>
              <a:spcPct val="90000"/>
            </a:lnSpc>
            <a:spcBef>
              <a:spcPct val="0"/>
            </a:spcBef>
            <a:spcAft>
              <a:spcPct val="35000"/>
            </a:spcAft>
            <a:buNone/>
          </a:pPr>
          <a:r>
            <a:rPr lang="en-US" dirty="0">
              <a:solidFill>
                <a:schemeClr val="bg1"/>
              </a:solidFill>
            </a:rPr>
            <a:t>January 8/24 </a:t>
          </a:r>
        </a:p>
      </dgm:t>
    </dgm:pt>
    <dgm:pt modelId="{45942FE6-567E-4B1E-B5A8-5B81A8881063}" type="parTrans" cxnId="{11A9F785-B80E-4E40-B371-A4B3E814D144}">
      <dgm:prSet/>
      <dgm:spPr/>
      <dgm:t>
        <a:bodyPr/>
        <a:lstStyle/>
        <a:p>
          <a:endParaRPr lang="en-CA"/>
        </a:p>
      </dgm:t>
    </dgm:pt>
    <dgm:pt modelId="{3F36EC42-9263-43EF-9BE9-E560DE78923B}" type="sibTrans" cxnId="{11A9F785-B80E-4E40-B371-A4B3E814D144}">
      <dgm:prSet/>
      <dgm:spPr/>
      <dgm:t>
        <a:bodyPr/>
        <a:lstStyle/>
        <a:p>
          <a:endParaRPr lang="en-CA"/>
        </a:p>
      </dgm:t>
    </dgm:pt>
    <dgm:pt modelId="{3D77F1D0-EDA6-4093-AC1C-4A49A63DB920}">
      <dgm:prSet phldrT="[Text]"/>
      <dgm:spPr>
        <a:ln w="57150">
          <a:solidFill>
            <a:srgbClr val="FF0000"/>
          </a:solidFill>
        </a:ln>
      </dgm:spPr>
      <dgm:t>
        <a:bodyPr/>
        <a:lstStyle/>
        <a:p>
          <a:r>
            <a:rPr lang="en-US" dirty="0">
              <a:solidFill>
                <a:schemeClr val="bg1"/>
              </a:solidFill>
            </a:rPr>
            <a:t>Revised Budget</a:t>
          </a:r>
        </a:p>
        <a:p>
          <a:endParaRPr lang="en-US" dirty="0">
            <a:solidFill>
              <a:schemeClr val="bg1"/>
            </a:solidFill>
          </a:endParaRPr>
        </a:p>
        <a:p>
          <a:r>
            <a:rPr lang="en-US" dirty="0">
              <a:solidFill>
                <a:schemeClr val="bg1"/>
              </a:solidFill>
            </a:rPr>
            <a:t>February 20/24 </a:t>
          </a:r>
        </a:p>
      </dgm:t>
    </dgm:pt>
    <dgm:pt modelId="{A1AF845A-3702-45BE-B217-26F10997ACC6}" type="parTrans" cxnId="{C32A3444-1028-4858-8039-62B5BDCBCE50}">
      <dgm:prSet/>
      <dgm:spPr/>
      <dgm:t>
        <a:bodyPr/>
        <a:lstStyle/>
        <a:p>
          <a:endParaRPr lang="en-CA"/>
        </a:p>
      </dgm:t>
    </dgm:pt>
    <dgm:pt modelId="{73DAA353-E816-46AC-8794-768C1F01A471}" type="sibTrans" cxnId="{C32A3444-1028-4858-8039-62B5BDCBCE50}">
      <dgm:prSet/>
      <dgm:spPr/>
      <dgm:t>
        <a:bodyPr/>
        <a:lstStyle/>
        <a:p>
          <a:endParaRPr lang="en-CA"/>
        </a:p>
      </dgm:t>
    </dgm:pt>
    <dgm:pt modelId="{E7A106E0-C7E1-43F3-AE80-56F54EB9596C}">
      <dgm:prSet/>
      <dgm:spPr/>
      <dgm:t>
        <a:bodyPr/>
        <a:lstStyle/>
        <a:p>
          <a:r>
            <a:rPr lang="en-US" dirty="0">
              <a:solidFill>
                <a:schemeClr val="bg1"/>
              </a:solidFill>
            </a:rPr>
            <a:t>Official Public Engagement Period </a:t>
          </a:r>
        </a:p>
        <a:p>
          <a:endParaRPr lang="en-US" dirty="0">
            <a:solidFill>
              <a:schemeClr val="bg1"/>
            </a:solidFill>
          </a:endParaRPr>
        </a:p>
        <a:p>
          <a:r>
            <a:rPr lang="en-US" dirty="0">
              <a:solidFill>
                <a:schemeClr val="bg1"/>
              </a:solidFill>
            </a:rPr>
            <a:t>February 26 - March 29</a:t>
          </a:r>
        </a:p>
      </dgm:t>
    </dgm:pt>
    <dgm:pt modelId="{A27D3797-09A9-45E0-9C9D-5A32473CB0D4}" type="parTrans" cxnId="{52A2E5E3-B3E8-4193-ABD3-A34EFCA83F0F}">
      <dgm:prSet/>
      <dgm:spPr/>
      <dgm:t>
        <a:bodyPr/>
        <a:lstStyle/>
        <a:p>
          <a:endParaRPr lang="en-CA"/>
        </a:p>
      </dgm:t>
    </dgm:pt>
    <dgm:pt modelId="{D35C10F2-882D-4C97-90A3-4367E86A68ED}" type="sibTrans" cxnId="{52A2E5E3-B3E8-4193-ABD3-A34EFCA83F0F}">
      <dgm:prSet/>
      <dgm:spPr/>
      <dgm:t>
        <a:bodyPr/>
        <a:lstStyle/>
        <a:p>
          <a:endParaRPr lang="en-CA"/>
        </a:p>
      </dgm:t>
    </dgm:pt>
    <dgm:pt modelId="{B0D1BF13-922A-4411-91FF-DFEA44DAF577}">
      <dgm:prSet/>
      <dgm:spPr/>
      <dgm:t>
        <a:bodyPr/>
        <a:lstStyle/>
        <a:p>
          <a:r>
            <a:rPr lang="en-US" dirty="0">
              <a:solidFill>
                <a:schemeClr val="bg1"/>
              </a:solidFill>
            </a:rPr>
            <a:t>Council Receives Feedback &amp; Budget with Updated Role Directs Staff to Prepare Bylaws</a:t>
          </a:r>
        </a:p>
        <a:p>
          <a:endParaRPr lang="en-US" dirty="0">
            <a:solidFill>
              <a:schemeClr val="bg1"/>
            </a:solidFill>
          </a:endParaRPr>
        </a:p>
        <a:p>
          <a:r>
            <a:rPr lang="en-US" dirty="0">
              <a:solidFill>
                <a:schemeClr val="bg1"/>
              </a:solidFill>
            </a:rPr>
            <a:t>April 11/24</a:t>
          </a:r>
          <a:endParaRPr lang="en-CA" dirty="0">
            <a:solidFill>
              <a:schemeClr val="bg1"/>
            </a:solidFill>
          </a:endParaRPr>
        </a:p>
      </dgm:t>
    </dgm:pt>
    <dgm:pt modelId="{D2830BEC-B864-4E4C-A080-5E0010AC3227}" type="parTrans" cxnId="{99A14D7E-1342-4156-961D-A875DDB5CE53}">
      <dgm:prSet/>
      <dgm:spPr/>
      <dgm:t>
        <a:bodyPr/>
        <a:lstStyle/>
        <a:p>
          <a:endParaRPr lang="en-CA"/>
        </a:p>
      </dgm:t>
    </dgm:pt>
    <dgm:pt modelId="{F4D6202E-88EB-47A3-9069-63E8DC03A0A9}" type="sibTrans" cxnId="{99A14D7E-1342-4156-961D-A875DDB5CE53}">
      <dgm:prSet/>
      <dgm:spPr/>
      <dgm:t>
        <a:bodyPr/>
        <a:lstStyle/>
        <a:p>
          <a:endParaRPr lang="en-CA"/>
        </a:p>
      </dgm:t>
    </dgm:pt>
    <dgm:pt modelId="{F6A8DC66-C9B1-4EEC-AFB8-146B53D044C1}">
      <dgm:prSet/>
      <dgm:spPr/>
      <dgm:t>
        <a:bodyPr/>
        <a:lstStyle/>
        <a:p>
          <a:r>
            <a:rPr lang="en-US" dirty="0">
              <a:solidFill>
                <a:schemeClr val="bg1"/>
              </a:solidFill>
            </a:rPr>
            <a:t>Adoption of 5 Year Financial Plan &amp; Tax Rates Bylaws</a:t>
          </a:r>
        </a:p>
        <a:p>
          <a:endParaRPr lang="en-US" dirty="0">
            <a:solidFill>
              <a:schemeClr val="bg1"/>
            </a:solidFill>
          </a:endParaRPr>
        </a:p>
        <a:p>
          <a:r>
            <a:rPr lang="en-US" dirty="0">
              <a:solidFill>
                <a:schemeClr val="bg1"/>
              </a:solidFill>
            </a:rPr>
            <a:t>May 14/24 </a:t>
          </a:r>
          <a:endParaRPr lang="en-CA" dirty="0">
            <a:solidFill>
              <a:schemeClr val="bg1"/>
            </a:solidFill>
          </a:endParaRPr>
        </a:p>
      </dgm:t>
    </dgm:pt>
    <dgm:pt modelId="{D3B7D00E-145D-4772-B02E-0135B40B81C3}" type="parTrans" cxnId="{2AB53660-55EA-4E2F-9CF2-8A61FAD09A09}">
      <dgm:prSet/>
      <dgm:spPr/>
      <dgm:t>
        <a:bodyPr/>
        <a:lstStyle/>
        <a:p>
          <a:endParaRPr lang="en-CA"/>
        </a:p>
      </dgm:t>
    </dgm:pt>
    <dgm:pt modelId="{E777DE74-408A-4077-8976-F15539447952}" type="sibTrans" cxnId="{2AB53660-55EA-4E2F-9CF2-8A61FAD09A09}">
      <dgm:prSet/>
      <dgm:spPr/>
      <dgm:t>
        <a:bodyPr/>
        <a:lstStyle/>
        <a:p>
          <a:endParaRPr lang="en-CA"/>
        </a:p>
      </dgm:t>
    </dgm:pt>
    <dgm:pt modelId="{116E8632-7F7B-4D04-8DAB-CEC951BF19E9}">
      <dgm:prSet/>
      <dgm:spPr/>
      <dgm:t>
        <a:bodyPr/>
        <a:lstStyle/>
        <a:p>
          <a:r>
            <a:rPr lang="en-US" dirty="0">
              <a:solidFill>
                <a:schemeClr val="bg1"/>
              </a:solidFill>
            </a:rPr>
            <a:t>Staff Update of Operational and Capital Budgets</a:t>
          </a:r>
        </a:p>
        <a:p>
          <a:endParaRPr lang="en-US" dirty="0">
            <a:solidFill>
              <a:schemeClr val="bg1"/>
            </a:solidFill>
          </a:endParaRPr>
        </a:p>
        <a:p>
          <a:r>
            <a:rPr lang="en-US" dirty="0">
              <a:solidFill>
                <a:schemeClr val="bg1"/>
              </a:solidFill>
            </a:rPr>
            <a:t>Sept - Nov</a:t>
          </a:r>
          <a:endParaRPr lang="en-CA" dirty="0">
            <a:solidFill>
              <a:schemeClr val="bg1"/>
            </a:solidFill>
          </a:endParaRPr>
        </a:p>
      </dgm:t>
    </dgm:pt>
    <dgm:pt modelId="{EA789CFC-0916-4D52-95B1-75F44AF5023C}" type="parTrans" cxnId="{722FFB1E-82A4-42B2-A055-F98036E561BC}">
      <dgm:prSet/>
      <dgm:spPr/>
      <dgm:t>
        <a:bodyPr/>
        <a:lstStyle/>
        <a:p>
          <a:endParaRPr lang="en-CA"/>
        </a:p>
      </dgm:t>
    </dgm:pt>
    <dgm:pt modelId="{8DB41557-64F1-4196-B12E-D178467EE90F}" type="sibTrans" cxnId="{722FFB1E-82A4-42B2-A055-F98036E561BC}">
      <dgm:prSet/>
      <dgm:spPr/>
      <dgm:t>
        <a:bodyPr/>
        <a:lstStyle/>
        <a:p>
          <a:endParaRPr lang="en-CA"/>
        </a:p>
      </dgm:t>
    </dgm:pt>
    <dgm:pt modelId="{C553CFFE-466D-4725-A7CF-6C0EABD10B8B}">
      <dgm:prSet/>
      <dgm:spPr/>
      <dgm:t>
        <a:bodyPr/>
        <a:lstStyle/>
        <a:p>
          <a:r>
            <a:rPr lang="en-US" dirty="0">
              <a:solidFill>
                <a:schemeClr val="bg1"/>
              </a:solidFill>
            </a:rPr>
            <a:t>Budget Update</a:t>
          </a:r>
        </a:p>
        <a:p>
          <a:r>
            <a:rPr lang="en-US" dirty="0">
              <a:solidFill>
                <a:schemeClr val="bg1"/>
              </a:solidFill>
            </a:rPr>
            <a:t>(If Required)</a:t>
          </a:r>
        </a:p>
        <a:p>
          <a:endParaRPr lang="en-US" dirty="0">
            <a:solidFill>
              <a:schemeClr val="bg1"/>
            </a:solidFill>
          </a:endParaRPr>
        </a:p>
        <a:p>
          <a:r>
            <a:rPr lang="en-US" dirty="0">
              <a:solidFill>
                <a:schemeClr val="bg1"/>
              </a:solidFill>
            </a:rPr>
            <a:t>January 30/24</a:t>
          </a:r>
          <a:endParaRPr lang="en-CA" dirty="0">
            <a:solidFill>
              <a:schemeClr val="bg1"/>
            </a:solidFill>
          </a:endParaRPr>
        </a:p>
      </dgm:t>
    </dgm:pt>
    <dgm:pt modelId="{B4931140-6DE5-4911-A802-8A7CD58BD715}" type="parTrans" cxnId="{05532B70-CFED-43AE-95D4-5B487C754905}">
      <dgm:prSet/>
      <dgm:spPr/>
      <dgm:t>
        <a:bodyPr/>
        <a:lstStyle/>
        <a:p>
          <a:endParaRPr lang="en-CA"/>
        </a:p>
      </dgm:t>
    </dgm:pt>
    <dgm:pt modelId="{03F4F9DD-B4D5-469A-92BC-3F002311D491}" type="sibTrans" cxnId="{05532B70-CFED-43AE-95D4-5B487C754905}">
      <dgm:prSet/>
      <dgm:spPr/>
      <dgm:t>
        <a:bodyPr/>
        <a:lstStyle/>
        <a:p>
          <a:endParaRPr lang="en-CA"/>
        </a:p>
      </dgm:t>
    </dgm:pt>
    <dgm:pt modelId="{8C4846A1-9764-4C27-B929-906FDF847FA9}" type="pres">
      <dgm:prSet presAssocID="{84573240-373F-4969-A7B8-AFE3F83EEBFA}" presName="CompostProcess" presStyleCnt="0">
        <dgm:presLayoutVars>
          <dgm:dir/>
          <dgm:resizeHandles val="exact"/>
        </dgm:presLayoutVars>
      </dgm:prSet>
      <dgm:spPr/>
    </dgm:pt>
    <dgm:pt modelId="{E63AF5F4-0E3B-4C56-934D-D836F55208F1}" type="pres">
      <dgm:prSet presAssocID="{84573240-373F-4969-A7B8-AFE3F83EEBFA}" presName="arrow" presStyleLbl="bgShp" presStyleIdx="0" presStyleCnt="1"/>
      <dgm:spPr>
        <a:solidFill>
          <a:schemeClr val="accent1">
            <a:lumMod val="60000"/>
            <a:lumOff val="40000"/>
          </a:schemeClr>
        </a:solidFill>
      </dgm:spPr>
    </dgm:pt>
    <dgm:pt modelId="{35DF47F7-A5B1-4F72-A02D-5FED67701974}" type="pres">
      <dgm:prSet presAssocID="{84573240-373F-4969-A7B8-AFE3F83EEBFA}" presName="linearProcess" presStyleCnt="0"/>
      <dgm:spPr/>
    </dgm:pt>
    <dgm:pt modelId="{5528179F-BC3E-48FA-95F6-BE5627C3579C}" type="pres">
      <dgm:prSet presAssocID="{116E8632-7F7B-4D04-8DAB-CEC951BF19E9}" presName="textNode" presStyleLbl="node1" presStyleIdx="0" presStyleCnt="8">
        <dgm:presLayoutVars>
          <dgm:bulletEnabled val="1"/>
        </dgm:presLayoutVars>
      </dgm:prSet>
      <dgm:spPr/>
    </dgm:pt>
    <dgm:pt modelId="{38C18014-7DFC-4200-8B7D-142444421699}" type="pres">
      <dgm:prSet presAssocID="{8DB41557-64F1-4196-B12E-D178467EE90F}" presName="sibTrans" presStyleCnt="0"/>
      <dgm:spPr/>
    </dgm:pt>
    <dgm:pt modelId="{9FA6902B-8EF7-4994-BF79-D5F019F7296C}" type="pres">
      <dgm:prSet presAssocID="{DE2516BA-1B4C-4FCF-83DE-C0FE504F1DAD}" presName="textNode" presStyleLbl="node1" presStyleIdx="1" presStyleCnt="8">
        <dgm:presLayoutVars>
          <dgm:bulletEnabled val="1"/>
        </dgm:presLayoutVars>
      </dgm:prSet>
      <dgm:spPr/>
    </dgm:pt>
    <dgm:pt modelId="{20A70010-00AB-4B55-AA15-8902E92E93A8}" type="pres">
      <dgm:prSet presAssocID="{C6317FCE-61A7-46C2-A21F-982B93B806BE}" presName="sibTrans" presStyleCnt="0"/>
      <dgm:spPr/>
    </dgm:pt>
    <dgm:pt modelId="{E6A0B473-5696-4899-BB60-BDBB83631827}" type="pres">
      <dgm:prSet presAssocID="{813C6724-5D01-4CE0-AFB9-6B3E20C04462}" presName="textNode" presStyleLbl="node1" presStyleIdx="2" presStyleCnt="8">
        <dgm:presLayoutVars>
          <dgm:bulletEnabled val="1"/>
        </dgm:presLayoutVars>
      </dgm:prSet>
      <dgm:spPr/>
    </dgm:pt>
    <dgm:pt modelId="{FD642973-A806-496A-8639-0D9B0649E3BB}" type="pres">
      <dgm:prSet presAssocID="{3F36EC42-9263-43EF-9BE9-E560DE78923B}" presName="sibTrans" presStyleCnt="0"/>
      <dgm:spPr/>
    </dgm:pt>
    <dgm:pt modelId="{3E470200-DFBF-4843-B2B9-60E9E49867BF}" type="pres">
      <dgm:prSet presAssocID="{C553CFFE-466D-4725-A7CF-6C0EABD10B8B}" presName="textNode" presStyleLbl="node1" presStyleIdx="3" presStyleCnt="8">
        <dgm:presLayoutVars>
          <dgm:bulletEnabled val="1"/>
        </dgm:presLayoutVars>
      </dgm:prSet>
      <dgm:spPr/>
    </dgm:pt>
    <dgm:pt modelId="{35D51AF5-C3DB-48D6-BC58-1E9F95601615}" type="pres">
      <dgm:prSet presAssocID="{03F4F9DD-B4D5-469A-92BC-3F002311D491}" presName="sibTrans" presStyleCnt="0"/>
      <dgm:spPr/>
    </dgm:pt>
    <dgm:pt modelId="{CEA394C4-D791-4EEF-9735-C0ACE0D8FD42}" type="pres">
      <dgm:prSet presAssocID="{3D77F1D0-EDA6-4093-AC1C-4A49A63DB920}" presName="textNode" presStyleLbl="node1" presStyleIdx="4" presStyleCnt="8">
        <dgm:presLayoutVars>
          <dgm:bulletEnabled val="1"/>
        </dgm:presLayoutVars>
      </dgm:prSet>
      <dgm:spPr/>
    </dgm:pt>
    <dgm:pt modelId="{EF4C6410-7A82-4213-8FE4-34701455C020}" type="pres">
      <dgm:prSet presAssocID="{73DAA353-E816-46AC-8794-768C1F01A471}" presName="sibTrans" presStyleCnt="0"/>
      <dgm:spPr/>
    </dgm:pt>
    <dgm:pt modelId="{EEC2E328-6DAE-42B6-9CB8-682FE14983AF}" type="pres">
      <dgm:prSet presAssocID="{E7A106E0-C7E1-43F3-AE80-56F54EB9596C}" presName="textNode" presStyleLbl="node1" presStyleIdx="5" presStyleCnt="8">
        <dgm:presLayoutVars>
          <dgm:bulletEnabled val="1"/>
        </dgm:presLayoutVars>
      </dgm:prSet>
      <dgm:spPr/>
    </dgm:pt>
    <dgm:pt modelId="{B15A32D0-FBC8-4884-B7A8-0A43CF7426D6}" type="pres">
      <dgm:prSet presAssocID="{D35C10F2-882D-4C97-90A3-4367E86A68ED}" presName="sibTrans" presStyleCnt="0"/>
      <dgm:spPr/>
    </dgm:pt>
    <dgm:pt modelId="{A110B922-9051-4FC5-83BF-E308A3A85015}" type="pres">
      <dgm:prSet presAssocID="{B0D1BF13-922A-4411-91FF-DFEA44DAF577}" presName="textNode" presStyleLbl="node1" presStyleIdx="6" presStyleCnt="8">
        <dgm:presLayoutVars>
          <dgm:bulletEnabled val="1"/>
        </dgm:presLayoutVars>
      </dgm:prSet>
      <dgm:spPr/>
    </dgm:pt>
    <dgm:pt modelId="{E039268A-F709-4502-8F42-D04773A840A8}" type="pres">
      <dgm:prSet presAssocID="{F4D6202E-88EB-47A3-9069-63E8DC03A0A9}" presName="sibTrans" presStyleCnt="0"/>
      <dgm:spPr/>
    </dgm:pt>
    <dgm:pt modelId="{B9F32120-D6D2-4AA4-9A4E-E580DA47DF2C}" type="pres">
      <dgm:prSet presAssocID="{F6A8DC66-C9B1-4EEC-AFB8-146B53D044C1}" presName="textNode" presStyleLbl="node1" presStyleIdx="7" presStyleCnt="8">
        <dgm:presLayoutVars>
          <dgm:bulletEnabled val="1"/>
        </dgm:presLayoutVars>
      </dgm:prSet>
      <dgm:spPr/>
    </dgm:pt>
  </dgm:ptLst>
  <dgm:cxnLst>
    <dgm:cxn modelId="{A9D9CA09-5428-4523-8795-F4AABBF69CE1}" type="presOf" srcId="{116E8632-7F7B-4D04-8DAB-CEC951BF19E9}" destId="{5528179F-BC3E-48FA-95F6-BE5627C3579C}" srcOrd="0" destOrd="0" presId="urn:microsoft.com/office/officeart/2005/8/layout/hProcess9"/>
    <dgm:cxn modelId="{722FFB1E-82A4-42B2-A055-F98036E561BC}" srcId="{84573240-373F-4969-A7B8-AFE3F83EEBFA}" destId="{116E8632-7F7B-4D04-8DAB-CEC951BF19E9}" srcOrd="0" destOrd="0" parTransId="{EA789CFC-0916-4D52-95B1-75F44AF5023C}" sibTransId="{8DB41557-64F1-4196-B12E-D178467EE90F}"/>
    <dgm:cxn modelId="{BC980A5D-11A8-4C90-81BF-6A32691BE227}" type="presOf" srcId="{B0D1BF13-922A-4411-91FF-DFEA44DAF577}" destId="{A110B922-9051-4FC5-83BF-E308A3A85015}" srcOrd="0" destOrd="0" presId="urn:microsoft.com/office/officeart/2005/8/layout/hProcess9"/>
    <dgm:cxn modelId="{2AB53660-55EA-4E2F-9CF2-8A61FAD09A09}" srcId="{84573240-373F-4969-A7B8-AFE3F83EEBFA}" destId="{F6A8DC66-C9B1-4EEC-AFB8-146B53D044C1}" srcOrd="7" destOrd="0" parTransId="{D3B7D00E-145D-4772-B02E-0135B40B81C3}" sibTransId="{E777DE74-408A-4077-8976-F15539447952}"/>
    <dgm:cxn modelId="{C32A3444-1028-4858-8039-62B5BDCBCE50}" srcId="{84573240-373F-4969-A7B8-AFE3F83EEBFA}" destId="{3D77F1D0-EDA6-4093-AC1C-4A49A63DB920}" srcOrd="4" destOrd="0" parTransId="{A1AF845A-3702-45BE-B217-26F10997ACC6}" sibTransId="{73DAA353-E816-46AC-8794-768C1F01A471}"/>
    <dgm:cxn modelId="{E7120E67-7310-471B-9826-E271D15F5BA6}" type="presOf" srcId="{3D77F1D0-EDA6-4093-AC1C-4A49A63DB920}" destId="{CEA394C4-D791-4EEF-9735-C0ACE0D8FD42}" srcOrd="0" destOrd="0" presId="urn:microsoft.com/office/officeart/2005/8/layout/hProcess9"/>
    <dgm:cxn modelId="{05532B70-CFED-43AE-95D4-5B487C754905}" srcId="{84573240-373F-4969-A7B8-AFE3F83EEBFA}" destId="{C553CFFE-466D-4725-A7CF-6C0EABD10B8B}" srcOrd="3" destOrd="0" parTransId="{B4931140-6DE5-4911-A802-8A7CD58BD715}" sibTransId="{03F4F9DD-B4D5-469A-92BC-3F002311D491}"/>
    <dgm:cxn modelId="{99A14D7E-1342-4156-961D-A875DDB5CE53}" srcId="{84573240-373F-4969-A7B8-AFE3F83EEBFA}" destId="{B0D1BF13-922A-4411-91FF-DFEA44DAF577}" srcOrd="6" destOrd="0" parTransId="{D2830BEC-B864-4E4C-A080-5E0010AC3227}" sibTransId="{F4D6202E-88EB-47A3-9069-63E8DC03A0A9}"/>
    <dgm:cxn modelId="{F4F14680-2544-409A-BCBA-2DFD5948B974}" type="presOf" srcId="{C553CFFE-466D-4725-A7CF-6C0EABD10B8B}" destId="{3E470200-DFBF-4843-B2B9-60E9E49867BF}" srcOrd="0" destOrd="0" presId="urn:microsoft.com/office/officeart/2005/8/layout/hProcess9"/>
    <dgm:cxn modelId="{11A9F785-B80E-4E40-B371-A4B3E814D144}" srcId="{84573240-373F-4969-A7B8-AFE3F83EEBFA}" destId="{813C6724-5D01-4CE0-AFB9-6B3E20C04462}" srcOrd="2" destOrd="0" parTransId="{45942FE6-567E-4B1E-B5A8-5B81A8881063}" sibTransId="{3F36EC42-9263-43EF-9BE9-E560DE78923B}"/>
    <dgm:cxn modelId="{ECC1E28E-2F2C-484D-B2B3-CFC453EA64C4}" type="presOf" srcId="{84573240-373F-4969-A7B8-AFE3F83EEBFA}" destId="{8C4846A1-9764-4C27-B929-906FDF847FA9}" srcOrd="0" destOrd="0" presId="urn:microsoft.com/office/officeart/2005/8/layout/hProcess9"/>
    <dgm:cxn modelId="{46478D9C-419E-4837-9766-4F9AE3FD8E01}" srcId="{84573240-373F-4969-A7B8-AFE3F83EEBFA}" destId="{DE2516BA-1B4C-4FCF-83DE-C0FE504F1DAD}" srcOrd="1" destOrd="0" parTransId="{FA512212-05AB-41B2-BF45-75188FF41CBD}" sibTransId="{C6317FCE-61A7-46C2-A21F-982B93B806BE}"/>
    <dgm:cxn modelId="{0BFFD3AC-1116-45E2-A28F-47BEBD0D5DAD}" type="presOf" srcId="{813C6724-5D01-4CE0-AFB9-6B3E20C04462}" destId="{E6A0B473-5696-4899-BB60-BDBB83631827}" srcOrd="0" destOrd="0" presId="urn:microsoft.com/office/officeart/2005/8/layout/hProcess9"/>
    <dgm:cxn modelId="{7DD487BF-FFF1-4FBD-B0D5-6F1AE78FACF8}" type="presOf" srcId="{F6A8DC66-C9B1-4EEC-AFB8-146B53D044C1}" destId="{B9F32120-D6D2-4AA4-9A4E-E580DA47DF2C}" srcOrd="0" destOrd="0" presId="urn:microsoft.com/office/officeart/2005/8/layout/hProcess9"/>
    <dgm:cxn modelId="{EB9420C4-45AF-4392-8E5B-030CA823B5FC}" type="presOf" srcId="{E7A106E0-C7E1-43F3-AE80-56F54EB9596C}" destId="{EEC2E328-6DAE-42B6-9CB8-682FE14983AF}" srcOrd="0" destOrd="0" presId="urn:microsoft.com/office/officeart/2005/8/layout/hProcess9"/>
    <dgm:cxn modelId="{3AFAC8DF-B274-441C-A390-6A71E76A4BCA}" type="presOf" srcId="{DE2516BA-1B4C-4FCF-83DE-C0FE504F1DAD}" destId="{9FA6902B-8EF7-4994-BF79-D5F019F7296C}" srcOrd="0" destOrd="0" presId="urn:microsoft.com/office/officeart/2005/8/layout/hProcess9"/>
    <dgm:cxn modelId="{52A2E5E3-B3E8-4193-ABD3-A34EFCA83F0F}" srcId="{84573240-373F-4969-A7B8-AFE3F83EEBFA}" destId="{E7A106E0-C7E1-43F3-AE80-56F54EB9596C}" srcOrd="5" destOrd="0" parTransId="{A27D3797-09A9-45E0-9C9D-5A32473CB0D4}" sibTransId="{D35C10F2-882D-4C97-90A3-4367E86A68ED}"/>
    <dgm:cxn modelId="{D10F8EF5-AF1A-4625-9B07-3D5AE36FE4FA}" type="presParOf" srcId="{8C4846A1-9764-4C27-B929-906FDF847FA9}" destId="{E63AF5F4-0E3B-4C56-934D-D836F55208F1}" srcOrd="0" destOrd="0" presId="urn:microsoft.com/office/officeart/2005/8/layout/hProcess9"/>
    <dgm:cxn modelId="{792A79D3-54D3-40C4-97E7-61E8DE0E5596}" type="presParOf" srcId="{8C4846A1-9764-4C27-B929-906FDF847FA9}" destId="{35DF47F7-A5B1-4F72-A02D-5FED67701974}" srcOrd="1" destOrd="0" presId="urn:microsoft.com/office/officeart/2005/8/layout/hProcess9"/>
    <dgm:cxn modelId="{6953A0D2-6B69-4EED-B28C-6AEAD4D205E2}" type="presParOf" srcId="{35DF47F7-A5B1-4F72-A02D-5FED67701974}" destId="{5528179F-BC3E-48FA-95F6-BE5627C3579C}" srcOrd="0" destOrd="0" presId="urn:microsoft.com/office/officeart/2005/8/layout/hProcess9"/>
    <dgm:cxn modelId="{6256AB42-D491-4393-97C9-51EE35CE90F9}" type="presParOf" srcId="{35DF47F7-A5B1-4F72-A02D-5FED67701974}" destId="{38C18014-7DFC-4200-8B7D-142444421699}" srcOrd="1" destOrd="0" presId="urn:microsoft.com/office/officeart/2005/8/layout/hProcess9"/>
    <dgm:cxn modelId="{41ACA09E-B539-445C-92DE-2B0649168C9F}" type="presParOf" srcId="{35DF47F7-A5B1-4F72-A02D-5FED67701974}" destId="{9FA6902B-8EF7-4994-BF79-D5F019F7296C}" srcOrd="2" destOrd="0" presId="urn:microsoft.com/office/officeart/2005/8/layout/hProcess9"/>
    <dgm:cxn modelId="{F55BC3AD-01F9-41AB-87AE-0EE101697A4D}" type="presParOf" srcId="{35DF47F7-A5B1-4F72-A02D-5FED67701974}" destId="{20A70010-00AB-4B55-AA15-8902E92E93A8}" srcOrd="3" destOrd="0" presId="urn:microsoft.com/office/officeart/2005/8/layout/hProcess9"/>
    <dgm:cxn modelId="{F8EBF2AB-C05A-4033-B633-31B05313BF52}" type="presParOf" srcId="{35DF47F7-A5B1-4F72-A02D-5FED67701974}" destId="{E6A0B473-5696-4899-BB60-BDBB83631827}" srcOrd="4" destOrd="0" presId="urn:microsoft.com/office/officeart/2005/8/layout/hProcess9"/>
    <dgm:cxn modelId="{0A60B8E0-F7CB-4384-A256-D9C42F259EDB}" type="presParOf" srcId="{35DF47F7-A5B1-4F72-A02D-5FED67701974}" destId="{FD642973-A806-496A-8639-0D9B0649E3BB}" srcOrd="5" destOrd="0" presId="urn:microsoft.com/office/officeart/2005/8/layout/hProcess9"/>
    <dgm:cxn modelId="{62F13E3D-3539-41AE-92BD-726DBC555DE1}" type="presParOf" srcId="{35DF47F7-A5B1-4F72-A02D-5FED67701974}" destId="{3E470200-DFBF-4843-B2B9-60E9E49867BF}" srcOrd="6" destOrd="0" presId="urn:microsoft.com/office/officeart/2005/8/layout/hProcess9"/>
    <dgm:cxn modelId="{AF699A69-A5F5-4523-8824-34CA9FE58B47}" type="presParOf" srcId="{35DF47F7-A5B1-4F72-A02D-5FED67701974}" destId="{35D51AF5-C3DB-48D6-BC58-1E9F95601615}" srcOrd="7" destOrd="0" presId="urn:microsoft.com/office/officeart/2005/8/layout/hProcess9"/>
    <dgm:cxn modelId="{966CF994-9FB0-4E65-8DC0-893F8F8BB2A7}" type="presParOf" srcId="{35DF47F7-A5B1-4F72-A02D-5FED67701974}" destId="{CEA394C4-D791-4EEF-9735-C0ACE0D8FD42}" srcOrd="8" destOrd="0" presId="urn:microsoft.com/office/officeart/2005/8/layout/hProcess9"/>
    <dgm:cxn modelId="{8870DDA2-322E-4521-8E7C-0AA84A2BB85E}" type="presParOf" srcId="{35DF47F7-A5B1-4F72-A02D-5FED67701974}" destId="{EF4C6410-7A82-4213-8FE4-34701455C020}" srcOrd="9" destOrd="0" presId="urn:microsoft.com/office/officeart/2005/8/layout/hProcess9"/>
    <dgm:cxn modelId="{2D76D889-CC30-439F-A88C-EF72583062C2}" type="presParOf" srcId="{35DF47F7-A5B1-4F72-A02D-5FED67701974}" destId="{EEC2E328-6DAE-42B6-9CB8-682FE14983AF}" srcOrd="10" destOrd="0" presId="urn:microsoft.com/office/officeart/2005/8/layout/hProcess9"/>
    <dgm:cxn modelId="{D6B62147-5FCD-43ED-9280-7F5C5C8797D1}" type="presParOf" srcId="{35DF47F7-A5B1-4F72-A02D-5FED67701974}" destId="{B15A32D0-FBC8-4884-B7A8-0A43CF7426D6}" srcOrd="11" destOrd="0" presId="urn:microsoft.com/office/officeart/2005/8/layout/hProcess9"/>
    <dgm:cxn modelId="{9FBC4953-A17C-446D-8DCD-CF0B70428E71}" type="presParOf" srcId="{35DF47F7-A5B1-4F72-A02D-5FED67701974}" destId="{A110B922-9051-4FC5-83BF-E308A3A85015}" srcOrd="12" destOrd="0" presId="urn:microsoft.com/office/officeart/2005/8/layout/hProcess9"/>
    <dgm:cxn modelId="{74B49634-CA7F-4789-9675-46754588502E}" type="presParOf" srcId="{35DF47F7-A5B1-4F72-A02D-5FED67701974}" destId="{E039268A-F709-4502-8F42-D04773A840A8}" srcOrd="13" destOrd="0" presId="urn:microsoft.com/office/officeart/2005/8/layout/hProcess9"/>
    <dgm:cxn modelId="{2C8422B6-6B66-440D-A42E-13E52C0C9EA2}" type="presParOf" srcId="{35DF47F7-A5B1-4F72-A02D-5FED67701974}" destId="{B9F32120-D6D2-4AA4-9A4E-E580DA47DF2C}" srcOrd="14"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8070EDE-737F-44B5-B134-694C1DC3883A}" type="doc">
      <dgm:prSet loTypeId="urn:microsoft.com/office/officeart/2005/8/layout/hProcess9" loCatId="process" qsTypeId="urn:microsoft.com/office/officeart/2005/8/quickstyle/simple1" qsCatId="simple" csTypeId="urn:microsoft.com/office/officeart/2005/8/colors/colorful1" csCatId="colorful" phldr="1"/>
      <dgm:spPr/>
    </dgm:pt>
    <dgm:pt modelId="{C017D6B6-0C18-42A8-A329-9FC5C729F90B}">
      <dgm:prSet phldrT="[Text]"/>
      <dgm:spPr/>
      <dgm:t>
        <a:bodyPr/>
        <a:lstStyle/>
        <a:p>
          <a:r>
            <a:rPr lang="en-US" dirty="0">
              <a:solidFill>
                <a:schemeClr val="bg1"/>
              </a:solidFill>
            </a:rPr>
            <a:t>Evaluation of capital needs </a:t>
          </a:r>
        </a:p>
        <a:p>
          <a:r>
            <a:rPr lang="en-US" dirty="0">
              <a:solidFill>
                <a:schemeClr val="bg1"/>
              </a:solidFill>
            </a:rPr>
            <a:t>(5 &amp; 20 year capital plan)</a:t>
          </a:r>
          <a:endParaRPr lang="en-CA" dirty="0">
            <a:solidFill>
              <a:schemeClr val="bg1"/>
            </a:solidFill>
          </a:endParaRPr>
        </a:p>
      </dgm:t>
    </dgm:pt>
    <dgm:pt modelId="{E29442C6-8F0F-4C21-98CC-C5F159B5E1A5}" type="parTrans" cxnId="{6DDFFAB4-CDF6-4C12-AC84-D8D4137C58C5}">
      <dgm:prSet/>
      <dgm:spPr/>
      <dgm:t>
        <a:bodyPr/>
        <a:lstStyle/>
        <a:p>
          <a:endParaRPr lang="en-CA"/>
        </a:p>
      </dgm:t>
    </dgm:pt>
    <dgm:pt modelId="{56956AEC-2AAF-4B2D-A84A-4BBFA62F2388}" type="sibTrans" cxnId="{6DDFFAB4-CDF6-4C12-AC84-D8D4137C58C5}">
      <dgm:prSet/>
      <dgm:spPr/>
      <dgm:t>
        <a:bodyPr/>
        <a:lstStyle/>
        <a:p>
          <a:endParaRPr lang="en-CA"/>
        </a:p>
      </dgm:t>
    </dgm:pt>
    <dgm:pt modelId="{F883DC73-E015-459B-B8F0-08EC256B227A}">
      <dgm:prSet phldrT="[Text]"/>
      <dgm:spPr/>
      <dgm:t>
        <a:bodyPr/>
        <a:lstStyle/>
        <a:p>
          <a:r>
            <a:rPr lang="en-US" dirty="0">
              <a:solidFill>
                <a:schemeClr val="bg1"/>
              </a:solidFill>
            </a:rPr>
            <a:t>Funding within operational budget of depreciating assets (i.e. fleet)</a:t>
          </a:r>
          <a:endParaRPr lang="en-CA" dirty="0">
            <a:solidFill>
              <a:schemeClr val="bg1"/>
            </a:solidFill>
          </a:endParaRPr>
        </a:p>
      </dgm:t>
    </dgm:pt>
    <dgm:pt modelId="{D9C669D7-E219-42F6-8432-A0DC1B526434}" type="parTrans" cxnId="{B3E032F5-A52A-4FB1-9BE8-7B0F912FB2F0}">
      <dgm:prSet/>
      <dgm:spPr/>
      <dgm:t>
        <a:bodyPr/>
        <a:lstStyle/>
        <a:p>
          <a:endParaRPr lang="en-CA"/>
        </a:p>
      </dgm:t>
    </dgm:pt>
    <dgm:pt modelId="{BB145BF7-2F25-4DB8-AFE9-64B76E87A515}" type="sibTrans" cxnId="{B3E032F5-A52A-4FB1-9BE8-7B0F912FB2F0}">
      <dgm:prSet/>
      <dgm:spPr/>
      <dgm:t>
        <a:bodyPr/>
        <a:lstStyle/>
        <a:p>
          <a:endParaRPr lang="en-CA"/>
        </a:p>
      </dgm:t>
    </dgm:pt>
    <dgm:pt modelId="{7AE143D0-53FF-478A-8FDE-38AEFA0198EF}">
      <dgm:prSet phldrT="[Text]"/>
      <dgm:spPr/>
      <dgm:t>
        <a:bodyPr/>
        <a:lstStyle/>
        <a:p>
          <a:r>
            <a:rPr lang="en-US" dirty="0">
              <a:solidFill>
                <a:schemeClr val="bg1"/>
              </a:solidFill>
            </a:rPr>
            <a:t>Dedicated contingency funding within operational cost centers </a:t>
          </a:r>
          <a:endParaRPr lang="en-CA" dirty="0">
            <a:solidFill>
              <a:schemeClr val="bg1"/>
            </a:solidFill>
          </a:endParaRPr>
        </a:p>
      </dgm:t>
    </dgm:pt>
    <dgm:pt modelId="{BF1228A8-14B0-49FE-8098-C923F7ACB850}" type="parTrans" cxnId="{E59F756D-C734-48E2-B42D-0B90C343DD4A}">
      <dgm:prSet/>
      <dgm:spPr/>
      <dgm:t>
        <a:bodyPr/>
        <a:lstStyle/>
        <a:p>
          <a:endParaRPr lang="en-CA"/>
        </a:p>
      </dgm:t>
    </dgm:pt>
    <dgm:pt modelId="{7A075828-FE07-4EEB-BE6E-51E475EFB0E1}" type="sibTrans" cxnId="{E59F756D-C734-48E2-B42D-0B90C343DD4A}">
      <dgm:prSet/>
      <dgm:spPr/>
      <dgm:t>
        <a:bodyPr/>
        <a:lstStyle/>
        <a:p>
          <a:endParaRPr lang="en-CA"/>
        </a:p>
      </dgm:t>
    </dgm:pt>
    <dgm:pt modelId="{34F34D48-7518-4199-8733-415D1FF73659}">
      <dgm:prSet/>
      <dgm:spPr/>
      <dgm:t>
        <a:bodyPr/>
        <a:lstStyle/>
        <a:p>
          <a:r>
            <a:rPr lang="en-US" dirty="0">
              <a:solidFill>
                <a:schemeClr val="bg1"/>
              </a:solidFill>
            </a:rPr>
            <a:t>Contingency funds transferred to reserves at end of fiscal year</a:t>
          </a:r>
          <a:endParaRPr lang="en-CA" dirty="0">
            <a:solidFill>
              <a:schemeClr val="bg1"/>
            </a:solidFill>
          </a:endParaRPr>
        </a:p>
      </dgm:t>
    </dgm:pt>
    <dgm:pt modelId="{128D07A9-6E92-4F0F-88D9-917E2B460F7F}" type="parTrans" cxnId="{2CD807FD-DCD0-4C4D-8503-FF2C40FE8680}">
      <dgm:prSet/>
      <dgm:spPr/>
      <dgm:t>
        <a:bodyPr/>
        <a:lstStyle/>
        <a:p>
          <a:endParaRPr lang="en-CA"/>
        </a:p>
      </dgm:t>
    </dgm:pt>
    <dgm:pt modelId="{73285FC2-6D3D-4A8A-85A6-3A4E983941C3}" type="sibTrans" cxnId="{2CD807FD-DCD0-4C4D-8503-FF2C40FE8680}">
      <dgm:prSet/>
      <dgm:spPr/>
      <dgm:t>
        <a:bodyPr/>
        <a:lstStyle/>
        <a:p>
          <a:endParaRPr lang="en-CA"/>
        </a:p>
      </dgm:t>
    </dgm:pt>
    <dgm:pt modelId="{F0B6380B-ED77-4164-8E65-1B0FBACA5EC4}">
      <dgm:prSet/>
      <dgm:spPr/>
      <dgm:t>
        <a:bodyPr/>
        <a:lstStyle/>
        <a:p>
          <a:r>
            <a:rPr lang="en-US" dirty="0">
              <a:solidFill>
                <a:schemeClr val="bg1"/>
              </a:solidFill>
            </a:rPr>
            <a:t>Combination of Reserves, borrowing, grants, etc. fund capital projects</a:t>
          </a:r>
          <a:endParaRPr lang="en-CA" dirty="0">
            <a:solidFill>
              <a:schemeClr val="bg1"/>
            </a:solidFill>
          </a:endParaRPr>
        </a:p>
      </dgm:t>
    </dgm:pt>
    <dgm:pt modelId="{DC39B2F2-7B74-46B1-8E40-34364A6603A5}" type="parTrans" cxnId="{14612833-A255-4E67-BE24-9B708264FE2E}">
      <dgm:prSet/>
      <dgm:spPr/>
      <dgm:t>
        <a:bodyPr/>
        <a:lstStyle/>
        <a:p>
          <a:endParaRPr lang="en-CA"/>
        </a:p>
      </dgm:t>
    </dgm:pt>
    <dgm:pt modelId="{B92A1E36-8C96-4710-9463-AFD65D10182A}" type="sibTrans" cxnId="{14612833-A255-4E67-BE24-9B708264FE2E}">
      <dgm:prSet/>
      <dgm:spPr/>
      <dgm:t>
        <a:bodyPr/>
        <a:lstStyle/>
        <a:p>
          <a:endParaRPr lang="en-CA"/>
        </a:p>
      </dgm:t>
    </dgm:pt>
    <dgm:pt modelId="{29A92121-62A5-4C77-B443-802A2939A8C2}" type="pres">
      <dgm:prSet presAssocID="{E8070EDE-737F-44B5-B134-694C1DC3883A}" presName="CompostProcess" presStyleCnt="0">
        <dgm:presLayoutVars>
          <dgm:dir/>
          <dgm:resizeHandles val="exact"/>
        </dgm:presLayoutVars>
      </dgm:prSet>
      <dgm:spPr/>
    </dgm:pt>
    <dgm:pt modelId="{2209D309-EB72-49EE-A4D3-2A39724DD634}" type="pres">
      <dgm:prSet presAssocID="{E8070EDE-737F-44B5-B134-694C1DC3883A}" presName="arrow" presStyleLbl="bgShp" presStyleIdx="0" presStyleCnt="1"/>
      <dgm:spPr/>
    </dgm:pt>
    <dgm:pt modelId="{BDB9C9F7-A530-40D0-BF93-FBD5ADE843F3}" type="pres">
      <dgm:prSet presAssocID="{E8070EDE-737F-44B5-B134-694C1DC3883A}" presName="linearProcess" presStyleCnt="0"/>
      <dgm:spPr/>
    </dgm:pt>
    <dgm:pt modelId="{2BB7BD42-3292-4761-B76E-B4BD322C38C3}" type="pres">
      <dgm:prSet presAssocID="{C017D6B6-0C18-42A8-A329-9FC5C729F90B}" presName="textNode" presStyleLbl="node1" presStyleIdx="0" presStyleCnt="5">
        <dgm:presLayoutVars>
          <dgm:bulletEnabled val="1"/>
        </dgm:presLayoutVars>
      </dgm:prSet>
      <dgm:spPr/>
    </dgm:pt>
    <dgm:pt modelId="{6B9858FB-67F9-4EAF-923D-DD35295C39DC}" type="pres">
      <dgm:prSet presAssocID="{56956AEC-2AAF-4B2D-A84A-4BBFA62F2388}" presName="sibTrans" presStyleCnt="0"/>
      <dgm:spPr/>
    </dgm:pt>
    <dgm:pt modelId="{583FF2D6-A18E-4ADA-84EE-EABCC0B99C2E}" type="pres">
      <dgm:prSet presAssocID="{F883DC73-E015-459B-B8F0-08EC256B227A}" presName="textNode" presStyleLbl="node1" presStyleIdx="1" presStyleCnt="5">
        <dgm:presLayoutVars>
          <dgm:bulletEnabled val="1"/>
        </dgm:presLayoutVars>
      </dgm:prSet>
      <dgm:spPr/>
    </dgm:pt>
    <dgm:pt modelId="{C38D537B-B85C-4B52-98A9-A9BA5E00F4B9}" type="pres">
      <dgm:prSet presAssocID="{BB145BF7-2F25-4DB8-AFE9-64B76E87A515}" presName="sibTrans" presStyleCnt="0"/>
      <dgm:spPr/>
    </dgm:pt>
    <dgm:pt modelId="{A142B771-C754-4905-93D2-E84F1D9F3A9C}" type="pres">
      <dgm:prSet presAssocID="{7AE143D0-53FF-478A-8FDE-38AEFA0198EF}" presName="textNode" presStyleLbl="node1" presStyleIdx="2" presStyleCnt="5">
        <dgm:presLayoutVars>
          <dgm:bulletEnabled val="1"/>
        </dgm:presLayoutVars>
      </dgm:prSet>
      <dgm:spPr/>
    </dgm:pt>
    <dgm:pt modelId="{F53C21CC-DB37-4D6B-BE9B-7023AE167FD4}" type="pres">
      <dgm:prSet presAssocID="{7A075828-FE07-4EEB-BE6E-51E475EFB0E1}" presName="sibTrans" presStyleCnt="0"/>
      <dgm:spPr/>
    </dgm:pt>
    <dgm:pt modelId="{CB82CFCA-D7C9-45CB-853E-EBB34ACA80C6}" type="pres">
      <dgm:prSet presAssocID="{34F34D48-7518-4199-8733-415D1FF73659}" presName="textNode" presStyleLbl="node1" presStyleIdx="3" presStyleCnt="5">
        <dgm:presLayoutVars>
          <dgm:bulletEnabled val="1"/>
        </dgm:presLayoutVars>
      </dgm:prSet>
      <dgm:spPr/>
    </dgm:pt>
    <dgm:pt modelId="{32BE7988-7169-42CF-8207-5D7931E30F51}" type="pres">
      <dgm:prSet presAssocID="{73285FC2-6D3D-4A8A-85A6-3A4E983941C3}" presName="sibTrans" presStyleCnt="0"/>
      <dgm:spPr/>
    </dgm:pt>
    <dgm:pt modelId="{F012D68A-FD21-4436-9892-7FCA92CE4947}" type="pres">
      <dgm:prSet presAssocID="{F0B6380B-ED77-4164-8E65-1B0FBACA5EC4}" presName="textNode" presStyleLbl="node1" presStyleIdx="4" presStyleCnt="5">
        <dgm:presLayoutVars>
          <dgm:bulletEnabled val="1"/>
        </dgm:presLayoutVars>
      </dgm:prSet>
      <dgm:spPr/>
    </dgm:pt>
  </dgm:ptLst>
  <dgm:cxnLst>
    <dgm:cxn modelId="{FBFDFD25-D587-470C-9F9E-941A60F3ABA9}" type="presOf" srcId="{F0B6380B-ED77-4164-8E65-1B0FBACA5EC4}" destId="{F012D68A-FD21-4436-9892-7FCA92CE4947}" srcOrd="0" destOrd="0" presId="urn:microsoft.com/office/officeart/2005/8/layout/hProcess9"/>
    <dgm:cxn modelId="{14612833-A255-4E67-BE24-9B708264FE2E}" srcId="{E8070EDE-737F-44B5-B134-694C1DC3883A}" destId="{F0B6380B-ED77-4164-8E65-1B0FBACA5EC4}" srcOrd="4" destOrd="0" parTransId="{DC39B2F2-7B74-46B1-8E40-34364A6603A5}" sibTransId="{B92A1E36-8C96-4710-9463-AFD65D10182A}"/>
    <dgm:cxn modelId="{E59F756D-C734-48E2-B42D-0B90C343DD4A}" srcId="{E8070EDE-737F-44B5-B134-694C1DC3883A}" destId="{7AE143D0-53FF-478A-8FDE-38AEFA0198EF}" srcOrd="2" destOrd="0" parTransId="{BF1228A8-14B0-49FE-8098-C923F7ACB850}" sibTransId="{7A075828-FE07-4EEB-BE6E-51E475EFB0E1}"/>
    <dgm:cxn modelId="{28907884-BCCF-4114-BBFA-265D1D57E9AC}" type="presOf" srcId="{C017D6B6-0C18-42A8-A329-9FC5C729F90B}" destId="{2BB7BD42-3292-4761-B76E-B4BD322C38C3}" srcOrd="0" destOrd="0" presId="urn:microsoft.com/office/officeart/2005/8/layout/hProcess9"/>
    <dgm:cxn modelId="{A97FACA5-5A87-4D22-A6BE-06D98B32F4FC}" type="presOf" srcId="{34F34D48-7518-4199-8733-415D1FF73659}" destId="{CB82CFCA-D7C9-45CB-853E-EBB34ACA80C6}" srcOrd="0" destOrd="0" presId="urn:microsoft.com/office/officeart/2005/8/layout/hProcess9"/>
    <dgm:cxn modelId="{A2F463AB-FDFD-411D-8458-CEAD4BCD783F}" type="presOf" srcId="{F883DC73-E015-459B-B8F0-08EC256B227A}" destId="{583FF2D6-A18E-4ADA-84EE-EABCC0B99C2E}" srcOrd="0" destOrd="0" presId="urn:microsoft.com/office/officeart/2005/8/layout/hProcess9"/>
    <dgm:cxn modelId="{E8CA84AC-90DA-4DA7-A0D1-B3D1695C0279}" type="presOf" srcId="{7AE143D0-53FF-478A-8FDE-38AEFA0198EF}" destId="{A142B771-C754-4905-93D2-E84F1D9F3A9C}" srcOrd="0" destOrd="0" presId="urn:microsoft.com/office/officeart/2005/8/layout/hProcess9"/>
    <dgm:cxn modelId="{6DDFFAB4-CDF6-4C12-AC84-D8D4137C58C5}" srcId="{E8070EDE-737F-44B5-B134-694C1DC3883A}" destId="{C017D6B6-0C18-42A8-A329-9FC5C729F90B}" srcOrd="0" destOrd="0" parTransId="{E29442C6-8F0F-4C21-98CC-C5F159B5E1A5}" sibTransId="{56956AEC-2AAF-4B2D-A84A-4BBFA62F2388}"/>
    <dgm:cxn modelId="{E95236E2-1C14-4AD4-B4E7-1FE058808643}" type="presOf" srcId="{E8070EDE-737F-44B5-B134-694C1DC3883A}" destId="{29A92121-62A5-4C77-B443-802A2939A8C2}" srcOrd="0" destOrd="0" presId="urn:microsoft.com/office/officeart/2005/8/layout/hProcess9"/>
    <dgm:cxn modelId="{B3E032F5-A52A-4FB1-9BE8-7B0F912FB2F0}" srcId="{E8070EDE-737F-44B5-B134-694C1DC3883A}" destId="{F883DC73-E015-459B-B8F0-08EC256B227A}" srcOrd="1" destOrd="0" parTransId="{D9C669D7-E219-42F6-8432-A0DC1B526434}" sibTransId="{BB145BF7-2F25-4DB8-AFE9-64B76E87A515}"/>
    <dgm:cxn modelId="{2CD807FD-DCD0-4C4D-8503-FF2C40FE8680}" srcId="{E8070EDE-737F-44B5-B134-694C1DC3883A}" destId="{34F34D48-7518-4199-8733-415D1FF73659}" srcOrd="3" destOrd="0" parTransId="{128D07A9-6E92-4F0F-88D9-917E2B460F7F}" sibTransId="{73285FC2-6D3D-4A8A-85A6-3A4E983941C3}"/>
    <dgm:cxn modelId="{241D4613-79A0-4ACF-AAFD-9C3B1C14B0FA}" type="presParOf" srcId="{29A92121-62A5-4C77-B443-802A2939A8C2}" destId="{2209D309-EB72-49EE-A4D3-2A39724DD634}" srcOrd="0" destOrd="0" presId="urn:microsoft.com/office/officeart/2005/8/layout/hProcess9"/>
    <dgm:cxn modelId="{944B65E8-A06D-4CE4-BE23-DB8824EACCF2}" type="presParOf" srcId="{29A92121-62A5-4C77-B443-802A2939A8C2}" destId="{BDB9C9F7-A530-40D0-BF93-FBD5ADE843F3}" srcOrd="1" destOrd="0" presId="urn:microsoft.com/office/officeart/2005/8/layout/hProcess9"/>
    <dgm:cxn modelId="{C14EBB8C-823C-48C6-AB92-8E5F215A7C75}" type="presParOf" srcId="{BDB9C9F7-A530-40D0-BF93-FBD5ADE843F3}" destId="{2BB7BD42-3292-4761-B76E-B4BD322C38C3}" srcOrd="0" destOrd="0" presId="urn:microsoft.com/office/officeart/2005/8/layout/hProcess9"/>
    <dgm:cxn modelId="{11B405D2-B7EA-4EFE-9D1A-FFEE6A351829}" type="presParOf" srcId="{BDB9C9F7-A530-40D0-BF93-FBD5ADE843F3}" destId="{6B9858FB-67F9-4EAF-923D-DD35295C39DC}" srcOrd="1" destOrd="0" presId="urn:microsoft.com/office/officeart/2005/8/layout/hProcess9"/>
    <dgm:cxn modelId="{3515DF79-B6F1-4CA2-84B3-9B4D135D7D8C}" type="presParOf" srcId="{BDB9C9F7-A530-40D0-BF93-FBD5ADE843F3}" destId="{583FF2D6-A18E-4ADA-84EE-EABCC0B99C2E}" srcOrd="2" destOrd="0" presId="urn:microsoft.com/office/officeart/2005/8/layout/hProcess9"/>
    <dgm:cxn modelId="{BBB19583-EF69-4107-88EE-6B2A6E3E91D4}" type="presParOf" srcId="{BDB9C9F7-A530-40D0-BF93-FBD5ADE843F3}" destId="{C38D537B-B85C-4B52-98A9-A9BA5E00F4B9}" srcOrd="3" destOrd="0" presId="urn:microsoft.com/office/officeart/2005/8/layout/hProcess9"/>
    <dgm:cxn modelId="{BBDB9F7D-5D18-4277-9EA4-F44DDC505B8D}" type="presParOf" srcId="{BDB9C9F7-A530-40D0-BF93-FBD5ADE843F3}" destId="{A142B771-C754-4905-93D2-E84F1D9F3A9C}" srcOrd="4" destOrd="0" presId="urn:microsoft.com/office/officeart/2005/8/layout/hProcess9"/>
    <dgm:cxn modelId="{1A7E5792-D359-431A-997B-8ED3BB018A55}" type="presParOf" srcId="{BDB9C9F7-A530-40D0-BF93-FBD5ADE843F3}" destId="{F53C21CC-DB37-4D6B-BE9B-7023AE167FD4}" srcOrd="5" destOrd="0" presId="urn:microsoft.com/office/officeart/2005/8/layout/hProcess9"/>
    <dgm:cxn modelId="{DA3D4BE0-FE83-4E0E-8695-15347D0B4519}" type="presParOf" srcId="{BDB9C9F7-A530-40D0-BF93-FBD5ADE843F3}" destId="{CB82CFCA-D7C9-45CB-853E-EBB34ACA80C6}" srcOrd="6" destOrd="0" presId="urn:microsoft.com/office/officeart/2005/8/layout/hProcess9"/>
    <dgm:cxn modelId="{939C8B1D-F65D-48E6-8DF6-1FCF8298564F}" type="presParOf" srcId="{BDB9C9F7-A530-40D0-BF93-FBD5ADE843F3}" destId="{32BE7988-7169-42CF-8207-5D7931E30F51}" srcOrd="7" destOrd="0" presId="urn:microsoft.com/office/officeart/2005/8/layout/hProcess9"/>
    <dgm:cxn modelId="{6A677D44-B05F-4E94-8DB8-C44A6623743D}" type="presParOf" srcId="{BDB9C9F7-A530-40D0-BF93-FBD5ADE843F3}" destId="{F012D68A-FD21-4436-9892-7FCA92CE4947}" srcOrd="8"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63AF5F4-0E3B-4C56-934D-D836F55208F1}">
      <dsp:nvSpPr>
        <dsp:cNvPr id="0" name=""/>
        <dsp:cNvSpPr/>
      </dsp:nvSpPr>
      <dsp:spPr>
        <a:xfrm>
          <a:off x="808862" y="0"/>
          <a:ext cx="9167114" cy="4612640"/>
        </a:xfrm>
        <a:prstGeom prst="rightArrow">
          <a:avLst/>
        </a:prstGeom>
        <a:solidFill>
          <a:schemeClr val="accent1">
            <a:lumMod val="60000"/>
            <a:lumOff val="40000"/>
          </a:schemeClr>
        </a:solidFill>
        <a:ln>
          <a:noFill/>
        </a:ln>
        <a:effectLst/>
      </dsp:spPr>
      <dsp:style>
        <a:lnRef idx="0">
          <a:scrgbClr r="0" g="0" b="0"/>
        </a:lnRef>
        <a:fillRef idx="1">
          <a:scrgbClr r="0" g="0" b="0"/>
        </a:fillRef>
        <a:effectRef idx="0">
          <a:scrgbClr r="0" g="0" b="0"/>
        </a:effectRef>
        <a:fontRef idx="minor"/>
      </dsp:style>
    </dsp:sp>
    <dsp:sp modelId="{5528179F-BC3E-48FA-95F6-BE5627C3579C}">
      <dsp:nvSpPr>
        <dsp:cNvPr id="0" name=""/>
        <dsp:cNvSpPr/>
      </dsp:nvSpPr>
      <dsp:spPr>
        <a:xfrm>
          <a:off x="427" y="1383791"/>
          <a:ext cx="1291495" cy="1845056"/>
        </a:xfrm>
        <a:prstGeom prst="round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solidFill>
                <a:schemeClr val="bg1"/>
              </a:solidFill>
            </a:rPr>
            <a:t>Staff Update of Operational and Capital Budgets</a:t>
          </a:r>
        </a:p>
        <a:p>
          <a:pPr marL="0" lvl="0" indent="0" algn="ctr" defTabSz="577850">
            <a:lnSpc>
              <a:spcPct val="90000"/>
            </a:lnSpc>
            <a:spcBef>
              <a:spcPct val="0"/>
            </a:spcBef>
            <a:spcAft>
              <a:spcPct val="35000"/>
            </a:spcAft>
            <a:buNone/>
          </a:pPr>
          <a:endParaRPr lang="en-US" sz="1300" kern="1200" dirty="0">
            <a:solidFill>
              <a:schemeClr val="bg1"/>
            </a:solidFill>
          </a:endParaRPr>
        </a:p>
        <a:p>
          <a:pPr marL="0" lvl="0" indent="0" algn="ctr" defTabSz="577850">
            <a:lnSpc>
              <a:spcPct val="90000"/>
            </a:lnSpc>
            <a:spcBef>
              <a:spcPct val="0"/>
            </a:spcBef>
            <a:spcAft>
              <a:spcPct val="35000"/>
            </a:spcAft>
            <a:buNone/>
          </a:pPr>
          <a:r>
            <a:rPr lang="en-US" sz="1300" kern="1200" dirty="0">
              <a:solidFill>
                <a:schemeClr val="bg1"/>
              </a:solidFill>
            </a:rPr>
            <a:t>Sept - Nov</a:t>
          </a:r>
          <a:endParaRPr lang="en-CA" sz="1300" kern="1200" dirty="0">
            <a:solidFill>
              <a:schemeClr val="bg1"/>
            </a:solidFill>
          </a:endParaRPr>
        </a:p>
      </dsp:txBody>
      <dsp:txXfrm>
        <a:off x="63473" y="1446837"/>
        <a:ext cx="1165403" cy="1718964"/>
      </dsp:txXfrm>
    </dsp:sp>
    <dsp:sp modelId="{9FA6902B-8EF7-4994-BF79-D5F019F7296C}">
      <dsp:nvSpPr>
        <dsp:cNvPr id="0" name=""/>
        <dsp:cNvSpPr/>
      </dsp:nvSpPr>
      <dsp:spPr>
        <a:xfrm>
          <a:off x="1356497" y="1383791"/>
          <a:ext cx="1291495" cy="1845056"/>
        </a:xfrm>
        <a:prstGeom prst="roundRect">
          <a:avLst/>
        </a:prstGeom>
        <a:solidFill>
          <a:schemeClr val="accent3">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en-US" sz="1300" kern="1200" dirty="0">
              <a:solidFill>
                <a:schemeClr val="bg1"/>
              </a:solidFill>
            </a:rPr>
            <a:t>Pre-Budget Workshop</a:t>
          </a:r>
        </a:p>
        <a:p>
          <a:pPr marL="0" marR="0" lvl="0" indent="0" algn="ctr" defTabSz="914400" eaLnBrk="1" fontAlgn="auto" latinLnBrk="0" hangingPunct="1">
            <a:lnSpc>
              <a:spcPct val="100000"/>
            </a:lnSpc>
            <a:spcBef>
              <a:spcPct val="0"/>
            </a:spcBef>
            <a:spcAft>
              <a:spcPts val="0"/>
            </a:spcAft>
            <a:buClrTx/>
            <a:buSzTx/>
            <a:buFontTx/>
            <a:buNone/>
            <a:tabLst/>
            <a:defRPr/>
          </a:pPr>
          <a:endParaRPr lang="en-CA" sz="1300" kern="1200" dirty="0">
            <a:solidFill>
              <a:schemeClr val="bg1"/>
            </a:solidFill>
          </a:endParaRPr>
        </a:p>
        <a:p>
          <a:pPr marL="0" lvl="0" algn="ctr" defTabSz="711200">
            <a:lnSpc>
              <a:spcPct val="90000"/>
            </a:lnSpc>
            <a:spcBef>
              <a:spcPct val="0"/>
            </a:spcBef>
            <a:spcAft>
              <a:spcPct val="35000"/>
            </a:spcAft>
            <a:buNone/>
          </a:pPr>
          <a:r>
            <a:rPr lang="en-US" sz="1300" kern="1200" dirty="0">
              <a:solidFill>
                <a:schemeClr val="bg1"/>
              </a:solidFill>
            </a:rPr>
            <a:t>November 28/23</a:t>
          </a:r>
        </a:p>
      </dsp:txBody>
      <dsp:txXfrm>
        <a:off x="1419543" y="1446837"/>
        <a:ext cx="1165403" cy="1718964"/>
      </dsp:txXfrm>
    </dsp:sp>
    <dsp:sp modelId="{E6A0B473-5696-4899-BB60-BDBB83631827}">
      <dsp:nvSpPr>
        <dsp:cNvPr id="0" name=""/>
        <dsp:cNvSpPr/>
      </dsp:nvSpPr>
      <dsp:spPr>
        <a:xfrm>
          <a:off x="2712567" y="1383791"/>
          <a:ext cx="1291495" cy="1845056"/>
        </a:xfrm>
        <a:prstGeom prst="roundRect">
          <a:avLst/>
        </a:prstGeom>
        <a:solidFill>
          <a:schemeClr val="accent4">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en-US" sz="1300" kern="1200" dirty="0">
              <a:solidFill>
                <a:schemeClr val="bg1"/>
              </a:solidFill>
            </a:rPr>
            <a:t>Presentation of Draft Budget</a:t>
          </a:r>
        </a:p>
        <a:p>
          <a:pPr marL="0" marR="0" lvl="0" indent="0" algn="ctr" defTabSz="914400" eaLnBrk="1" fontAlgn="auto" latinLnBrk="0" hangingPunct="1">
            <a:lnSpc>
              <a:spcPct val="100000"/>
            </a:lnSpc>
            <a:spcBef>
              <a:spcPct val="0"/>
            </a:spcBef>
            <a:spcAft>
              <a:spcPts val="0"/>
            </a:spcAft>
            <a:buClrTx/>
            <a:buSzTx/>
            <a:buFontTx/>
            <a:buNone/>
            <a:tabLst/>
            <a:defRPr/>
          </a:pPr>
          <a:endParaRPr lang="en-CA" sz="1300" kern="1200" dirty="0">
            <a:solidFill>
              <a:schemeClr val="bg1"/>
            </a:solidFill>
          </a:endParaRPr>
        </a:p>
        <a:p>
          <a:pPr marL="0" lvl="0" algn="ctr" defTabSz="711200">
            <a:lnSpc>
              <a:spcPct val="90000"/>
            </a:lnSpc>
            <a:spcBef>
              <a:spcPct val="0"/>
            </a:spcBef>
            <a:spcAft>
              <a:spcPct val="35000"/>
            </a:spcAft>
            <a:buNone/>
          </a:pPr>
          <a:r>
            <a:rPr lang="en-US" sz="1300" kern="1200" dirty="0">
              <a:solidFill>
                <a:schemeClr val="bg1"/>
              </a:solidFill>
            </a:rPr>
            <a:t>January 8/24 </a:t>
          </a:r>
        </a:p>
      </dsp:txBody>
      <dsp:txXfrm>
        <a:off x="2775613" y="1446837"/>
        <a:ext cx="1165403" cy="1718964"/>
      </dsp:txXfrm>
    </dsp:sp>
    <dsp:sp modelId="{3E470200-DFBF-4843-B2B9-60E9E49867BF}">
      <dsp:nvSpPr>
        <dsp:cNvPr id="0" name=""/>
        <dsp:cNvSpPr/>
      </dsp:nvSpPr>
      <dsp:spPr>
        <a:xfrm>
          <a:off x="4068637" y="1383791"/>
          <a:ext cx="1291495" cy="1845056"/>
        </a:xfrm>
        <a:prstGeom prst="roundRect">
          <a:avLst/>
        </a:prstGeom>
        <a:solidFill>
          <a:schemeClr val="accent5">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solidFill>
                <a:schemeClr val="bg1"/>
              </a:solidFill>
            </a:rPr>
            <a:t>Budget Update</a:t>
          </a:r>
        </a:p>
        <a:p>
          <a:pPr marL="0" lvl="0" indent="0" algn="ctr" defTabSz="577850">
            <a:lnSpc>
              <a:spcPct val="90000"/>
            </a:lnSpc>
            <a:spcBef>
              <a:spcPct val="0"/>
            </a:spcBef>
            <a:spcAft>
              <a:spcPct val="35000"/>
            </a:spcAft>
            <a:buNone/>
          </a:pPr>
          <a:r>
            <a:rPr lang="en-US" sz="1300" kern="1200" dirty="0">
              <a:solidFill>
                <a:schemeClr val="bg1"/>
              </a:solidFill>
            </a:rPr>
            <a:t>(If Required)</a:t>
          </a:r>
        </a:p>
        <a:p>
          <a:pPr marL="0" lvl="0" indent="0" algn="ctr" defTabSz="577850">
            <a:lnSpc>
              <a:spcPct val="90000"/>
            </a:lnSpc>
            <a:spcBef>
              <a:spcPct val="0"/>
            </a:spcBef>
            <a:spcAft>
              <a:spcPct val="35000"/>
            </a:spcAft>
            <a:buNone/>
          </a:pPr>
          <a:endParaRPr lang="en-US" sz="1300" kern="1200" dirty="0">
            <a:solidFill>
              <a:schemeClr val="bg1"/>
            </a:solidFill>
          </a:endParaRPr>
        </a:p>
        <a:p>
          <a:pPr marL="0" lvl="0" indent="0" algn="ctr" defTabSz="577850">
            <a:lnSpc>
              <a:spcPct val="90000"/>
            </a:lnSpc>
            <a:spcBef>
              <a:spcPct val="0"/>
            </a:spcBef>
            <a:spcAft>
              <a:spcPct val="35000"/>
            </a:spcAft>
            <a:buNone/>
          </a:pPr>
          <a:r>
            <a:rPr lang="en-US" sz="1300" kern="1200" dirty="0">
              <a:solidFill>
                <a:schemeClr val="bg1"/>
              </a:solidFill>
            </a:rPr>
            <a:t>January 30/24</a:t>
          </a:r>
          <a:endParaRPr lang="en-CA" sz="1300" kern="1200" dirty="0">
            <a:solidFill>
              <a:schemeClr val="bg1"/>
            </a:solidFill>
          </a:endParaRPr>
        </a:p>
      </dsp:txBody>
      <dsp:txXfrm>
        <a:off x="4131683" y="1446837"/>
        <a:ext cx="1165403" cy="1718964"/>
      </dsp:txXfrm>
    </dsp:sp>
    <dsp:sp modelId="{CEA394C4-D791-4EEF-9735-C0ACE0D8FD42}">
      <dsp:nvSpPr>
        <dsp:cNvPr id="0" name=""/>
        <dsp:cNvSpPr/>
      </dsp:nvSpPr>
      <dsp:spPr>
        <a:xfrm>
          <a:off x="5424707" y="1383791"/>
          <a:ext cx="1291495" cy="1845056"/>
        </a:xfrm>
        <a:prstGeom prst="roundRect">
          <a:avLst/>
        </a:prstGeom>
        <a:solidFill>
          <a:schemeClr val="accent6">
            <a:hueOff val="0"/>
            <a:satOff val="0"/>
            <a:lumOff val="0"/>
            <a:alphaOff val="0"/>
          </a:schemeClr>
        </a:solidFill>
        <a:ln w="57150" cap="flat" cmpd="sng" algn="ctr">
          <a:solidFill>
            <a:srgbClr val="FF00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solidFill>
                <a:schemeClr val="bg1"/>
              </a:solidFill>
            </a:rPr>
            <a:t>Revised Budget</a:t>
          </a:r>
        </a:p>
        <a:p>
          <a:pPr marL="0" lvl="0" indent="0" algn="ctr" defTabSz="577850">
            <a:lnSpc>
              <a:spcPct val="90000"/>
            </a:lnSpc>
            <a:spcBef>
              <a:spcPct val="0"/>
            </a:spcBef>
            <a:spcAft>
              <a:spcPct val="35000"/>
            </a:spcAft>
            <a:buNone/>
          </a:pPr>
          <a:endParaRPr lang="en-US" sz="1300" kern="1200" dirty="0">
            <a:solidFill>
              <a:schemeClr val="bg1"/>
            </a:solidFill>
          </a:endParaRPr>
        </a:p>
        <a:p>
          <a:pPr marL="0" lvl="0" indent="0" algn="ctr" defTabSz="577850">
            <a:lnSpc>
              <a:spcPct val="90000"/>
            </a:lnSpc>
            <a:spcBef>
              <a:spcPct val="0"/>
            </a:spcBef>
            <a:spcAft>
              <a:spcPct val="35000"/>
            </a:spcAft>
            <a:buNone/>
          </a:pPr>
          <a:r>
            <a:rPr lang="en-US" sz="1300" kern="1200" dirty="0">
              <a:solidFill>
                <a:schemeClr val="bg1"/>
              </a:solidFill>
            </a:rPr>
            <a:t>February 20/24 </a:t>
          </a:r>
        </a:p>
      </dsp:txBody>
      <dsp:txXfrm>
        <a:off x="5487753" y="1446837"/>
        <a:ext cx="1165403" cy="1718964"/>
      </dsp:txXfrm>
    </dsp:sp>
    <dsp:sp modelId="{EEC2E328-6DAE-42B6-9CB8-682FE14983AF}">
      <dsp:nvSpPr>
        <dsp:cNvPr id="0" name=""/>
        <dsp:cNvSpPr/>
      </dsp:nvSpPr>
      <dsp:spPr>
        <a:xfrm>
          <a:off x="6780777" y="1383791"/>
          <a:ext cx="1291495" cy="1845056"/>
        </a:xfrm>
        <a:prstGeom prst="round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solidFill>
                <a:schemeClr val="bg1"/>
              </a:solidFill>
            </a:rPr>
            <a:t>Official Public Engagement Period </a:t>
          </a:r>
        </a:p>
        <a:p>
          <a:pPr marL="0" lvl="0" indent="0" algn="ctr" defTabSz="577850">
            <a:lnSpc>
              <a:spcPct val="90000"/>
            </a:lnSpc>
            <a:spcBef>
              <a:spcPct val="0"/>
            </a:spcBef>
            <a:spcAft>
              <a:spcPct val="35000"/>
            </a:spcAft>
            <a:buNone/>
          </a:pPr>
          <a:endParaRPr lang="en-US" sz="1300" kern="1200" dirty="0">
            <a:solidFill>
              <a:schemeClr val="bg1"/>
            </a:solidFill>
          </a:endParaRPr>
        </a:p>
        <a:p>
          <a:pPr marL="0" lvl="0" indent="0" algn="ctr" defTabSz="577850">
            <a:lnSpc>
              <a:spcPct val="90000"/>
            </a:lnSpc>
            <a:spcBef>
              <a:spcPct val="0"/>
            </a:spcBef>
            <a:spcAft>
              <a:spcPct val="35000"/>
            </a:spcAft>
            <a:buNone/>
          </a:pPr>
          <a:r>
            <a:rPr lang="en-US" sz="1300" kern="1200" dirty="0">
              <a:solidFill>
                <a:schemeClr val="bg1"/>
              </a:solidFill>
            </a:rPr>
            <a:t>February 26 - March 29</a:t>
          </a:r>
        </a:p>
      </dsp:txBody>
      <dsp:txXfrm>
        <a:off x="6843823" y="1446837"/>
        <a:ext cx="1165403" cy="1718964"/>
      </dsp:txXfrm>
    </dsp:sp>
    <dsp:sp modelId="{A110B922-9051-4FC5-83BF-E308A3A85015}">
      <dsp:nvSpPr>
        <dsp:cNvPr id="0" name=""/>
        <dsp:cNvSpPr/>
      </dsp:nvSpPr>
      <dsp:spPr>
        <a:xfrm>
          <a:off x="8136847" y="1383791"/>
          <a:ext cx="1291495" cy="1845056"/>
        </a:xfrm>
        <a:prstGeom prst="roundRect">
          <a:avLst/>
        </a:prstGeom>
        <a:solidFill>
          <a:schemeClr val="accent3">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solidFill>
                <a:schemeClr val="bg1"/>
              </a:solidFill>
            </a:rPr>
            <a:t>Council Receives Feedback &amp; Budget with Updated Role Directs Staff to Prepare Bylaws</a:t>
          </a:r>
        </a:p>
        <a:p>
          <a:pPr marL="0" lvl="0" indent="0" algn="ctr" defTabSz="577850">
            <a:lnSpc>
              <a:spcPct val="90000"/>
            </a:lnSpc>
            <a:spcBef>
              <a:spcPct val="0"/>
            </a:spcBef>
            <a:spcAft>
              <a:spcPct val="35000"/>
            </a:spcAft>
            <a:buNone/>
          </a:pPr>
          <a:endParaRPr lang="en-US" sz="1300" kern="1200" dirty="0">
            <a:solidFill>
              <a:schemeClr val="bg1"/>
            </a:solidFill>
          </a:endParaRPr>
        </a:p>
        <a:p>
          <a:pPr marL="0" lvl="0" indent="0" algn="ctr" defTabSz="577850">
            <a:lnSpc>
              <a:spcPct val="90000"/>
            </a:lnSpc>
            <a:spcBef>
              <a:spcPct val="0"/>
            </a:spcBef>
            <a:spcAft>
              <a:spcPct val="35000"/>
            </a:spcAft>
            <a:buNone/>
          </a:pPr>
          <a:r>
            <a:rPr lang="en-US" sz="1300" kern="1200" dirty="0">
              <a:solidFill>
                <a:schemeClr val="bg1"/>
              </a:solidFill>
            </a:rPr>
            <a:t>April 11/24</a:t>
          </a:r>
          <a:endParaRPr lang="en-CA" sz="1300" kern="1200" dirty="0">
            <a:solidFill>
              <a:schemeClr val="bg1"/>
            </a:solidFill>
          </a:endParaRPr>
        </a:p>
      </dsp:txBody>
      <dsp:txXfrm>
        <a:off x="8199893" y="1446837"/>
        <a:ext cx="1165403" cy="1718964"/>
      </dsp:txXfrm>
    </dsp:sp>
    <dsp:sp modelId="{B9F32120-D6D2-4AA4-9A4E-E580DA47DF2C}">
      <dsp:nvSpPr>
        <dsp:cNvPr id="0" name=""/>
        <dsp:cNvSpPr/>
      </dsp:nvSpPr>
      <dsp:spPr>
        <a:xfrm>
          <a:off x="9492917" y="1383791"/>
          <a:ext cx="1291495" cy="1845056"/>
        </a:xfrm>
        <a:prstGeom prst="roundRect">
          <a:avLst/>
        </a:prstGeom>
        <a:solidFill>
          <a:schemeClr val="accent4">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solidFill>
                <a:schemeClr val="bg1"/>
              </a:solidFill>
            </a:rPr>
            <a:t>Adoption of 5 Year Financial Plan &amp; Tax Rates Bylaws</a:t>
          </a:r>
        </a:p>
        <a:p>
          <a:pPr marL="0" lvl="0" indent="0" algn="ctr" defTabSz="577850">
            <a:lnSpc>
              <a:spcPct val="90000"/>
            </a:lnSpc>
            <a:spcBef>
              <a:spcPct val="0"/>
            </a:spcBef>
            <a:spcAft>
              <a:spcPct val="35000"/>
            </a:spcAft>
            <a:buNone/>
          </a:pPr>
          <a:endParaRPr lang="en-US" sz="1300" kern="1200" dirty="0">
            <a:solidFill>
              <a:schemeClr val="bg1"/>
            </a:solidFill>
          </a:endParaRPr>
        </a:p>
        <a:p>
          <a:pPr marL="0" lvl="0" indent="0" algn="ctr" defTabSz="577850">
            <a:lnSpc>
              <a:spcPct val="90000"/>
            </a:lnSpc>
            <a:spcBef>
              <a:spcPct val="0"/>
            </a:spcBef>
            <a:spcAft>
              <a:spcPct val="35000"/>
            </a:spcAft>
            <a:buNone/>
          </a:pPr>
          <a:r>
            <a:rPr lang="en-US" sz="1300" kern="1200" dirty="0">
              <a:solidFill>
                <a:schemeClr val="bg1"/>
              </a:solidFill>
            </a:rPr>
            <a:t>May 14/24 </a:t>
          </a:r>
          <a:endParaRPr lang="en-CA" sz="1300" kern="1200" dirty="0">
            <a:solidFill>
              <a:schemeClr val="bg1"/>
            </a:solidFill>
          </a:endParaRPr>
        </a:p>
      </dsp:txBody>
      <dsp:txXfrm>
        <a:off x="9555963" y="1446837"/>
        <a:ext cx="1165403" cy="171896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209D309-EB72-49EE-A4D3-2A39724DD634}">
      <dsp:nvSpPr>
        <dsp:cNvPr id="0" name=""/>
        <dsp:cNvSpPr/>
      </dsp:nvSpPr>
      <dsp:spPr>
        <a:xfrm>
          <a:off x="742949" y="0"/>
          <a:ext cx="8420100" cy="3541712"/>
        </a:xfrm>
        <a:prstGeom prst="rightArrow">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BB7BD42-3292-4761-B76E-B4BD322C38C3}">
      <dsp:nvSpPr>
        <dsp:cNvPr id="0" name=""/>
        <dsp:cNvSpPr/>
      </dsp:nvSpPr>
      <dsp:spPr>
        <a:xfrm>
          <a:off x="3793" y="1062513"/>
          <a:ext cx="1901904" cy="1416684"/>
        </a:xfrm>
        <a:prstGeom prst="round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solidFill>
                <a:schemeClr val="bg1"/>
              </a:solidFill>
            </a:rPr>
            <a:t>Evaluation of capital needs </a:t>
          </a:r>
        </a:p>
        <a:p>
          <a:pPr marL="0" lvl="0" indent="0" algn="ctr" defTabSz="800100">
            <a:lnSpc>
              <a:spcPct val="90000"/>
            </a:lnSpc>
            <a:spcBef>
              <a:spcPct val="0"/>
            </a:spcBef>
            <a:spcAft>
              <a:spcPct val="35000"/>
            </a:spcAft>
            <a:buNone/>
          </a:pPr>
          <a:r>
            <a:rPr lang="en-US" sz="1800" kern="1200" dirty="0">
              <a:solidFill>
                <a:schemeClr val="bg1"/>
              </a:solidFill>
            </a:rPr>
            <a:t>(5 &amp; 20 year capital plan)</a:t>
          </a:r>
          <a:endParaRPr lang="en-CA" sz="1800" kern="1200" dirty="0">
            <a:solidFill>
              <a:schemeClr val="bg1"/>
            </a:solidFill>
          </a:endParaRPr>
        </a:p>
      </dsp:txBody>
      <dsp:txXfrm>
        <a:off x="72950" y="1131670"/>
        <a:ext cx="1763590" cy="1278370"/>
      </dsp:txXfrm>
    </dsp:sp>
    <dsp:sp modelId="{583FF2D6-A18E-4ADA-84EE-EABCC0B99C2E}">
      <dsp:nvSpPr>
        <dsp:cNvPr id="0" name=""/>
        <dsp:cNvSpPr/>
      </dsp:nvSpPr>
      <dsp:spPr>
        <a:xfrm>
          <a:off x="2002920" y="1062513"/>
          <a:ext cx="1901904" cy="1416684"/>
        </a:xfrm>
        <a:prstGeom prst="roundRect">
          <a:avLst/>
        </a:prstGeom>
        <a:solidFill>
          <a:schemeClr val="accent3">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solidFill>
                <a:schemeClr val="bg1"/>
              </a:solidFill>
            </a:rPr>
            <a:t>Funding within operational budget of depreciating assets (i.e. fleet)</a:t>
          </a:r>
          <a:endParaRPr lang="en-CA" sz="1800" kern="1200" dirty="0">
            <a:solidFill>
              <a:schemeClr val="bg1"/>
            </a:solidFill>
          </a:endParaRPr>
        </a:p>
      </dsp:txBody>
      <dsp:txXfrm>
        <a:off x="2072077" y="1131670"/>
        <a:ext cx="1763590" cy="1278370"/>
      </dsp:txXfrm>
    </dsp:sp>
    <dsp:sp modelId="{A142B771-C754-4905-93D2-E84F1D9F3A9C}">
      <dsp:nvSpPr>
        <dsp:cNvPr id="0" name=""/>
        <dsp:cNvSpPr/>
      </dsp:nvSpPr>
      <dsp:spPr>
        <a:xfrm>
          <a:off x="4002047" y="1062513"/>
          <a:ext cx="1901904" cy="1416684"/>
        </a:xfrm>
        <a:prstGeom prst="roundRect">
          <a:avLst/>
        </a:prstGeom>
        <a:solidFill>
          <a:schemeClr val="accent4">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solidFill>
                <a:schemeClr val="bg1"/>
              </a:solidFill>
            </a:rPr>
            <a:t>Dedicated contingency funding within operational cost centers </a:t>
          </a:r>
          <a:endParaRPr lang="en-CA" sz="1800" kern="1200" dirty="0">
            <a:solidFill>
              <a:schemeClr val="bg1"/>
            </a:solidFill>
          </a:endParaRPr>
        </a:p>
      </dsp:txBody>
      <dsp:txXfrm>
        <a:off x="4071204" y="1131670"/>
        <a:ext cx="1763590" cy="1278370"/>
      </dsp:txXfrm>
    </dsp:sp>
    <dsp:sp modelId="{CB82CFCA-D7C9-45CB-853E-EBB34ACA80C6}">
      <dsp:nvSpPr>
        <dsp:cNvPr id="0" name=""/>
        <dsp:cNvSpPr/>
      </dsp:nvSpPr>
      <dsp:spPr>
        <a:xfrm>
          <a:off x="6001174" y="1062513"/>
          <a:ext cx="1901904" cy="1416684"/>
        </a:xfrm>
        <a:prstGeom prst="roundRect">
          <a:avLst/>
        </a:prstGeom>
        <a:solidFill>
          <a:schemeClr val="accent5">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solidFill>
                <a:schemeClr val="bg1"/>
              </a:solidFill>
            </a:rPr>
            <a:t>Contingency funds transferred to reserves at end of fiscal year</a:t>
          </a:r>
          <a:endParaRPr lang="en-CA" sz="1800" kern="1200" dirty="0">
            <a:solidFill>
              <a:schemeClr val="bg1"/>
            </a:solidFill>
          </a:endParaRPr>
        </a:p>
      </dsp:txBody>
      <dsp:txXfrm>
        <a:off x="6070331" y="1131670"/>
        <a:ext cx="1763590" cy="1278370"/>
      </dsp:txXfrm>
    </dsp:sp>
    <dsp:sp modelId="{F012D68A-FD21-4436-9892-7FCA92CE4947}">
      <dsp:nvSpPr>
        <dsp:cNvPr id="0" name=""/>
        <dsp:cNvSpPr/>
      </dsp:nvSpPr>
      <dsp:spPr>
        <a:xfrm>
          <a:off x="8000301" y="1062513"/>
          <a:ext cx="1901904" cy="1416684"/>
        </a:xfrm>
        <a:prstGeom prst="round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solidFill>
                <a:schemeClr val="bg1"/>
              </a:solidFill>
            </a:rPr>
            <a:t>Combination of Reserves, borrowing, grants, etc. fund capital projects</a:t>
          </a:r>
          <a:endParaRPr lang="en-CA" sz="1800" kern="1200" dirty="0">
            <a:solidFill>
              <a:schemeClr val="bg1"/>
            </a:solidFill>
          </a:endParaRPr>
        </a:p>
      </dsp:txBody>
      <dsp:txXfrm>
        <a:off x="8069458" y="1131670"/>
        <a:ext cx="1763590" cy="1278370"/>
      </dsp:txXfrm>
    </dsp:sp>
  </dsp:spTree>
</dsp:drawing>
</file>

<file path=ppt/diagrams/layout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0.03896</cdr:x>
      <cdr:y>0.12805</cdr:y>
    </cdr:from>
    <cdr:to>
      <cdr:x>0.22358</cdr:x>
      <cdr:y>0.68981</cdr:y>
    </cdr:to>
    <cdr:sp macro="" textlink="">
      <cdr:nvSpPr>
        <cdr:cNvPr id="2" name="TextBox 1">
          <a:extLst xmlns:a="http://schemas.openxmlformats.org/drawingml/2006/main">
            <a:ext uri="{FF2B5EF4-FFF2-40B4-BE49-F238E27FC236}">
              <a16:creationId xmlns:a16="http://schemas.microsoft.com/office/drawing/2014/main" id="{662A8E10-7A5A-E44C-DCAE-F250E1E2F63A}"/>
            </a:ext>
          </a:extLst>
        </cdr:cNvPr>
        <cdr:cNvSpPr txBox="1"/>
      </cdr:nvSpPr>
      <cdr:spPr>
        <a:xfrm xmlns:a="http://schemas.openxmlformats.org/drawingml/2006/main">
          <a:off x="385936" y="453519"/>
          <a:ext cx="1828800" cy="1989573"/>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CA" sz="1100" dirty="0"/>
        </a:p>
      </cdr:txBody>
    </cdr:sp>
  </cdr:relSizeAnchor>
  <cdr:relSizeAnchor xmlns:cdr="http://schemas.openxmlformats.org/drawingml/2006/chartDrawing">
    <cdr:from>
      <cdr:x>0.03997</cdr:x>
      <cdr:y>0.17912</cdr:y>
    </cdr:from>
    <cdr:to>
      <cdr:x>0.13228</cdr:x>
      <cdr:y>0.4373</cdr:y>
    </cdr:to>
    <cdr:sp macro="" textlink="">
      <cdr:nvSpPr>
        <cdr:cNvPr id="3" name="TextBox 2">
          <a:extLst xmlns:a="http://schemas.openxmlformats.org/drawingml/2006/main">
            <a:ext uri="{FF2B5EF4-FFF2-40B4-BE49-F238E27FC236}">
              <a16:creationId xmlns:a16="http://schemas.microsoft.com/office/drawing/2014/main" id="{57A72DB5-8CFF-8991-BD37-ACE545C2690A}"/>
            </a:ext>
          </a:extLst>
        </cdr:cNvPr>
        <cdr:cNvSpPr txBox="1"/>
      </cdr:nvSpPr>
      <cdr:spPr>
        <a:xfrm xmlns:a="http://schemas.openxmlformats.org/drawingml/2006/main">
          <a:off x="395985" y="634389"/>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CA" sz="1100" dirty="0"/>
        </a:p>
      </cdr:txBody>
    </cdr:sp>
  </cdr:relSizeAnchor>
</c:userShapes>
</file>

<file path=ppt/drawings/drawing2.xml><?xml version="1.0" encoding="utf-8"?>
<c:userShapes xmlns:c="http://schemas.openxmlformats.org/drawingml/2006/chart">
  <cdr:relSizeAnchor xmlns:cdr="http://schemas.openxmlformats.org/drawingml/2006/chartDrawing">
    <cdr:from>
      <cdr:x>0.03896</cdr:x>
      <cdr:y>0.12805</cdr:y>
    </cdr:from>
    <cdr:to>
      <cdr:x>0.22358</cdr:x>
      <cdr:y>0.68981</cdr:y>
    </cdr:to>
    <cdr:sp macro="" textlink="">
      <cdr:nvSpPr>
        <cdr:cNvPr id="2" name="TextBox 1">
          <a:extLst xmlns:a="http://schemas.openxmlformats.org/drawingml/2006/main">
            <a:ext uri="{FF2B5EF4-FFF2-40B4-BE49-F238E27FC236}">
              <a16:creationId xmlns:a16="http://schemas.microsoft.com/office/drawing/2014/main" id="{662A8E10-7A5A-E44C-DCAE-F250E1E2F63A}"/>
            </a:ext>
          </a:extLst>
        </cdr:cNvPr>
        <cdr:cNvSpPr txBox="1"/>
      </cdr:nvSpPr>
      <cdr:spPr>
        <a:xfrm xmlns:a="http://schemas.openxmlformats.org/drawingml/2006/main">
          <a:off x="385936" y="453519"/>
          <a:ext cx="1828800" cy="1989573"/>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CA" sz="1100" dirty="0"/>
        </a:p>
      </cdr:txBody>
    </cdr:sp>
  </cdr:relSizeAnchor>
  <cdr:relSizeAnchor xmlns:cdr="http://schemas.openxmlformats.org/drawingml/2006/chartDrawing">
    <cdr:from>
      <cdr:x>0.03997</cdr:x>
      <cdr:y>0.17912</cdr:y>
    </cdr:from>
    <cdr:to>
      <cdr:x>0.13228</cdr:x>
      <cdr:y>0.4373</cdr:y>
    </cdr:to>
    <cdr:sp macro="" textlink="">
      <cdr:nvSpPr>
        <cdr:cNvPr id="3" name="TextBox 2">
          <a:extLst xmlns:a="http://schemas.openxmlformats.org/drawingml/2006/main">
            <a:ext uri="{FF2B5EF4-FFF2-40B4-BE49-F238E27FC236}">
              <a16:creationId xmlns:a16="http://schemas.microsoft.com/office/drawing/2014/main" id="{57A72DB5-8CFF-8991-BD37-ACE545C2690A}"/>
            </a:ext>
          </a:extLst>
        </cdr:cNvPr>
        <cdr:cNvSpPr txBox="1"/>
      </cdr:nvSpPr>
      <cdr:spPr>
        <a:xfrm xmlns:a="http://schemas.openxmlformats.org/drawingml/2006/main">
          <a:off x="395985" y="634389"/>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CA" sz="1100" dirty="0"/>
        </a:p>
      </cdr:txBody>
    </cdr:sp>
  </cdr:relSizeAnchor>
</c:userShape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20T23:19:40.910"/>
    </inkml:context>
    <inkml:brush xml:id="br0">
      <inkml:brushProperty name="width" value="0.035" units="cm"/>
      <inkml:brushProperty name="height" value="0.035" units="cm"/>
      <inkml:brushProperty name="color" value="#E71224"/>
    </inkml:brush>
  </inkml:definitions>
  <inkml:trace contextRef="#ctx0" brushRef="#br0">0 0 24575,'0'0'-8191</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20T23:19:40.910"/>
    </inkml:context>
    <inkml:brush xml:id="br0">
      <inkml:brushProperty name="width" value="0.035" units="cm"/>
      <inkml:brushProperty name="height" value="0.035" units="cm"/>
      <inkml:brushProperty name="color" value="#E71224"/>
    </inkml:brush>
  </inkml:definitions>
  <inkml:trace contextRef="#ctx0" brushRef="#br0">0 0 24575,'0'0'-8191</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20T23:19:40.910"/>
    </inkml:context>
    <inkml:brush xml:id="br0">
      <inkml:brushProperty name="width" value="0.035" units="cm"/>
      <inkml:brushProperty name="height" value="0.035" units="cm"/>
      <inkml:brushProperty name="color" value="#E71224"/>
    </inkml:brush>
  </inkml:definitions>
  <inkml:trace contextRef="#ctx0" brushRef="#br0">0 0 24575,'0'0'-8191</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20T23:19:40.910"/>
    </inkml:context>
    <inkml:brush xml:id="br0">
      <inkml:brushProperty name="width" value="0.035" units="cm"/>
      <inkml:brushProperty name="height" value="0.035" units="cm"/>
      <inkml:brushProperty name="color" value="#E71224"/>
    </inkml:brush>
  </inkml:definitions>
  <inkml:trace contextRef="#ctx0" brushRef="#br0">0 0 24575,'0'0'-8191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B2E5C2E-3AA3-40FB-AC11-EF6B34BAC3EA}" type="datetimeFigureOut">
              <a:rPr lang="en-CA" smtClean="0"/>
              <a:t>2024-02-28</a:t>
            </a:fld>
            <a:endParaRPr lang="en-CA"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A"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E1B1977-50C1-4784-9C2A-57D84BB9544E}" type="slidenum">
              <a:rPr lang="en-CA" smtClean="0"/>
              <a:t>‹#›</a:t>
            </a:fld>
            <a:endParaRPr lang="en-CA" dirty="0"/>
          </a:p>
        </p:txBody>
      </p:sp>
    </p:spTree>
    <p:extLst>
      <p:ext uri="{BB962C8B-B14F-4D97-AF65-F5344CB8AC3E}">
        <p14:creationId xmlns:p14="http://schemas.microsoft.com/office/powerpoint/2010/main" val="32151808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A5E61E5-3DE0-454D-851C-C387CEE08148}" type="slidenum">
              <a:rPr lang="en-US" smtClean="0"/>
              <a:pPr/>
              <a:t>2</a:t>
            </a:fld>
            <a:endParaRPr lang="en-US" dirty="0"/>
          </a:p>
        </p:txBody>
      </p:sp>
    </p:spTree>
    <p:extLst>
      <p:ext uri="{BB962C8B-B14F-4D97-AF65-F5344CB8AC3E}">
        <p14:creationId xmlns:p14="http://schemas.microsoft.com/office/powerpoint/2010/main" val="4194445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DCC Bylaw Update – increase allocation to $120,000 to allow for amenity cost charge development, increased project cost verifications, allowance for a policy implementation manual and training. (100% grant funded)</a:t>
            </a:r>
          </a:p>
          <a:p>
            <a:r>
              <a:rPr lang="en-US" dirty="0"/>
              <a:t>Subdivision Servicing Bylaw – 100% grant funded</a:t>
            </a:r>
          </a:p>
          <a:p>
            <a:r>
              <a:rPr lang="en-US" dirty="0"/>
              <a:t>Parks and Rec Master Plan  increased to $60K to reflect RFP results – 100% grant funded. </a:t>
            </a:r>
          </a:p>
          <a:p>
            <a:r>
              <a:rPr lang="en-US" dirty="0"/>
              <a:t>Heritage and pathway signage combi</a:t>
            </a:r>
          </a:p>
          <a:p>
            <a:r>
              <a:rPr lang="en-US" dirty="0"/>
              <a:t>UCC Exterior painting – deferred</a:t>
            </a:r>
          </a:p>
          <a:p>
            <a:r>
              <a:rPr lang="en-US" dirty="0"/>
              <a:t>First Nations Collaboration – included EMCR Grant into project</a:t>
            </a:r>
          </a:p>
          <a:p>
            <a:r>
              <a:rPr lang="en-US" dirty="0"/>
              <a:t>Increased by $10K </a:t>
            </a:r>
          </a:p>
        </p:txBody>
      </p:sp>
      <p:sp>
        <p:nvSpPr>
          <p:cNvPr id="4" name="Slide Number Placeholder 3"/>
          <p:cNvSpPr>
            <a:spLocks noGrp="1"/>
          </p:cNvSpPr>
          <p:nvPr>
            <p:ph type="sldNum" sz="quarter" idx="5"/>
          </p:nvPr>
        </p:nvSpPr>
        <p:spPr/>
        <p:txBody>
          <a:bodyPr/>
          <a:lstStyle/>
          <a:p>
            <a:fld id="{FE1B1977-50C1-4784-9C2A-57D84BB9544E}" type="slidenum">
              <a:rPr lang="en-CA" smtClean="0"/>
              <a:t>11</a:t>
            </a:fld>
            <a:endParaRPr lang="en-CA" dirty="0"/>
          </a:p>
        </p:txBody>
      </p:sp>
    </p:spTree>
    <p:extLst>
      <p:ext uri="{BB962C8B-B14F-4D97-AF65-F5344CB8AC3E}">
        <p14:creationId xmlns:p14="http://schemas.microsoft.com/office/powerpoint/2010/main" val="41289739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FE1B1977-50C1-4784-9C2A-57D84BB9544E}" type="slidenum">
              <a:rPr lang="en-CA" smtClean="0"/>
              <a:t>12</a:t>
            </a:fld>
            <a:endParaRPr lang="en-CA" dirty="0"/>
          </a:p>
        </p:txBody>
      </p:sp>
    </p:spTree>
    <p:extLst>
      <p:ext uri="{BB962C8B-B14F-4D97-AF65-F5344CB8AC3E}">
        <p14:creationId xmlns:p14="http://schemas.microsoft.com/office/powerpoint/2010/main" val="36459914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FE1B1977-50C1-4784-9C2A-57D84BB9544E}" type="slidenum">
              <a:rPr lang="en-CA" smtClean="0"/>
              <a:t>13</a:t>
            </a:fld>
            <a:endParaRPr lang="en-CA" dirty="0"/>
          </a:p>
        </p:txBody>
      </p:sp>
    </p:spTree>
    <p:extLst>
      <p:ext uri="{BB962C8B-B14F-4D97-AF65-F5344CB8AC3E}">
        <p14:creationId xmlns:p14="http://schemas.microsoft.com/office/powerpoint/2010/main" val="24057029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 total surplus/deficit</a:t>
            </a:r>
          </a:p>
          <a:p>
            <a:endParaRPr lang="en-CA" dirty="0"/>
          </a:p>
        </p:txBody>
      </p:sp>
      <p:sp>
        <p:nvSpPr>
          <p:cNvPr id="4" name="Slide Number Placeholder 3"/>
          <p:cNvSpPr>
            <a:spLocks noGrp="1"/>
          </p:cNvSpPr>
          <p:nvPr>
            <p:ph type="sldNum" sz="quarter" idx="5"/>
          </p:nvPr>
        </p:nvSpPr>
        <p:spPr/>
        <p:txBody>
          <a:bodyPr/>
          <a:lstStyle/>
          <a:p>
            <a:fld id="{FE1B1977-50C1-4784-9C2A-57D84BB9544E}" type="slidenum">
              <a:rPr lang="en-CA" smtClean="0"/>
              <a:t>15</a:t>
            </a:fld>
            <a:endParaRPr lang="en-CA" dirty="0"/>
          </a:p>
        </p:txBody>
      </p:sp>
    </p:spTree>
    <p:extLst>
      <p:ext uri="{BB962C8B-B14F-4D97-AF65-F5344CB8AC3E}">
        <p14:creationId xmlns:p14="http://schemas.microsoft.com/office/powerpoint/2010/main" val="9456062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FE1B1977-50C1-4784-9C2A-57D84BB9544E}" type="slidenum">
              <a:rPr lang="en-CA" smtClean="0"/>
              <a:t>17</a:t>
            </a:fld>
            <a:endParaRPr lang="en-CA" dirty="0"/>
          </a:p>
        </p:txBody>
      </p:sp>
    </p:spTree>
    <p:extLst>
      <p:ext uri="{BB962C8B-B14F-4D97-AF65-F5344CB8AC3E}">
        <p14:creationId xmlns:p14="http://schemas.microsoft.com/office/powerpoint/2010/main" val="6436996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A97D68BF-3353-466C-B8B4-0FA89881177A}" type="slidenum">
              <a:rPr lang="en-CA" smtClean="0"/>
              <a:t>19</a:t>
            </a:fld>
            <a:endParaRPr lang="en-CA" dirty="0"/>
          </a:p>
        </p:txBody>
      </p:sp>
    </p:spTree>
    <p:extLst>
      <p:ext uri="{BB962C8B-B14F-4D97-AF65-F5344CB8AC3E}">
        <p14:creationId xmlns:p14="http://schemas.microsoft.com/office/powerpoint/2010/main" val="161806127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Funding through remaining 2022 COVID restart grant.</a:t>
            </a:r>
            <a:endParaRPr lang="en-CA" dirty="0"/>
          </a:p>
        </p:txBody>
      </p:sp>
      <p:sp>
        <p:nvSpPr>
          <p:cNvPr id="4" name="Slide Number Placeholder 3"/>
          <p:cNvSpPr>
            <a:spLocks noGrp="1"/>
          </p:cNvSpPr>
          <p:nvPr>
            <p:ph type="sldNum" sz="quarter" idx="5"/>
          </p:nvPr>
        </p:nvSpPr>
        <p:spPr/>
        <p:txBody>
          <a:bodyPr/>
          <a:lstStyle/>
          <a:p>
            <a:fld id="{A97D68BF-3353-466C-B8B4-0FA89881177A}" type="slidenum">
              <a:rPr lang="en-CA" smtClean="0"/>
              <a:t>21</a:t>
            </a:fld>
            <a:endParaRPr lang="en-CA" dirty="0"/>
          </a:p>
        </p:txBody>
      </p:sp>
    </p:spTree>
    <p:extLst>
      <p:ext uri="{BB962C8B-B14F-4D97-AF65-F5344CB8AC3E}">
        <p14:creationId xmlns:p14="http://schemas.microsoft.com/office/powerpoint/2010/main" val="6804181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Tourism Vancouver Island Grant</a:t>
            </a:r>
            <a:endParaRPr lang="en-CA" dirty="0"/>
          </a:p>
        </p:txBody>
      </p:sp>
      <p:sp>
        <p:nvSpPr>
          <p:cNvPr id="4" name="Slide Number Placeholder 3"/>
          <p:cNvSpPr>
            <a:spLocks noGrp="1"/>
          </p:cNvSpPr>
          <p:nvPr>
            <p:ph type="sldNum" sz="quarter" idx="5"/>
          </p:nvPr>
        </p:nvSpPr>
        <p:spPr/>
        <p:txBody>
          <a:bodyPr/>
          <a:lstStyle/>
          <a:p>
            <a:fld id="{A97D68BF-3353-466C-B8B4-0FA89881177A}" type="slidenum">
              <a:rPr lang="en-CA" smtClean="0"/>
              <a:t>22</a:t>
            </a:fld>
            <a:endParaRPr lang="en-CA" dirty="0"/>
          </a:p>
        </p:txBody>
      </p:sp>
    </p:spTree>
    <p:extLst>
      <p:ext uri="{BB962C8B-B14F-4D97-AF65-F5344CB8AC3E}">
        <p14:creationId xmlns:p14="http://schemas.microsoft.com/office/powerpoint/2010/main" val="23854347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UCC – AV removed – project completed</a:t>
            </a:r>
          </a:p>
          <a:p>
            <a:r>
              <a:rPr lang="en-US" dirty="0"/>
              <a:t>Lyche Building Improvements - $50k differed</a:t>
            </a:r>
            <a:endParaRPr lang="en-CA" dirty="0"/>
          </a:p>
        </p:txBody>
      </p:sp>
      <p:sp>
        <p:nvSpPr>
          <p:cNvPr id="4" name="Slide Number Placeholder 3"/>
          <p:cNvSpPr>
            <a:spLocks noGrp="1"/>
          </p:cNvSpPr>
          <p:nvPr>
            <p:ph type="sldNum" sz="quarter" idx="5"/>
          </p:nvPr>
        </p:nvSpPr>
        <p:spPr/>
        <p:txBody>
          <a:bodyPr/>
          <a:lstStyle/>
          <a:p>
            <a:fld id="{FE1B1977-50C1-4784-9C2A-57D84BB9544E}" type="slidenum">
              <a:rPr lang="en-CA" smtClean="0"/>
              <a:t>23</a:t>
            </a:fld>
            <a:endParaRPr lang="en-CA" dirty="0"/>
          </a:p>
        </p:txBody>
      </p:sp>
    </p:spTree>
    <p:extLst>
      <p:ext uri="{BB962C8B-B14F-4D97-AF65-F5344CB8AC3E}">
        <p14:creationId xmlns:p14="http://schemas.microsoft.com/office/powerpoint/2010/main" val="43664329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A97D68BF-3353-466C-B8B4-0FA89881177A}" type="slidenum">
              <a:rPr lang="en-CA" smtClean="0"/>
              <a:t>24</a:t>
            </a:fld>
            <a:endParaRPr lang="en-CA" dirty="0"/>
          </a:p>
        </p:txBody>
      </p:sp>
    </p:spTree>
    <p:extLst>
      <p:ext uri="{BB962C8B-B14F-4D97-AF65-F5344CB8AC3E}">
        <p14:creationId xmlns:p14="http://schemas.microsoft.com/office/powerpoint/2010/main" val="13367725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FE1B1977-50C1-4784-9C2A-57D84BB9544E}" type="slidenum">
              <a:rPr lang="en-CA" smtClean="0"/>
              <a:t>3</a:t>
            </a:fld>
            <a:endParaRPr lang="en-CA" dirty="0"/>
          </a:p>
        </p:txBody>
      </p:sp>
    </p:spTree>
    <p:extLst>
      <p:ext uri="{BB962C8B-B14F-4D97-AF65-F5344CB8AC3E}">
        <p14:creationId xmlns:p14="http://schemas.microsoft.com/office/powerpoint/2010/main" val="300788506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Moved up boat Launch Extension </a:t>
            </a:r>
          </a:p>
          <a:p>
            <a:r>
              <a:rPr lang="en-US" dirty="0"/>
              <a:t>Re-allocated funding for harbour walkway to reflect actual spending years</a:t>
            </a:r>
            <a:endParaRPr lang="en-CA" dirty="0"/>
          </a:p>
        </p:txBody>
      </p:sp>
      <p:sp>
        <p:nvSpPr>
          <p:cNvPr id="4" name="Slide Number Placeholder 3"/>
          <p:cNvSpPr>
            <a:spLocks noGrp="1"/>
          </p:cNvSpPr>
          <p:nvPr>
            <p:ph type="sldNum" sz="quarter" idx="5"/>
          </p:nvPr>
        </p:nvSpPr>
        <p:spPr/>
        <p:txBody>
          <a:bodyPr/>
          <a:lstStyle/>
          <a:p>
            <a:fld id="{FE1B1977-50C1-4784-9C2A-57D84BB9544E}" type="slidenum">
              <a:rPr lang="en-CA" smtClean="0"/>
              <a:t>25</a:t>
            </a:fld>
            <a:endParaRPr lang="en-CA" dirty="0"/>
          </a:p>
        </p:txBody>
      </p:sp>
    </p:spTree>
    <p:extLst>
      <p:ext uri="{BB962C8B-B14F-4D97-AF65-F5344CB8AC3E}">
        <p14:creationId xmlns:p14="http://schemas.microsoft.com/office/powerpoint/2010/main" val="237815984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A97D68BF-3353-466C-B8B4-0FA89881177A}" type="slidenum">
              <a:rPr lang="en-CA" smtClean="0"/>
              <a:t>26</a:t>
            </a:fld>
            <a:endParaRPr lang="en-CA" dirty="0"/>
          </a:p>
        </p:txBody>
      </p:sp>
    </p:spTree>
    <p:extLst>
      <p:ext uri="{BB962C8B-B14F-4D97-AF65-F5344CB8AC3E}">
        <p14:creationId xmlns:p14="http://schemas.microsoft.com/office/powerpoint/2010/main" val="7168796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Added Skate Park Design work funded through recreation reserves; Added $320K for skate park build funded through grants.</a:t>
            </a:r>
          </a:p>
          <a:p>
            <a:endParaRPr lang="en-CA" dirty="0"/>
          </a:p>
        </p:txBody>
      </p:sp>
      <p:sp>
        <p:nvSpPr>
          <p:cNvPr id="4" name="Slide Number Placeholder 3"/>
          <p:cNvSpPr>
            <a:spLocks noGrp="1"/>
          </p:cNvSpPr>
          <p:nvPr>
            <p:ph type="sldNum" sz="quarter" idx="5"/>
          </p:nvPr>
        </p:nvSpPr>
        <p:spPr/>
        <p:txBody>
          <a:bodyPr/>
          <a:lstStyle/>
          <a:p>
            <a:fld id="{FE1B1977-50C1-4784-9C2A-57D84BB9544E}" type="slidenum">
              <a:rPr lang="en-CA" smtClean="0"/>
              <a:t>27</a:t>
            </a:fld>
            <a:endParaRPr lang="en-CA" dirty="0"/>
          </a:p>
        </p:txBody>
      </p:sp>
    </p:spTree>
    <p:extLst>
      <p:ext uri="{BB962C8B-B14F-4D97-AF65-F5344CB8AC3E}">
        <p14:creationId xmlns:p14="http://schemas.microsoft.com/office/powerpoint/2010/main" val="374150380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A97D68BF-3353-466C-B8B4-0FA89881177A}" type="slidenum">
              <a:rPr lang="en-CA" smtClean="0"/>
              <a:t>28</a:t>
            </a:fld>
            <a:endParaRPr lang="en-CA" dirty="0"/>
          </a:p>
        </p:txBody>
      </p:sp>
    </p:spTree>
    <p:extLst>
      <p:ext uri="{BB962C8B-B14F-4D97-AF65-F5344CB8AC3E}">
        <p14:creationId xmlns:p14="http://schemas.microsoft.com/office/powerpoint/2010/main" val="217522934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Moved Water Tower Property Feasibility Study to 2025 split between reserves and AF fund</a:t>
            </a:r>
            <a:endParaRPr lang="en-CA" dirty="0"/>
          </a:p>
        </p:txBody>
      </p:sp>
      <p:sp>
        <p:nvSpPr>
          <p:cNvPr id="4" name="Slide Number Placeholder 3"/>
          <p:cNvSpPr>
            <a:spLocks noGrp="1"/>
          </p:cNvSpPr>
          <p:nvPr>
            <p:ph type="sldNum" sz="quarter" idx="5"/>
          </p:nvPr>
        </p:nvSpPr>
        <p:spPr/>
        <p:txBody>
          <a:bodyPr/>
          <a:lstStyle/>
          <a:p>
            <a:fld id="{FE1B1977-50C1-4784-9C2A-57D84BB9544E}" type="slidenum">
              <a:rPr lang="en-CA" smtClean="0"/>
              <a:t>29</a:t>
            </a:fld>
            <a:endParaRPr lang="en-CA" dirty="0"/>
          </a:p>
        </p:txBody>
      </p:sp>
    </p:spTree>
    <p:extLst>
      <p:ext uri="{BB962C8B-B14F-4D97-AF65-F5344CB8AC3E}">
        <p14:creationId xmlns:p14="http://schemas.microsoft.com/office/powerpoint/2010/main" val="242312651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A97D68BF-3353-466C-B8B4-0FA89881177A}" type="slidenum">
              <a:rPr lang="en-CA" smtClean="0"/>
              <a:t>30</a:t>
            </a:fld>
            <a:endParaRPr lang="en-CA" dirty="0"/>
          </a:p>
        </p:txBody>
      </p:sp>
    </p:spTree>
    <p:extLst>
      <p:ext uri="{BB962C8B-B14F-4D97-AF65-F5344CB8AC3E}">
        <p14:creationId xmlns:p14="http://schemas.microsoft.com/office/powerpoint/2010/main" val="326677697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A97D68BF-3353-466C-B8B4-0FA89881177A}" type="slidenum">
              <a:rPr lang="en-CA" smtClean="0"/>
              <a:t>31</a:t>
            </a:fld>
            <a:endParaRPr lang="en-CA" dirty="0"/>
          </a:p>
        </p:txBody>
      </p:sp>
    </p:spTree>
    <p:extLst>
      <p:ext uri="{BB962C8B-B14F-4D97-AF65-F5344CB8AC3E}">
        <p14:creationId xmlns:p14="http://schemas.microsoft.com/office/powerpoint/2010/main" val="169710511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FE1B1977-50C1-4784-9C2A-57D84BB9544E}" type="slidenum">
              <a:rPr lang="en-CA" smtClean="0"/>
              <a:t>32</a:t>
            </a:fld>
            <a:endParaRPr lang="en-CA" dirty="0"/>
          </a:p>
        </p:txBody>
      </p:sp>
    </p:spTree>
    <p:extLst>
      <p:ext uri="{BB962C8B-B14F-4D97-AF65-F5344CB8AC3E}">
        <p14:creationId xmlns:p14="http://schemas.microsoft.com/office/powerpoint/2010/main" val="337094842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A97D68BF-3353-466C-B8B4-0FA89881177A}" type="slidenum">
              <a:rPr lang="en-CA" smtClean="0"/>
              <a:t>33</a:t>
            </a:fld>
            <a:endParaRPr lang="en-CA" dirty="0"/>
          </a:p>
        </p:txBody>
      </p:sp>
    </p:spTree>
    <p:extLst>
      <p:ext uri="{BB962C8B-B14F-4D97-AF65-F5344CB8AC3E}">
        <p14:creationId xmlns:p14="http://schemas.microsoft.com/office/powerpoint/2010/main" val="154883541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Tsunami kiosks – completed in 20023</a:t>
            </a:r>
          </a:p>
          <a:p>
            <a:r>
              <a:rPr lang="en-US" dirty="0"/>
              <a:t>Mini pumper increased to $600K - </a:t>
            </a:r>
            <a:endParaRPr lang="en-CA" dirty="0"/>
          </a:p>
        </p:txBody>
      </p:sp>
      <p:sp>
        <p:nvSpPr>
          <p:cNvPr id="4" name="Slide Number Placeholder 3"/>
          <p:cNvSpPr>
            <a:spLocks noGrp="1"/>
          </p:cNvSpPr>
          <p:nvPr>
            <p:ph type="sldNum" sz="quarter" idx="5"/>
          </p:nvPr>
        </p:nvSpPr>
        <p:spPr/>
        <p:txBody>
          <a:bodyPr/>
          <a:lstStyle/>
          <a:p>
            <a:fld id="{FE1B1977-50C1-4784-9C2A-57D84BB9544E}" type="slidenum">
              <a:rPr lang="en-CA" smtClean="0"/>
              <a:t>34</a:t>
            </a:fld>
            <a:endParaRPr lang="en-CA" dirty="0"/>
          </a:p>
        </p:txBody>
      </p:sp>
    </p:spTree>
    <p:extLst>
      <p:ext uri="{BB962C8B-B14F-4D97-AF65-F5344CB8AC3E}">
        <p14:creationId xmlns:p14="http://schemas.microsoft.com/office/powerpoint/2010/main" val="26226738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LEGAL FEES – were over budget in 2023 due to ongoing Onni Legal challenges, anticipate those to reduce back down to normal in 2024</a:t>
            </a:r>
          </a:p>
          <a:p>
            <a:r>
              <a:rPr lang="en-US" dirty="0"/>
              <a:t>Insurance rates increases were 10.6% for 2024</a:t>
            </a:r>
          </a:p>
          <a:p>
            <a:endParaRPr lang="en-US" dirty="0"/>
          </a:p>
          <a:p>
            <a:endParaRPr lang="en-CA" dirty="0"/>
          </a:p>
        </p:txBody>
      </p:sp>
      <p:sp>
        <p:nvSpPr>
          <p:cNvPr id="4" name="Slide Number Placeholder 3"/>
          <p:cNvSpPr>
            <a:spLocks noGrp="1"/>
          </p:cNvSpPr>
          <p:nvPr>
            <p:ph type="sldNum" sz="quarter" idx="5"/>
          </p:nvPr>
        </p:nvSpPr>
        <p:spPr/>
        <p:txBody>
          <a:bodyPr/>
          <a:lstStyle/>
          <a:p>
            <a:fld id="{FE1B1977-50C1-4784-9C2A-57D84BB9544E}" type="slidenum">
              <a:rPr lang="en-CA" smtClean="0"/>
              <a:t>4</a:t>
            </a:fld>
            <a:endParaRPr lang="en-CA" dirty="0"/>
          </a:p>
        </p:txBody>
      </p:sp>
    </p:spTree>
    <p:extLst>
      <p:ext uri="{BB962C8B-B14F-4D97-AF65-F5344CB8AC3E}">
        <p14:creationId xmlns:p14="http://schemas.microsoft.com/office/powerpoint/2010/main" val="312379041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A97D68BF-3353-466C-B8B4-0FA89881177A}" type="slidenum">
              <a:rPr lang="en-CA" smtClean="0"/>
              <a:t>35</a:t>
            </a:fld>
            <a:endParaRPr lang="en-CA" dirty="0"/>
          </a:p>
        </p:txBody>
      </p:sp>
    </p:spTree>
    <p:extLst>
      <p:ext uri="{BB962C8B-B14F-4D97-AF65-F5344CB8AC3E}">
        <p14:creationId xmlns:p14="http://schemas.microsoft.com/office/powerpoint/2010/main" val="388835718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FE1B1977-50C1-4784-9C2A-57D84BB9544E}" type="slidenum">
              <a:rPr lang="en-CA" smtClean="0"/>
              <a:t>38</a:t>
            </a:fld>
            <a:endParaRPr lang="en-CA" dirty="0"/>
          </a:p>
        </p:txBody>
      </p:sp>
    </p:spTree>
    <p:extLst>
      <p:ext uri="{BB962C8B-B14F-4D97-AF65-F5344CB8AC3E}">
        <p14:creationId xmlns:p14="http://schemas.microsoft.com/office/powerpoint/2010/main" val="290717154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FE1B1977-50C1-4784-9C2A-57D84BB9544E}" type="slidenum">
              <a:rPr lang="en-CA" smtClean="0"/>
              <a:t>40</a:t>
            </a:fld>
            <a:endParaRPr lang="en-CA" dirty="0"/>
          </a:p>
        </p:txBody>
      </p:sp>
    </p:spTree>
    <p:extLst>
      <p:ext uri="{BB962C8B-B14F-4D97-AF65-F5344CB8AC3E}">
        <p14:creationId xmlns:p14="http://schemas.microsoft.com/office/powerpoint/2010/main" val="147412248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A3C1A4-7BB8-FF9C-6AA1-BE30D25AD6E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F92F466-18E0-3D3E-2E02-0A51CEAD8AD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26B4514-E9C5-91DA-C7D8-2B5E2F1AE555}"/>
              </a:ext>
            </a:extLst>
          </p:cNvPr>
          <p:cNvSpPr>
            <a:spLocks noGrp="1"/>
          </p:cNvSpPr>
          <p:nvPr>
            <p:ph type="body" idx="1"/>
          </p:nvPr>
        </p:nvSpPr>
        <p:spPr/>
        <p:txBody>
          <a:bodyPr/>
          <a:lstStyle/>
          <a:p>
            <a:r>
              <a:rPr lang="en-US" dirty="0"/>
              <a:t>In 2021 DoU Debt Servicing Limit was $1.5M</a:t>
            </a:r>
          </a:p>
          <a:p>
            <a:r>
              <a:rPr lang="en-US" dirty="0"/>
              <a:t>Debt Servicing is the equivalent to total allowable payments at current interest rates $1.5 minus $218K = $1,282,000 of available servicing fees </a:t>
            </a:r>
            <a:endParaRPr lang="en-CA" dirty="0"/>
          </a:p>
        </p:txBody>
      </p:sp>
      <p:sp>
        <p:nvSpPr>
          <p:cNvPr id="4" name="Slide Number Placeholder 3">
            <a:extLst>
              <a:ext uri="{FF2B5EF4-FFF2-40B4-BE49-F238E27FC236}">
                <a16:creationId xmlns:a16="http://schemas.microsoft.com/office/drawing/2014/main" id="{32F960B5-FDAB-BE19-2945-39EA537A991D}"/>
              </a:ext>
            </a:extLst>
          </p:cNvPr>
          <p:cNvSpPr>
            <a:spLocks noGrp="1"/>
          </p:cNvSpPr>
          <p:nvPr>
            <p:ph type="sldNum" sz="quarter" idx="5"/>
          </p:nvPr>
        </p:nvSpPr>
        <p:spPr/>
        <p:txBody>
          <a:bodyPr/>
          <a:lstStyle/>
          <a:p>
            <a:fld id="{FE1B1977-50C1-4784-9C2A-57D84BB9544E}" type="slidenum">
              <a:rPr lang="en-CA" smtClean="0"/>
              <a:t>41</a:t>
            </a:fld>
            <a:endParaRPr lang="en-CA" dirty="0"/>
          </a:p>
        </p:txBody>
      </p:sp>
    </p:spTree>
    <p:extLst>
      <p:ext uri="{BB962C8B-B14F-4D97-AF65-F5344CB8AC3E}">
        <p14:creationId xmlns:p14="http://schemas.microsoft.com/office/powerpoint/2010/main" val="375185251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FE1B1977-50C1-4784-9C2A-57D84BB9544E}" type="slidenum">
              <a:rPr lang="en-CA" smtClean="0"/>
              <a:t>42</a:t>
            </a:fld>
            <a:endParaRPr lang="en-CA" dirty="0"/>
          </a:p>
        </p:txBody>
      </p:sp>
    </p:spTree>
    <p:extLst>
      <p:ext uri="{BB962C8B-B14F-4D97-AF65-F5344CB8AC3E}">
        <p14:creationId xmlns:p14="http://schemas.microsoft.com/office/powerpoint/2010/main" val="287591743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$2.5M in 2027 from operating are DCC funds for new </a:t>
            </a:r>
            <a:r>
              <a:rPr lang="en-US"/>
              <a:t>water tower. </a:t>
            </a:r>
            <a:endParaRPr lang="en-CA" dirty="0"/>
          </a:p>
        </p:txBody>
      </p:sp>
      <p:sp>
        <p:nvSpPr>
          <p:cNvPr id="4" name="Slide Number Placeholder 3"/>
          <p:cNvSpPr>
            <a:spLocks noGrp="1"/>
          </p:cNvSpPr>
          <p:nvPr>
            <p:ph type="sldNum" sz="quarter" idx="5"/>
          </p:nvPr>
        </p:nvSpPr>
        <p:spPr/>
        <p:txBody>
          <a:bodyPr/>
          <a:lstStyle/>
          <a:p>
            <a:fld id="{FE1B1977-50C1-4784-9C2A-57D84BB9544E}" type="slidenum">
              <a:rPr lang="en-CA" smtClean="0"/>
              <a:t>43</a:t>
            </a:fld>
            <a:endParaRPr lang="en-CA" dirty="0"/>
          </a:p>
        </p:txBody>
      </p:sp>
    </p:spTree>
    <p:extLst>
      <p:ext uri="{BB962C8B-B14F-4D97-AF65-F5344CB8AC3E}">
        <p14:creationId xmlns:p14="http://schemas.microsoft.com/office/powerpoint/2010/main" val="400782588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Only looking at the municipal tax requisition.  District will be advised on the ACRD, Hospital, Police, BC Assessment ,School and Library in due course.  Staff have requested the ACRD present their budget to Council at the March 12 regular meeting and have invited them to join us at our budget open house on March 14. </a:t>
            </a:r>
            <a:endParaRPr lang="en-CA" dirty="0"/>
          </a:p>
        </p:txBody>
      </p:sp>
      <p:sp>
        <p:nvSpPr>
          <p:cNvPr id="4" name="Slide Number Placeholder 3"/>
          <p:cNvSpPr>
            <a:spLocks noGrp="1"/>
          </p:cNvSpPr>
          <p:nvPr>
            <p:ph type="sldNum" sz="quarter" idx="5"/>
          </p:nvPr>
        </p:nvSpPr>
        <p:spPr/>
        <p:txBody>
          <a:bodyPr/>
          <a:lstStyle/>
          <a:p>
            <a:fld id="{FE1B1977-50C1-4784-9C2A-57D84BB9544E}" type="slidenum">
              <a:rPr lang="en-CA" smtClean="0"/>
              <a:t>44</a:t>
            </a:fld>
            <a:endParaRPr lang="en-CA" dirty="0"/>
          </a:p>
        </p:txBody>
      </p:sp>
    </p:spTree>
    <p:extLst>
      <p:ext uri="{BB962C8B-B14F-4D97-AF65-F5344CB8AC3E}">
        <p14:creationId xmlns:p14="http://schemas.microsoft.com/office/powerpoint/2010/main" val="418104692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Important to note this when looking at overall impacts on induvial property tax bills.  </a:t>
            </a:r>
            <a:endParaRPr lang="en-CA" dirty="0"/>
          </a:p>
        </p:txBody>
      </p:sp>
      <p:sp>
        <p:nvSpPr>
          <p:cNvPr id="4" name="Slide Number Placeholder 3"/>
          <p:cNvSpPr>
            <a:spLocks noGrp="1"/>
          </p:cNvSpPr>
          <p:nvPr>
            <p:ph type="sldNum" sz="quarter" idx="5"/>
          </p:nvPr>
        </p:nvSpPr>
        <p:spPr/>
        <p:txBody>
          <a:bodyPr/>
          <a:lstStyle/>
          <a:p>
            <a:fld id="{FE1B1977-50C1-4784-9C2A-57D84BB9544E}" type="slidenum">
              <a:rPr lang="en-CA" smtClean="0"/>
              <a:t>45</a:t>
            </a:fld>
            <a:endParaRPr lang="en-CA" dirty="0"/>
          </a:p>
        </p:txBody>
      </p:sp>
    </p:spTree>
    <p:extLst>
      <p:ext uri="{BB962C8B-B14F-4D97-AF65-F5344CB8AC3E}">
        <p14:creationId xmlns:p14="http://schemas.microsoft.com/office/powerpoint/2010/main" val="76554000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adjustment with increase in overall assed value, means increased impact on tax requisition on individual properties</a:t>
            </a:r>
            <a:endParaRPr lang="en-CA" dirty="0"/>
          </a:p>
        </p:txBody>
      </p:sp>
      <p:sp>
        <p:nvSpPr>
          <p:cNvPr id="4" name="Slide Number Placeholder 3"/>
          <p:cNvSpPr>
            <a:spLocks noGrp="1"/>
          </p:cNvSpPr>
          <p:nvPr>
            <p:ph type="sldNum" sz="quarter" idx="5"/>
          </p:nvPr>
        </p:nvSpPr>
        <p:spPr/>
        <p:txBody>
          <a:bodyPr/>
          <a:lstStyle/>
          <a:p>
            <a:fld id="{FE1B1977-50C1-4784-9C2A-57D84BB9544E}" type="slidenum">
              <a:rPr lang="en-CA" smtClean="0"/>
              <a:t>46</a:t>
            </a:fld>
            <a:endParaRPr lang="en-CA" dirty="0"/>
          </a:p>
        </p:txBody>
      </p:sp>
    </p:spTree>
    <p:extLst>
      <p:ext uri="{BB962C8B-B14F-4D97-AF65-F5344CB8AC3E}">
        <p14:creationId xmlns:p14="http://schemas.microsoft.com/office/powerpoint/2010/main" val="357352527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FE1B1977-50C1-4784-9C2A-57D84BB9544E}" type="slidenum">
              <a:rPr lang="en-CA" smtClean="0"/>
              <a:t>47</a:t>
            </a:fld>
            <a:endParaRPr lang="en-CA" dirty="0"/>
          </a:p>
        </p:txBody>
      </p:sp>
    </p:spTree>
    <p:extLst>
      <p:ext uri="{BB962C8B-B14F-4D97-AF65-F5344CB8AC3E}">
        <p14:creationId xmlns:p14="http://schemas.microsoft.com/office/powerpoint/2010/main" val="14142226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Council Promotion - $5K for Mayor Radio Spots; recognition actives</a:t>
            </a:r>
          </a:p>
          <a:p>
            <a:r>
              <a:rPr lang="en-US" dirty="0"/>
              <a:t>In Kind (lease donations, grants in aid)</a:t>
            </a:r>
            <a:endParaRPr lang="en-CA" dirty="0"/>
          </a:p>
        </p:txBody>
      </p:sp>
      <p:sp>
        <p:nvSpPr>
          <p:cNvPr id="4" name="Slide Number Placeholder 3"/>
          <p:cNvSpPr>
            <a:spLocks noGrp="1"/>
          </p:cNvSpPr>
          <p:nvPr>
            <p:ph type="sldNum" sz="quarter" idx="5"/>
          </p:nvPr>
        </p:nvSpPr>
        <p:spPr/>
        <p:txBody>
          <a:bodyPr/>
          <a:lstStyle/>
          <a:p>
            <a:fld id="{FE1B1977-50C1-4784-9C2A-57D84BB9544E}" type="slidenum">
              <a:rPr lang="en-CA" smtClean="0"/>
              <a:t>5</a:t>
            </a:fld>
            <a:endParaRPr lang="en-CA" dirty="0"/>
          </a:p>
        </p:txBody>
      </p:sp>
    </p:spTree>
    <p:extLst>
      <p:ext uri="{BB962C8B-B14F-4D97-AF65-F5344CB8AC3E}">
        <p14:creationId xmlns:p14="http://schemas.microsoft.com/office/powerpoint/2010/main" val="322357233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New tax dollars within the assessment.  </a:t>
            </a:r>
            <a:endParaRPr lang="en-CA" dirty="0"/>
          </a:p>
        </p:txBody>
      </p:sp>
      <p:sp>
        <p:nvSpPr>
          <p:cNvPr id="4" name="Slide Number Placeholder 3"/>
          <p:cNvSpPr>
            <a:spLocks noGrp="1"/>
          </p:cNvSpPr>
          <p:nvPr>
            <p:ph type="sldNum" sz="quarter" idx="5"/>
          </p:nvPr>
        </p:nvSpPr>
        <p:spPr/>
        <p:txBody>
          <a:bodyPr/>
          <a:lstStyle/>
          <a:p>
            <a:fld id="{FE1B1977-50C1-4784-9C2A-57D84BB9544E}" type="slidenum">
              <a:rPr lang="en-CA" smtClean="0"/>
              <a:t>48</a:t>
            </a:fld>
            <a:endParaRPr lang="en-CA" dirty="0"/>
          </a:p>
        </p:txBody>
      </p:sp>
    </p:spTree>
    <p:extLst>
      <p:ext uri="{BB962C8B-B14F-4D97-AF65-F5344CB8AC3E}">
        <p14:creationId xmlns:p14="http://schemas.microsoft.com/office/powerpoint/2010/main" val="184767906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FE1B1977-50C1-4784-9C2A-57D84BB9544E}" type="slidenum">
              <a:rPr lang="en-CA" smtClean="0"/>
              <a:t>49</a:t>
            </a:fld>
            <a:endParaRPr lang="en-CA" dirty="0"/>
          </a:p>
        </p:txBody>
      </p:sp>
    </p:spTree>
    <p:extLst>
      <p:ext uri="{BB962C8B-B14F-4D97-AF65-F5344CB8AC3E}">
        <p14:creationId xmlns:p14="http://schemas.microsoft.com/office/powerpoint/2010/main" val="200414329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Budget based on an annual $300,000 dedicated additional requisition to capital program.  </a:t>
            </a:r>
          </a:p>
          <a:p>
            <a:endParaRPr lang="en-US" dirty="0"/>
          </a:p>
          <a:p>
            <a:r>
              <a:rPr lang="en-US" dirty="0"/>
              <a:t>300 in 2024, 300 in 2025 etc.  </a:t>
            </a:r>
          </a:p>
          <a:p>
            <a:r>
              <a:rPr lang="en-US" dirty="0"/>
              <a:t>Impact of adding $300 annual is reduced each year due to increased total assessments and non-market changes.</a:t>
            </a:r>
            <a:endParaRPr lang="en-CA" dirty="0"/>
          </a:p>
        </p:txBody>
      </p:sp>
      <p:sp>
        <p:nvSpPr>
          <p:cNvPr id="4" name="Slide Number Placeholder 3"/>
          <p:cNvSpPr>
            <a:spLocks noGrp="1"/>
          </p:cNvSpPr>
          <p:nvPr>
            <p:ph type="sldNum" sz="quarter" idx="5"/>
          </p:nvPr>
        </p:nvSpPr>
        <p:spPr/>
        <p:txBody>
          <a:bodyPr/>
          <a:lstStyle/>
          <a:p>
            <a:fld id="{FE1B1977-50C1-4784-9C2A-57D84BB9544E}" type="slidenum">
              <a:rPr lang="en-CA" smtClean="0"/>
              <a:t>50</a:t>
            </a:fld>
            <a:endParaRPr lang="en-CA" dirty="0"/>
          </a:p>
        </p:txBody>
      </p:sp>
    </p:spTree>
    <p:extLst>
      <p:ext uri="{BB962C8B-B14F-4D97-AF65-F5344CB8AC3E}">
        <p14:creationId xmlns:p14="http://schemas.microsoft.com/office/powerpoint/2010/main" val="205279047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FE1B1977-50C1-4784-9C2A-57D84BB9544E}" type="slidenum">
              <a:rPr lang="en-CA" smtClean="0"/>
              <a:t>51</a:t>
            </a:fld>
            <a:endParaRPr lang="en-CA" dirty="0"/>
          </a:p>
        </p:txBody>
      </p:sp>
    </p:spTree>
    <p:extLst>
      <p:ext uri="{BB962C8B-B14F-4D97-AF65-F5344CB8AC3E}">
        <p14:creationId xmlns:p14="http://schemas.microsoft.com/office/powerpoint/2010/main" val="2726744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D4C760-ACA7-6299-8A96-7720E826F27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4A71345-AF51-31C8-213C-024F190AB5D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E7B5BD3-5A19-5362-BFFF-53872336941D}"/>
              </a:ext>
            </a:extLst>
          </p:cNvPr>
          <p:cNvSpPr>
            <a:spLocks noGrp="1"/>
          </p:cNvSpPr>
          <p:nvPr>
            <p:ph type="body" idx="1"/>
          </p:nvPr>
        </p:nvSpPr>
        <p:spPr/>
        <p:txBody>
          <a:bodyPr/>
          <a:lstStyle/>
          <a:p>
            <a:r>
              <a:rPr lang="en-US" dirty="0"/>
              <a:t>Budget based on an annual $300,000 dedicated additional requisition to capital program.  </a:t>
            </a:r>
          </a:p>
          <a:p>
            <a:endParaRPr lang="en-US" dirty="0"/>
          </a:p>
          <a:p>
            <a:r>
              <a:rPr lang="en-US" dirty="0"/>
              <a:t>300 in 2024, 300 in 2025 etc.  </a:t>
            </a:r>
          </a:p>
          <a:p>
            <a:r>
              <a:rPr lang="en-US" dirty="0"/>
              <a:t>Impact of adding $300 annual is reduced each year due to increased total assessments and non-market changes.</a:t>
            </a:r>
            <a:endParaRPr lang="en-CA" dirty="0"/>
          </a:p>
        </p:txBody>
      </p:sp>
      <p:sp>
        <p:nvSpPr>
          <p:cNvPr id="4" name="Slide Number Placeholder 3">
            <a:extLst>
              <a:ext uri="{FF2B5EF4-FFF2-40B4-BE49-F238E27FC236}">
                <a16:creationId xmlns:a16="http://schemas.microsoft.com/office/drawing/2014/main" id="{03ED88C1-051E-8119-A17E-AECC92D2A38C}"/>
              </a:ext>
            </a:extLst>
          </p:cNvPr>
          <p:cNvSpPr>
            <a:spLocks noGrp="1"/>
          </p:cNvSpPr>
          <p:nvPr>
            <p:ph type="sldNum" sz="quarter" idx="5"/>
          </p:nvPr>
        </p:nvSpPr>
        <p:spPr/>
        <p:txBody>
          <a:bodyPr/>
          <a:lstStyle/>
          <a:p>
            <a:fld id="{FE1B1977-50C1-4784-9C2A-57D84BB9544E}" type="slidenum">
              <a:rPr lang="en-CA" smtClean="0"/>
              <a:t>52</a:t>
            </a:fld>
            <a:endParaRPr lang="en-CA" dirty="0"/>
          </a:p>
        </p:txBody>
      </p:sp>
    </p:spTree>
    <p:extLst>
      <p:ext uri="{BB962C8B-B14F-4D97-AF65-F5344CB8AC3E}">
        <p14:creationId xmlns:p14="http://schemas.microsoft.com/office/powerpoint/2010/main" val="250053926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5C2A91-30D8-17E9-6560-17DBB8F5265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20C37DF-9AD9-6DD8-8F95-E38C8A19DA6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3DF28D2-A663-421E-B5D9-222C436AE6B9}"/>
              </a:ext>
            </a:extLst>
          </p:cNvPr>
          <p:cNvSpPr>
            <a:spLocks noGrp="1"/>
          </p:cNvSpPr>
          <p:nvPr>
            <p:ph type="body" idx="1"/>
          </p:nvPr>
        </p:nvSpPr>
        <p:spPr/>
        <p:txBody>
          <a:bodyPr/>
          <a:lstStyle/>
          <a:p>
            <a:r>
              <a:rPr lang="en-US" dirty="0"/>
              <a:t>Utilities is increasing significantly due to undercharging them in previous year.  Utilities includes TELUS, BC Hydro etc.  Maximum allowable is 2.6 times the business class rate or $40 per $1000 of assessed value. </a:t>
            </a:r>
            <a:endParaRPr lang="en-CA" dirty="0"/>
          </a:p>
        </p:txBody>
      </p:sp>
      <p:sp>
        <p:nvSpPr>
          <p:cNvPr id="4" name="Slide Number Placeholder 3">
            <a:extLst>
              <a:ext uri="{FF2B5EF4-FFF2-40B4-BE49-F238E27FC236}">
                <a16:creationId xmlns:a16="http://schemas.microsoft.com/office/drawing/2014/main" id="{64747879-0B28-1DEB-2DB1-A17548B0CF59}"/>
              </a:ext>
            </a:extLst>
          </p:cNvPr>
          <p:cNvSpPr>
            <a:spLocks noGrp="1"/>
          </p:cNvSpPr>
          <p:nvPr>
            <p:ph type="sldNum" sz="quarter" idx="5"/>
          </p:nvPr>
        </p:nvSpPr>
        <p:spPr/>
        <p:txBody>
          <a:bodyPr/>
          <a:lstStyle/>
          <a:p>
            <a:fld id="{FE1B1977-50C1-4784-9C2A-57D84BB9544E}" type="slidenum">
              <a:rPr lang="en-CA" smtClean="0"/>
              <a:t>53</a:t>
            </a:fld>
            <a:endParaRPr lang="en-CA" dirty="0"/>
          </a:p>
        </p:txBody>
      </p:sp>
    </p:spTree>
    <p:extLst>
      <p:ext uri="{BB962C8B-B14F-4D97-AF65-F5344CB8AC3E}">
        <p14:creationId xmlns:p14="http://schemas.microsoft.com/office/powerpoint/2010/main" val="414165412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A97D68BF-3353-466C-B8B4-0FA89881177A}" type="slidenum">
              <a:rPr lang="en-CA" smtClean="0"/>
              <a:t>54</a:t>
            </a:fld>
            <a:endParaRPr lang="en-CA" dirty="0"/>
          </a:p>
        </p:txBody>
      </p:sp>
    </p:spTree>
    <p:extLst>
      <p:ext uri="{BB962C8B-B14F-4D97-AF65-F5344CB8AC3E}">
        <p14:creationId xmlns:p14="http://schemas.microsoft.com/office/powerpoint/2010/main" val="181833069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496FBD-02D8-0F04-476C-EEAA44E465C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A4BE827-2782-868C-9D2C-9DFBF46C620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5D815A2-7F61-F6CC-264B-CC8D3CF2E99D}"/>
              </a:ext>
            </a:extLst>
          </p:cNvPr>
          <p:cNvSpPr>
            <a:spLocks noGrp="1"/>
          </p:cNvSpPr>
          <p:nvPr>
            <p:ph type="body" idx="1"/>
          </p:nvPr>
        </p:nvSpPr>
        <p:spPr/>
        <p:txBody>
          <a:bodyPr/>
          <a:lstStyle/>
          <a:p>
            <a:r>
              <a:rPr lang="en-US" dirty="0"/>
              <a:t>Reminder that home owner grants remove $770 for primary residents for all properties under the age of 65 yrs.  Over 65 yrs. $1065 reduction.  </a:t>
            </a:r>
            <a:endParaRPr lang="en-CA" dirty="0"/>
          </a:p>
        </p:txBody>
      </p:sp>
      <p:sp>
        <p:nvSpPr>
          <p:cNvPr id="4" name="Slide Number Placeholder 3">
            <a:extLst>
              <a:ext uri="{FF2B5EF4-FFF2-40B4-BE49-F238E27FC236}">
                <a16:creationId xmlns:a16="http://schemas.microsoft.com/office/drawing/2014/main" id="{670C012C-5E9F-510D-B19D-2D813D80B249}"/>
              </a:ext>
            </a:extLst>
          </p:cNvPr>
          <p:cNvSpPr>
            <a:spLocks noGrp="1"/>
          </p:cNvSpPr>
          <p:nvPr>
            <p:ph type="sldNum" sz="quarter" idx="5"/>
          </p:nvPr>
        </p:nvSpPr>
        <p:spPr/>
        <p:txBody>
          <a:bodyPr/>
          <a:lstStyle/>
          <a:p>
            <a:fld id="{A97D68BF-3353-466C-B8B4-0FA89881177A}" type="slidenum">
              <a:rPr lang="en-CA" smtClean="0"/>
              <a:t>55</a:t>
            </a:fld>
            <a:endParaRPr lang="en-CA" dirty="0"/>
          </a:p>
        </p:txBody>
      </p:sp>
    </p:spTree>
    <p:extLst>
      <p:ext uri="{BB962C8B-B14F-4D97-AF65-F5344CB8AC3E}">
        <p14:creationId xmlns:p14="http://schemas.microsoft.com/office/powerpoint/2010/main" val="259683033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CCAD27-88BD-3E60-BAFB-9AD9B437350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FBB9A1D-E6A3-CFD8-FCC0-15C869F27D7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9BF2411-ADF4-C519-D5D5-50D42B3830F7}"/>
              </a:ext>
            </a:extLst>
          </p:cNvPr>
          <p:cNvSpPr>
            <a:spLocks noGrp="1"/>
          </p:cNvSpPr>
          <p:nvPr>
            <p:ph type="body" idx="1"/>
          </p:nvPr>
        </p:nvSpPr>
        <p:spPr/>
        <p:txBody>
          <a:bodyPr/>
          <a:lstStyle/>
          <a:p>
            <a:endParaRPr lang="en-CA" dirty="0"/>
          </a:p>
        </p:txBody>
      </p:sp>
      <p:sp>
        <p:nvSpPr>
          <p:cNvPr id="4" name="Slide Number Placeholder 3">
            <a:extLst>
              <a:ext uri="{FF2B5EF4-FFF2-40B4-BE49-F238E27FC236}">
                <a16:creationId xmlns:a16="http://schemas.microsoft.com/office/drawing/2014/main" id="{1D2856CC-37FC-ABE1-5A20-E9F1557F0F2E}"/>
              </a:ext>
            </a:extLst>
          </p:cNvPr>
          <p:cNvSpPr>
            <a:spLocks noGrp="1"/>
          </p:cNvSpPr>
          <p:nvPr>
            <p:ph type="sldNum" sz="quarter" idx="5"/>
          </p:nvPr>
        </p:nvSpPr>
        <p:spPr/>
        <p:txBody>
          <a:bodyPr/>
          <a:lstStyle/>
          <a:p>
            <a:fld id="{A97D68BF-3353-466C-B8B4-0FA89881177A}" type="slidenum">
              <a:rPr lang="en-CA" smtClean="0"/>
              <a:t>56</a:t>
            </a:fld>
            <a:endParaRPr lang="en-CA" dirty="0"/>
          </a:p>
        </p:txBody>
      </p:sp>
    </p:spTree>
    <p:extLst>
      <p:ext uri="{BB962C8B-B14F-4D97-AF65-F5344CB8AC3E}">
        <p14:creationId xmlns:p14="http://schemas.microsoft.com/office/powerpoint/2010/main" val="47370016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6B4B9B-AC2B-7DD5-1CA0-BC62EBACD36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D9C597C-957B-7FEB-720B-21BB0AC6A40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48D4B51-CE74-16D6-84E6-1A5EF806C91C}"/>
              </a:ext>
            </a:extLst>
          </p:cNvPr>
          <p:cNvSpPr>
            <a:spLocks noGrp="1"/>
          </p:cNvSpPr>
          <p:nvPr>
            <p:ph type="body" idx="1"/>
          </p:nvPr>
        </p:nvSpPr>
        <p:spPr/>
        <p:txBody>
          <a:bodyPr/>
          <a:lstStyle/>
          <a:p>
            <a:endParaRPr lang="en-CA" dirty="0"/>
          </a:p>
        </p:txBody>
      </p:sp>
      <p:sp>
        <p:nvSpPr>
          <p:cNvPr id="4" name="Slide Number Placeholder 3">
            <a:extLst>
              <a:ext uri="{FF2B5EF4-FFF2-40B4-BE49-F238E27FC236}">
                <a16:creationId xmlns:a16="http://schemas.microsoft.com/office/drawing/2014/main" id="{A57409C8-93B3-00BE-A3C8-DA834EA644DA}"/>
              </a:ext>
            </a:extLst>
          </p:cNvPr>
          <p:cNvSpPr>
            <a:spLocks noGrp="1"/>
          </p:cNvSpPr>
          <p:nvPr>
            <p:ph type="sldNum" sz="quarter" idx="5"/>
          </p:nvPr>
        </p:nvSpPr>
        <p:spPr/>
        <p:txBody>
          <a:bodyPr/>
          <a:lstStyle/>
          <a:p>
            <a:fld id="{A97D68BF-3353-466C-B8B4-0FA89881177A}" type="slidenum">
              <a:rPr lang="en-CA" smtClean="0"/>
              <a:t>57</a:t>
            </a:fld>
            <a:endParaRPr lang="en-CA" dirty="0"/>
          </a:p>
        </p:txBody>
      </p:sp>
    </p:spTree>
    <p:extLst>
      <p:ext uri="{BB962C8B-B14F-4D97-AF65-F5344CB8AC3E}">
        <p14:creationId xmlns:p14="http://schemas.microsoft.com/office/powerpoint/2010/main" val="27563165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$160K Housing Capacity Funding – Ministry of Housing </a:t>
            </a:r>
          </a:p>
          <a:p>
            <a:r>
              <a:rPr lang="en-US" dirty="0"/>
              <a:t>BL projected to be down slightly – indications of softening of BL renewals</a:t>
            </a:r>
          </a:p>
          <a:p>
            <a:endParaRPr lang="en-CA" dirty="0"/>
          </a:p>
          <a:p>
            <a:r>
              <a:rPr lang="en-CA" dirty="0"/>
              <a:t>BL- fuel, insurance, training, S&amp;M, IT, wages</a:t>
            </a:r>
          </a:p>
        </p:txBody>
      </p:sp>
      <p:sp>
        <p:nvSpPr>
          <p:cNvPr id="4" name="Slide Number Placeholder 3"/>
          <p:cNvSpPr>
            <a:spLocks noGrp="1"/>
          </p:cNvSpPr>
          <p:nvPr>
            <p:ph type="sldNum" sz="quarter" idx="5"/>
          </p:nvPr>
        </p:nvSpPr>
        <p:spPr/>
        <p:txBody>
          <a:bodyPr/>
          <a:lstStyle/>
          <a:p>
            <a:fld id="{FE1B1977-50C1-4784-9C2A-57D84BB9544E}" type="slidenum">
              <a:rPr lang="en-CA" smtClean="0"/>
              <a:t>6</a:t>
            </a:fld>
            <a:endParaRPr lang="en-CA" dirty="0"/>
          </a:p>
        </p:txBody>
      </p:sp>
    </p:spTree>
    <p:extLst>
      <p:ext uri="{BB962C8B-B14F-4D97-AF65-F5344CB8AC3E}">
        <p14:creationId xmlns:p14="http://schemas.microsoft.com/office/powerpoint/2010/main" val="142549879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FE1B1977-50C1-4784-9C2A-57D84BB9544E}" type="slidenum">
              <a:rPr lang="en-CA" smtClean="0"/>
              <a:t>58</a:t>
            </a:fld>
            <a:endParaRPr lang="en-CA" dirty="0"/>
          </a:p>
        </p:txBody>
      </p:sp>
    </p:spTree>
    <p:extLst>
      <p:ext uri="{BB962C8B-B14F-4D97-AF65-F5344CB8AC3E}">
        <p14:creationId xmlns:p14="http://schemas.microsoft.com/office/powerpoint/2010/main" val="38268470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Supplies and materials, training, travel, comms, equipment repairs, maintenance, insurance, inspections</a:t>
            </a:r>
          </a:p>
          <a:p>
            <a:endParaRPr lang="en-US" dirty="0"/>
          </a:p>
          <a:p>
            <a:r>
              <a:rPr lang="en-US" dirty="0"/>
              <a:t>Training, supplies, equipment, EOC, IT</a:t>
            </a:r>
            <a:endParaRPr lang="en-CA" dirty="0"/>
          </a:p>
        </p:txBody>
      </p:sp>
      <p:sp>
        <p:nvSpPr>
          <p:cNvPr id="4" name="Slide Number Placeholder 3"/>
          <p:cNvSpPr>
            <a:spLocks noGrp="1"/>
          </p:cNvSpPr>
          <p:nvPr>
            <p:ph type="sldNum" sz="quarter" idx="5"/>
          </p:nvPr>
        </p:nvSpPr>
        <p:spPr/>
        <p:txBody>
          <a:bodyPr/>
          <a:lstStyle/>
          <a:p>
            <a:fld id="{FE1B1977-50C1-4784-9C2A-57D84BB9544E}" type="slidenum">
              <a:rPr lang="en-CA" smtClean="0"/>
              <a:t>7</a:t>
            </a:fld>
            <a:endParaRPr lang="en-CA" dirty="0"/>
          </a:p>
        </p:txBody>
      </p:sp>
    </p:spTree>
    <p:extLst>
      <p:ext uri="{BB962C8B-B14F-4D97-AF65-F5344CB8AC3E}">
        <p14:creationId xmlns:p14="http://schemas.microsoft.com/office/powerpoint/2010/main" val="32749906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FE1B1977-50C1-4784-9C2A-57D84BB9544E}" type="slidenum">
              <a:rPr lang="en-CA" smtClean="0"/>
              <a:t>8</a:t>
            </a:fld>
            <a:endParaRPr lang="en-CA" dirty="0"/>
          </a:p>
        </p:txBody>
      </p:sp>
    </p:spTree>
    <p:extLst>
      <p:ext uri="{BB962C8B-B14F-4D97-AF65-F5344CB8AC3E}">
        <p14:creationId xmlns:p14="http://schemas.microsoft.com/office/powerpoint/2010/main" val="36346813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Supplies and materials, employees, hydro, equipment, contracted services, insurance</a:t>
            </a:r>
          </a:p>
          <a:p>
            <a:endParaRPr lang="en-US" dirty="0"/>
          </a:p>
          <a:p>
            <a:r>
              <a:rPr lang="en-US" dirty="0"/>
              <a:t>Parks is not broken down, inclusive of all park areas (trails, sports fields, recreation grounds</a:t>
            </a:r>
          </a:p>
          <a:p>
            <a:r>
              <a:rPr lang="en-US" dirty="0"/>
              <a:t>Operations appear lower as time is allocated to sewer and water separately. </a:t>
            </a:r>
            <a:endParaRPr lang="en-CA" dirty="0"/>
          </a:p>
        </p:txBody>
      </p:sp>
      <p:sp>
        <p:nvSpPr>
          <p:cNvPr id="4" name="Slide Number Placeholder 3"/>
          <p:cNvSpPr>
            <a:spLocks noGrp="1"/>
          </p:cNvSpPr>
          <p:nvPr>
            <p:ph type="sldNum" sz="quarter" idx="5"/>
          </p:nvPr>
        </p:nvSpPr>
        <p:spPr/>
        <p:txBody>
          <a:bodyPr/>
          <a:lstStyle/>
          <a:p>
            <a:fld id="{FE1B1977-50C1-4784-9C2A-57D84BB9544E}" type="slidenum">
              <a:rPr lang="en-CA" smtClean="0"/>
              <a:t>9</a:t>
            </a:fld>
            <a:endParaRPr lang="en-CA" dirty="0"/>
          </a:p>
        </p:txBody>
      </p:sp>
    </p:spTree>
    <p:extLst>
      <p:ext uri="{BB962C8B-B14F-4D97-AF65-F5344CB8AC3E}">
        <p14:creationId xmlns:p14="http://schemas.microsoft.com/office/powerpoint/2010/main" val="32137125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FE1B1977-50C1-4784-9C2A-57D84BB9544E}" type="slidenum">
              <a:rPr lang="en-CA" smtClean="0"/>
              <a:t>10</a:t>
            </a:fld>
            <a:endParaRPr lang="en-CA" dirty="0"/>
          </a:p>
        </p:txBody>
      </p:sp>
    </p:spTree>
    <p:extLst>
      <p:ext uri="{BB962C8B-B14F-4D97-AF65-F5344CB8AC3E}">
        <p14:creationId xmlns:p14="http://schemas.microsoft.com/office/powerpoint/2010/main" val="302341835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66" name="Picture 2" descr="\\DROBO-FS\QuickDrops\JB\PPTX NG\Droplets\LightingOverlay.png"/>
          <p:cNvPicPr>
            <a:picLocks noChangeAspect="1" noChangeArrowheads="1"/>
          </p:cNvPicPr>
          <p:nvPr/>
        </p:nvPicPr>
        <p:blipFill>
          <a:blip r:embed="rId2" cstate="email">
            <a:alphaModFix amt="30000"/>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 xmlns:a14="http://schemas.microsoft.com/office/drawing/2010/main">
                <a:solidFill>
                  <a:srgbClr val="FFFFFF"/>
                </a:solidFill>
              </a14:hiddenFill>
            </a:ext>
          </a:extLst>
        </p:spPr>
      </p:pic>
      <p:grpSp>
        <p:nvGrpSpPr>
          <p:cNvPr id="11" name="Group 10"/>
          <p:cNvGrpSpPr/>
          <p:nvPr/>
        </p:nvGrpSpPr>
        <p:grpSpPr>
          <a:xfrm>
            <a:off x="0" y="0"/>
            <a:ext cx="2305051" cy="6858001"/>
            <a:chOff x="0" y="0"/>
            <a:chExt cx="2305051" cy="6858001"/>
          </a:xfrm>
          <a:gradFill flip="none" rotWithShape="1">
            <a:gsLst>
              <a:gs pos="0">
                <a:schemeClr val="tx2"/>
              </a:gs>
              <a:gs pos="100000">
                <a:schemeClr val="tx2">
                  <a:lumMod val="75000"/>
                </a:schemeClr>
              </a:gs>
            </a:gsLst>
            <a:lin ang="5400000" scaled="0"/>
            <a:tileRect/>
          </a:gradFill>
        </p:grpSpPr>
        <p:sp>
          <p:nvSpPr>
            <p:cNvPr id="12" name="Rectangle 5"/>
            <p:cNvSpPr>
              <a:spLocks noChangeArrowheads="1"/>
            </p:cNvSpPr>
            <p:nvPr/>
          </p:nvSpPr>
          <p:spPr bwMode="auto">
            <a:xfrm>
              <a:off x="1209675" y="4763"/>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13" name="Freeform 6"/>
            <p:cNvSpPr>
              <a:spLocks noEditPoints="1"/>
            </p:cNvSpPr>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4" name="Freeform 7"/>
            <p:cNvSpPr>
              <a:spLocks noEditPoints="1"/>
            </p:cNvSpPr>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5" name="Rectangle 8"/>
            <p:cNvSpPr>
              <a:spLocks noChangeArrowheads="1"/>
            </p:cNvSpPr>
            <p:nvPr/>
          </p:nvSpPr>
          <p:spPr bwMode="auto">
            <a:xfrm>
              <a:off x="414338" y="9525"/>
              <a:ext cx="28575" cy="4481513"/>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16" name="Freeform 9"/>
            <p:cNvSpPr>
              <a:spLocks noEditPoints="1"/>
            </p:cNvSpPr>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7" name="Freeform 10"/>
            <p:cNvSpPr/>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8" name="Freeform 11"/>
            <p:cNvSpPr/>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9" name="Freeform 12"/>
            <p:cNvSpPr>
              <a:spLocks noEditPoints="1"/>
            </p:cNvSpPr>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0" name="Freeform 13"/>
            <p:cNvSpPr/>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1" name="Freeform 14"/>
            <p:cNvSpPr/>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2" name="Freeform 15"/>
            <p:cNvSpPr>
              <a:spLocks noEditPoints="1"/>
            </p:cNvSpPr>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3" name="Freeform 16"/>
            <p:cNvSpPr>
              <a:spLocks noEditPoints="1"/>
            </p:cNvSpPr>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4" name="Freeform 17"/>
            <p:cNvSpPr/>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5" name="Freeform 18"/>
            <p:cNvSpPr>
              <a:spLocks noEditPoints="1"/>
            </p:cNvSpPr>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6" name="Freeform 19"/>
            <p:cNvSpPr/>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7" name="Freeform 20"/>
            <p:cNvSpPr>
              <a:spLocks noEditPoints="1"/>
            </p:cNvSpPr>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8" name="Freeform 21"/>
            <p:cNvSpPr>
              <a:spLocks noEditPoints="1"/>
            </p:cNvSpPr>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9" name="Freeform 22"/>
            <p:cNvSpPr/>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0" name="Freeform 23"/>
            <p:cNvSpPr>
              <a:spLocks noEditPoints="1"/>
            </p:cNvSpPr>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1" name="Freeform 24"/>
            <p:cNvSpPr>
              <a:spLocks noEditPoints="1"/>
            </p:cNvSpPr>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2" name="Freeform 25"/>
            <p:cNvSpPr/>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3" name="Freeform 26"/>
            <p:cNvSpPr>
              <a:spLocks noEditPoints="1"/>
            </p:cNvSpPr>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4" name="Freeform 27"/>
            <p:cNvSpPr/>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5" name="Freeform 28"/>
            <p:cNvSpPr>
              <a:spLocks noEditPoints="1"/>
            </p:cNvSpPr>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6" name="Freeform 29"/>
            <p:cNvSpPr/>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7" name="Freeform 30"/>
            <p:cNvSpPr>
              <a:spLocks noEditPoints="1"/>
            </p:cNvSpPr>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8" name="Freeform 31"/>
            <p:cNvSpPr/>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9" name="Freeform 32"/>
            <p:cNvSpPr>
              <a:spLocks noEditPoints="1"/>
            </p:cNvSpPr>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0" name="Rectangle 33"/>
            <p:cNvSpPr>
              <a:spLocks noChangeArrowheads="1"/>
            </p:cNvSpPr>
            <p:nvPr/>
          </p:nvSpPr>
          <p:spPr bwMode="auto">
            <a:xfrm>
              <a:off x="642938" y="6610350"/>
              <a:ext cx="23813" cy="242888"/>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41" name="Freeform 34"/>
            <p:cNvSpPr>
              <a:spLocks noEditPoints="1"/>
            </p:cNvSpPr>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2" name="Freeform 35"/>
            <p:cNvSpPr/>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3" name="Freeform 36"/>
            <p:cNvSpPr/>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4" name="Freeform 37"/>
            <p:cNvSpPr>
              <a:spLocks noEditPoints="1"/>
            </p:cNvSpPr>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5" name="Freeform 38"/>
            <p:cNvSpPr/>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6" name="Freeform 39"/>
            <p:cNvSpPr/>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7" name="Freeform 40"/>
            <p:cNvSpPr>
              <a:spLocks noEditPoints="1"/>
            </p:cNvSpPr>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8" name="Freeform 41"/>
            <p:cNvSpPr/>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9" name="Freeform 42"/>
            <p:cNvSpPr>
              <a:spLocks noEditPoints="1"/>
            </p:cNvSpPr>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0" name="Freeform 43"/>
            <p:cNvSpPr/>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1" name="Freeform 44"/>
            <p:cNvSpPr>
              <a:spLocks noEditPoints="1"/>
            </p:cNvSpPr>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2" name="Rectangle 45"/>
            <p:cNvSpPr>
              <a:spLocks noChangeArrowheads="1"/>
            </p:cNvSpPr>
            <p:nvPr/>
          </p:nvSpPr>
          <p:spPr bwMode="auto">
            <a:xfrm>
              <a:off x="1228725" y="4662488"/>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53" name="Freeform 46"/>
            <p:cNvSpPr/>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4" name="Freeform 47"/>
            <p:cNvSpPr>
              <a:spLocks noEditPoints="1"/>
            </p:cNvSpPr>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5" name="Freeform 48"/>
            <p:cNvSpPr/>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6" name="Freeform 49"/>
            <p:cNvSpPr>
              <a:spLocks noEditPoints="1"/>
            </p:cNvSpPr>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7" name="Freeform 50"/>
            <p:cNvSpPr>
              <a:spLocks noEditPoints="1"/>
            </p:cNvSpPr>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8" name="Freeform 51"/>
            <p:cNvSpPr/>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9" name="Freeform 52"/>
            <p:cNvSpPr/>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0" name="Freeform 53"/>
            <p:cNvSpPr>
              <a:spLocks noEditPoints="1"/>
            </p:cNvSpPr>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1" name="Freeform 54"/>
            <p:cNvSpPr>
              <a:spLocks noEditPoints="1"/>
            </p:cNvSpPr>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2" name="Freeform 55"/>
            <p:cNvSpPr/>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3" name="Freeform 56"/>
            <p:cNvSpPr>
              <a:spLocks noEditPoints="1"/>
            </p:cNvSpPr>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4" name="Freeform 57"/>
            <p:cNvSpPr/>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5" name="Freeform 58"/>
            <p:cNvSpPr>
              <a:spLocks noEditPoints="1"/>
            </p:cNvSpPr>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grpSp>
      <p:sp>
        <p:nvSpPr>
          <p:cNvPr id="2" name="Title 1"/>
          <p:cNvSpPr>
            <a:spLocks noGrp="1"/>
          </p:cNvSpPr>
          <p:nvPr>
            <p:ph type="ctrTitle"/>
          </p:nvPr>
        </p:nvSpPr>
        <p:spPr>
          <a:xfrm>
            <a:off x="1876424" y="1122363"/>
            <a:ext cx="8791575" cy="2387600"/>
          </a:xfrm>
        </p:spPr>
        <p:txBody>
          <a:bodyPr anchor="b">
            <a:normAutofit/>
          </a:bodyPr>
          <a:lstStyle>
            <a:lvl1pPr algn="l">
              <a:defRPr sz="4800"/>
            </a:lvl1pPr>
          </a:lstStyle>
          <a:p>
            <a:r>
              <a:rPr lang="en-US"/>
              <a:t>Click to edit Master title style</a:t>
            </a:r>
            <a:endParaRPr lang="en-US" dirty="0"/>
          </a:p>
        </p:txBody>
      </p:sp>
      <p:sp>
        <p:nvSpPr>
          <p:cNvPr id="3" name="Subtitle 2"/>
          <p:cNvSpPr>
            <a:spLocks noGrp="1"/>
          </p:cNvSpPr>
          <p:nvPr>
            <p:ph type="subTitle" idx="1"/>
          </p:nvPr>
        </p:nvSpPr>
        <p:spPr>
          <a:xfrm>
            <a:off x="1876424" y="3602038"/>
            <a:ext cx="8791575" cy="1655762"/>
          </a:xfrm>
        </p:spPr>
        <p:txBody>
          <a:bodyPr>
            <a:normAutofit/>
          </a:bodyPr>
          <a:lstStyle>
            <a:lvl1pPr marL="0" indent="0" algn="l">
              <a:buNone/>
              <a:defRPr sz="2000" cap="all" baseline="0">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7077511" y="5410201"/>
            <a:ext cx="2743200" cy="365125"/>
          </a:xfrm>
        </p:spPr>
        <p:txBody>
          <a:bodyPr/>
          <a:lstStyle/>
          <a:p>
            <a:fld id="{48A87A34-81AB-432B-8DAE-1953F412C126}" type="datetimeFigureOut">
              <a:rPr lang="en-US" dirty="0"/>
              <a:t>2/28/2024</a:t>
            </a:fld>
            <a:endParaRPr lang="en-US" dirty="0"/>
          </a:p>
        </p:txBody>
      </p:sp>
      <p:sp>
        <p:nvSpPr>
          <p:cNvPr id="5" name="Footer Placeholder 4"/>
          <p:cNvSpPr>
            <a:spLocks noGrp="1"/>
          </p:cNvSpPr>
          <p:nvPr>
            <p:ph type="ftr" sz="quarter" idx="11"/>
          </p:nvPr>
        </p:nvSpPr>
        <p:spPr>
          <a:xfrm>
            <a:off x="1876424" y="5410201"/>
            <a:ext cx="5124886" cy="365125"/>
          </a:xfrm>
        </p:spPr>
        <p:txBody>
          <a:bodyPr/>
          <a:lstStyle/>
          <a:p>
            <a:endParaRPr lang="en-US" dirty="0"/>
          </a:p>
        </p:txBody>
      </p:sp>
      <p:sp>
        <p:nvSpPr>
          <p:cNvPr id="6" name="Slide Number Placeholder 5"/>
          <p:cNvSpPr>
            <a:spLocks noGrp="1"/>
          </p:cNvSpPr>
          <p:nvPr>
            <p:ph type="sldNum" sz="quarter" idx="12"/>
          </p:nvPr>
        </p:nvSpPr>
        <p:spPr>
          <a:xfrm>
            <a:off x="9896911" y="5410199"/>
            <a:ext cx="771089" cy="365125"/>
          </a:xfrm>
        </p:spPr>
        <p:txBody>
          <a:bodyPr/>
          <a:lstStyle/>
          <a:p>
            <a:fld id="{6D22F896-40B5-4ADD-8801-0D06FADFA095}" type="slidenum">
              <a:rPr lang="en-US" dirty="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0" y="4304664"/>
            <a:ext cx="9912355" cy="819355"/>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41411" y="606426"/>
            <a:ext cx="9912354" cy="3299778"/>
          </a:xfrm>
          <a:prstGeom prst="round2DiagRect">
            <a:avLst>
              <a:gd name="adj1" fmla="val 4860"/>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3200"/>
            </a:lvl1pPr>
          </a:lstStyle>
          <a:p>
            <a:pPr marL="0" lvl="0" indent="0">
              <a:buNone/>
            </a:pPr>
            <a:r>
              <a:rPr lang="en-US" dirty="0"/>
              <a:t>Click icon to add picture</a:t>
            </a:r>
          </a:p>
        </p:txBody>
      </p:sp>
      <p:sp>
        <p:nvSpPr>
          <p:cNvPr id="4" name="Text Placeholder 3"/>
          <p:cNvSpPr>
            <a:spLocks noGrp="1"/>
          </p:cNvSpPr>
          <p:nvPr>
            <p:ph type="body" sz="half" idx="2"/>
          </p:nvPr>
        </p:nvSpPr>
        <p:spPr>
          <a:xfrm>
            <a:off x="1141364" y="5124020"/>
            <a:ext cx="9910859" cy="682472"/>
          </a:xfrm>
        </p:spPr>
        <p:txBody>
          <a:bodyP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2/28/2024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56" y="609600"/>
            <a:ext cx="9905955" cy="3429000"/>
          </a:xfrm>
        </p:spPr>
        <p:txBody>
          <a:bodyPr anchor="ctr">
            <a:normAutofit/>
          </a:bodyPr>
          <a:lstStyle>
            <a:lvl1pPr>
              <a:defRPr sz="3600"/>
            </a:lvl1pPr>
          </a:lstStyle>
          <a:p>
            <a:r>
              <a:rPr lang="en-US"/>
              <a:t>Click to edit Master title style</a:t>
            </a:r>
            <a:endParaRPr lang="en-US" dirty="0"/>
          </a:p>
        </p:txBody>
      </p:sp>
      <p:sp>
        <p:nvSpPr>
          <p:cNvPr id="4" name="Text Placeholder 3"/>
          <p:cNvSpPr>
            <a:spLocks noGrp="1"/>
          </p:cNvSpPr>
          <p:nvPr>
            <p:ph type="body" sz="half" idx="2"/>
          </p:nvPr>
        </p:nvSpPr>
        <p:spPr>
          <a:xfrm>
            <a:off x="1141410" y="4419599"/>
            <a:ext cx="9904459" cy="1371599"/>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2/28/2024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599"/>
            <a:ext cx="9302752" cy="2748429"/>
          </a:xfrm>
        </p:spPr>
        <p:txBody>
          <a:bodyPr anchor="ctr">
            <a:normAutofit/>
          </a:bodyPr>
          <a:lstStyle>
            <a:lvl1pPr>
              <a:defRPr sz="36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365557"/>
            <a:ext cx="875229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1141411" y="4309919"/>
            <a:ext cx="9906002" cy="1489496"/>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2/28/2024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
        <p:nvSpPr>
          <p:cNvPr id="60" name="TextBox 59"/>
          <p:cNvSpPr txBox="1"/>
          <p:nvPr/>
        </p:nvSpPr>
        <p:spPr>
          <a:xfrm>
            <a:off x="903512" y="73239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61" name="TextBox 60"/>
          <p:cNvSpPr txBox="1"/>
          <p:nvPr/>
        </p:nvSpPr>
        <p:spPr>
          <a:xfrm>
            <a:off x="10537370" y="2764972"/>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0" y="2134041"/>
            <a:ext cx="9906001" cy="2511835"/>
          </a:xfrm>
        </p:spPr>
        <p:txBody>
          <a:bodyPr anchor="b">
            <a:normAutofit/>
          </a:bodyPr>
          <a:lstStyle>
            <a:lvl1pPr>
              <a:defRPr sz="3600"/>
            </a:lvl1pPr>
          </a:lstStyle>
          <a:p>
            <a:r>
              <a:rPr lang="en-US"/>
              <a:t>Click to edit Master title style</a:t>
            </a:r>
            <a:endParaRPr lang="en-US" dirty="0"/>
          </a:p>
        </p:txBody>
      </p:sp>
      <p:sp>
        <p:nvSpPr>
          <p:cNvPr id="4" name="Text Placeholder 3"/>
          <p:cNvSpPr>
            <a:spLocks noGrp="1"/>
          </p:cNvSpPr>
          <p:nvPr>
            <p:ph type="body" sz="half" idx="2"/>
          </p:nvPr>
        </p:nvSpPr>
        <p:spPr>
          <a:xfrm>
            <a:off x="1141364" y="4657655"/>
            <a:ext cx="9904505" cy="1140644"/>
          </a:xfrm>
        </p:spPr>
        <p:txBody>
          <a:bodyPr anchor="t">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2/28/2024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1141413" y="609600"/>
            <a:ext cx="9905998" cy="1905000"/>
          </a:xfrm>
        </p:spPr>
        <p:txBody>
          <a:bodyPr/>
          <a:lstStyle/>
          <a:p>
            <a:r>
              <a:rPr lang="en-US"/>
              <a:t>Click to edit Master title style</a:t>
            </a:r>
            <a:endParaRPr lang="en-US" dirty="0"/>
          </a:p>
        </p:txBody>
      </p:sp>
      <p:sp>
        <p:nvSpPr>
          <p:cNvPr id="7" name="Text Placeholder 2"/>
          <p:cNvSpPr>
            <a:spLocks noGrp="1"/>
          </p:cNvSpPr>
          <p:nvPr>
            <p:ph type="body" idx="1"/>
          </p:nvPr>
        </p:nvSpPr>
        <p:spPr>
          <a:xfrm>
            <a:off x="1141410" y="2674463"/>
            <a:ext cx="3196899"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1127918" y="3360263"/>
            <a:ext cx="3208735"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514766" y="2677635"/>
            <a:ext cx="3184385"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504213" y="3363435"/>
            <a:ext cx="3195830"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852442" y="2674463"/>
            <a:ext cx="3194968"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852442" y="3360263"/>
            <a:ext cx="3194968"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t>2/28/2024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1141411" y="609600"/>
            <a:ext cx="9905999" cy="1905000"/>
          </a:xfrm>
        </p:spPr>
        <p:txBody>
          <a:bodyPr/>
          <a:lstStyle/>
          <a:p>
            <a:r>
              <a:rPr lang="en-US"/>
              <a:t>Click to edit Master title style</a:t>
            </a:r>
            <a:endParaRPr lang="en-US" dirty="0"/>
          </a:p>
        </p:txBody>
      </p:sp>
      <p:sp>
        <p:nvSpPr>
          <p:cNvPr id="19" name="Text Placeholder 2"/>
          <p:cNvSpPr>
            <a:spLocks noGrp="1"/>
          </p:cNvSpPr>
          <p:nvPr>
            <p:ph type="body" idx="1"/>
          </p:nvPr>
        </p:nvSpPr>
        <p:spPr>
          <a:xfrm>
            <a:off x="1141413" y="4404596"/>
            <a:ext cx="319524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1141413" y="2666998"/>
            <a:ext cx="31952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dirty="0"/>
              <a:t>Click icon to add picture</a:t>
            </a:r>
          </a:p>
        </p:txBody>
      </p:sp>
      <p:sp>
        <p:nvSpPr>
          <p:cNvPr id="21" name="Text Placeholder 3"/>
          <p:cNvSpPr>
            <a:spLocks noGrp="1"/>
          </p:cNvSpPr>
          <p:nvPr>
            <p:ph type="body" sz="half" idx="18"/>
          </p:nvPr>
        </p:nvSpPr>
        <p:spPr>
          <a:xfrm>
            <a:off x="1141413" y="4980858"/>
            <a:ext cx="3195240" cy="81784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489053" y="4404596"/>
            <a:ext cx="320040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489053" y="2666998"/>
            <a:ext cx="31989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dirty="0"/>
              <a:t>Click icon to add picture</a:t>
            </a:r>
          </a:p>
        </p:txBody>
      </p:sp>
      <p:sp>
        <p:nvSpPr>
          <p:cNvPr id="24" name="Text Placeholder 3"/>
          <p:cNvSpPr>
            <a:spLocks noGrp="1"/>
          </p:cNvSpPr>
          <p:nvPr>
            <p:ph type="body" sz="half" idx="19"/>
          </p:nvPr>
        </p:nvSpPr>
        <p:spPr>
          <a:xfrm>
            <a:off x="4487593" y="4980857"/>
            <a:ext cx="3200400" cy="81034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852567" y="4404595"/>
            <a:ext cx="3190741"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7852442" y="2666998"/>
            <a:ext cx="3194969"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dirty="0"/>
              <a:t>Click icon to add picture</a:t>
            </a:r>
          </a:p>
        </p:txBody>
      </p:sp>
      <p:sp>
        <p:nvSpPr>
          <p:cNvPr id="27" name="Text Placeholder 3"/>
          <p:cNvSpPr>
            <a:spLocks noGrp="1"/>
          </p:cNvSpPr>
          <p:nvPr>
            <p:ph type="body" sz="half" idx="20"/>
          </p:nvPr>
        </p:nvSpPr>
        <p:spPr>
          <a:xfrm>
            <a:off x="7852442" y="4980854"/>
            <a:ext cx="3194968" cy="810345"/>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t>2/28/2024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2/28/2024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042400" y="609599"/>
            <a:ext cx="2005011" cy="518160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141410" y="609599"/>
            <a:ext cx="7748590" cy="518160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2/28/2024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2/28/2024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41411" y="1419226"/>
            <a:ext cx="9906000" cy="2852737"/>
          </a:xfrm>
        </p:spPr>
        <p:txBody>
          <a:bodyPr anchor="b">
            <a:normAutofit/>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1141411" y="4424362"/>
            <a:ext cx="9906000" cy="1374776"/>
          </a:xfrm>
        </p:spPr>
        <p:txBody>
          <a:bodyPr>
            <a:normAutofit/>
          </a:bodyPr>
          <a:lstStyle>
            <a:lvl1pPr marL="0" indent="0">
              <a:buNone/>
              <a:defRPr sz="1800" cap="all" baseline="0">
                <a:solidFill>
                  <a:schemeClr val="tx1">
                    <a:tint val="75000"/>
                  </a:schemeClr>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dirty="0"/>
              <a:t>2/28/2024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41410" y="2249486"/>
            <a:ext cx="4878389" cy="35417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2249486"/>
            <a:ext cx="4875211" cy="35417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t>2/28/2024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141411" y="619126"/>
            <a:ext cx="9906000" cy="1477961"/>
          </a:xfrm>
        </p:spPr>
        <p:txBody>
          <a:bodyPr/>
          <a:lstStyle/>
          <a:p>
            <a:r>
              <a:rPr lang="en-US"/>
              <a:t>Click to edit Master title style</a:t>
            </a:r>
            <a:endParaRPr lang="en-US" dirty="0"/>
          </a:p>
        </p:txBody>
      </p:sp>
      <p:sp>
        <p:nvSpPr>
          <p:cNvPr id="3" name="Text Placeholder 2"/>
          <p:cNvSpPr>
            <a:spLocks noGrp="1"/>
          </p:cNvSpPr>
          <p:nvPr>
            <p:ph type="body" idx="1"/>
          </p:nvPr>
        </p:nvSpPr>
        <p:spPr>
          <a:xfrm>
            <a:off x="1370019" y="2249486"/>
            <a:ext cx="4649783"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41410" y="3073397"/>
            <a:ext cx="4878391" cy="27178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00808" y="2249485"/>
            <a:ext cx="4646602"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3073397"/>
            <a:ext cx="4875210" cy="27178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dirty="0"/>
              <a:t>2/28/2024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t>2/28/2024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dirty="0"/>
              <a:t>2/28/2024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6705" y="609601"/>
            <a:ext cx="3856037" cy="1639884"/>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56200" y="592666"/>
            <a:ext cx="5891209" cy="5198534"/>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46705" y="2249486"/>
            <a:ext cx="3856037"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2/28/2024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3" y="609600"/>
            <a:ext cx="5934508" cy="1639886"/>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380721" y="609601"/>
            <a:ext cx="3666690" cy="5181599"/>
          </a:xfrm>
          <a:prstGeom prst="round2DiagRect">
            <a:avLst>
              <a:gd name="adj1" fmla="val 5608"/>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1141410" y="2249486"/>
            <a:ext cx="5934511"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2/28/2024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9">
            <a:alphaModFix amt="88000"/>
            <a:duotone>
              <a:schemeClr val="bg2">
                <a:shade val="88000"/>
                <a:hueMod val="106000"/>
                <a:satMod val="140000"/>
                <a:lumMod val="54000"/>
              </a:schemeClr>
              <a:schemeClr val="bg2">
                <a:tint val="98000"/>
                <a:hueMod val="92000"/>
                <a:satMod val="150000"/>
                <a:lumMod val="150000"/>
              </a:schemeClr>
            </a:duotone>
            <a:lum/>
          </a:blip>
          <a:srcRect/>
          <a:stretch>
            <a:fillRect/>
          </a:stretch>
        </a:blipFill>
        <a:effectLst/>
      </p:bgPr>
    </p:bg>
    <p:spTree>
      <p:nvGrpSpPr>
        <p:cNvPr id="1" name=""/>
        <p:cNvGrpSpPr/>
        <p:nvPr/>
      </p:nvGrpSpPr>
      <p:grpSpPr>
        <a:xfrm>
          <a:off x="0" y="0"/>
          <a:ext cx="0" cy="0"/>
          <a:chOff x="0" y="0"/>
          <a:chExt cx="0" cy="0"/>
        </a:xfrm>
      </p:grpSpPr>
      <p:pic>
        <p:nvPicPr>
          <p:cNvPr id="7" name="Picture 2" descr="\\DROBO-FS\QuickDrops\JB\PPTX NG\Droplets\LightingOverlay.png"/>
          <p:cNvPicPr>
            <a:picLocks noChangeAspect="1" noChangeArrowheads="1"/>
          </p:cNvPicPr>
          <p:nvPr/>
        </p:nvPicPr>
        <p:blipFill>
          <a:blip r:embed="rId20" cstate="email">
            <a:alphaModFix amt="30000"/>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 xmlns:a14="http://schemas.microsoft.com/office/drawing/2010/main">
                <a:solidFill>
                  <a:srgbClr val="FFFFFF"/>
                </a:solidFill>
              </a14:hiddenFill>
            </a:ext>
          </a:extLst>
        </p:spPr>
      </p:pic>
      <p:grpSp>
        <p:nvGrpSpPr>
          <p:cNvPr id="8" name="Group 7"/>
          <p:cNvGrpSpPr/>
          <p:nvPr/>
        </p:nvGrpSpPr>
        <p:grpSpPr>
          <a:xfrm>
            <a:off x="-14288" y="0"/>
            <a:ext cx="12053888" cy="6858001"/>
            <a:chOff x="-14288" y="0"/>
            <a:chExt cx="12053888" cy="6858001"/>
          </a:xfrm>
          <a:gradFill flip="none" rotWithShape="1">
            <a:gsLst>
              <a:gs pos="0">
                <a:schemeClr val="tx2"/>
              </a:gs>
              <a:gs pos="100000">
                <a:schemeClr val="tx2">
                  <a:lumMod val="50000"/>
                </a:schemeClr>
              </a:gs>
            </a:gsLst>
            <a:lin ang="5400000" scaled="0"/>
            <a:tileRect/>
          </a:gradFill>
        </p:grpSpPr>
        <p:grpSp>
          <p:nvGrpSpPr>
            <p:cNvPr id="9" name="Group 8"/>
            <p:cNvGrpSpPr/>
            <p:nvPr/>
          </p:nvGrpSpPr>
          <p:grpSpPr>
            <a:xfrm>
              <a:off x="-14288" y="0"/>
              <a:ext cx="1220788" cy="6858001"/>
              <a:chOff x="-14288" y="0"/>
              <a:chExt cx="1220788" cy="6858001"/>
            </a:xfrm>
            <a:grpFill/>
          </p:grpSpPr>
          <p:sp>
            <p:nvSpPr>
              <p:cNvPr id="21" name="Rectangle 5"/>
              <p:cNvSpPr>
                <a:spLocks noChangeArrowheads="1"/>
              </p:cNvSpPr>
              <p:nvPr/>
            </p:nvSpPr>
            <p:spPr bwMode="auto">
              <a:xfrm>
                <a:off x="114300" y="4763"/>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22" name="Freeform 6"/>
              <p:cNvSpPr>
                <a:spLocks noEditPoints="1"/>
              </p:cNvSpPr>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3" name="Freeform 7"/>
              <p:cNvSpPr>
                <a:spLocks noEditPoints="1"/>
              </p:cNvSpPr>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4" name="Freeform 8"/>
              <p:cNvSpPr/>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5" name="Freeform 9"/>
              <p:cNvSpPr>
                <a:spLocks noEditPoints="1"/>
              </p:cNvSpPr>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6" name="Freeform 10"/>
              <p:cNvSpPr/>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7" name="Freeform 11"/>
              <p:cNvSpPr/>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8" name="Freeform 12"/>
              <p:cNvSpPr>
                <a:spLocks noEditPoints="1"/>
              </p:cNvSpPr>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9" name="Freeform 13"/>
              <p:cNvSpPr>
                <a:spLocks noEditPoints="1"/>
              </p:cNvSpPr>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0" name="Freeform 14"/>
              <p:cNvSpPr/>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1" name="Freeform 15"/>
              <p:cNvSpPr>
                <a:spLocks noEditPoints="1"/>
              </p:cNvSpPr>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2" name="Line 16"/>
              <p:cNvSpPr>
                <a:spLocks noChangeShapeType="1"/>
              </p:cNvSpPr>
              <p:nvPr/>
            </p:nvSpPr>
            <p:spPr bwMode="auto">
              <a:xfrm>
                <a:off x="-4763" y="9525"/>
                <a:ext cx="0" cy="0"/>
              </a:xfrm>
              <a:prstGeom prst="line">
                <a:avLst/>
              </a:prstGeom>
              <a:grpFill/>
              <a:ln w="15" cap="flat">
                <a:solidFill>
                  <a:srgbClr val="FFFFFF"/>
                </a:solidFill>
                <a:prstDash val="solid"/>
                <a:miter lim="800000"/>
                <a:headEnd/>
                <a:tailEnd/>
              </a:ln>
            </p:spPr>
          </p:sp>
          <p:sp>
            <p:nvSpPr>
              <p:cNvPr id="33" name="Freeform 17"/>
              <p:cNvSpPr/>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4" name="Freeform 18"/>
              <p:cNvSpPr/>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5" name="Freeform 19"/>
              <p:cNvSpPr/>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6" name="Freeform 20"/>
              <p:cNvSpPr>
                <a:spLocks noEditPoints="1"/>
              </p:cNvSpPr>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7" name="Rectangle 21"/>
              <p:cNvSpPr>
                <a:spLocks noChangeArrowheads="1"/>
              </p:cNvSpPr>
              <p:nvPr/>
            </p:nvSpPr>
            <p:spPr bwMode="auto">
              <a:xfrm>
                <a:off x="133350" y="4662488"/>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38" name="Freeform 22"/>
              <p:cNvSpPr/>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9" name="Freeform 23"/>
              <p:cNvSpPr>
                <a:spLocks noEditPoints="1"/>
              </p:cNvSpPr>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0" name="Freeform 24"/>
              <p:cNvSpPr/>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1" name="Freeform 25"/>
              <p:cNvSpPr>
                <a:spLocks noEditPoints="1"/>
              </p:cNvSpPr>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2" name="Freeform 26"/>
              <p:cNvSpPr/>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3" name="Freeform 27"/>
              <p:cNvSpPr/>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4" name="Freeform 28"/>
              <p:cNvSpPr>
                <a:spLocks noEditPoints="1"/>
              </p:cNvSpPr>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5" name="Freeform 29"/>
              <p:cNvSpPr>
                <a:spLocks noEditPoints="1"/>
              </p:cNvSpPr>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6" name="Freeform 30"/>
              <p:cNvSpPr/>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7" name="Freeform 31"/>
              <p:cNvSpPr>
                <a:spLocks noEditPoints="1"/>
              </p:cNvSpPr>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grpSp>
        <p:grpSp>
          <p:nvGrpSpPr>
            <p:cNvPr id="10" name="Group 9"/>
            <p:cNvGrpSpPr/>
            <p:nvPr/>
          </p:nvGrpSpPr>
          <p:grpSpPr>
            <a:xfrm>
              <a:off x="11364912" y="0"/>
              <a:ext cx="674688" cy="6848476"/>
              <a:chOff x="11364912" y="0"/>
              <a:chExt cx="674688" cy="6848476"/>
            </a:xfrm>
            <a:grpFill/>
          </p:grpSpPr>
          <p:sp>
            <p:nvSpPr>
              <p:cNvPr id="11" name="Freeform 32"/>
              <p:cNvSpPr/>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2" name="Freeform 33"/>
              <p:cNvSpPr>
                <a:spLocks noEditPoints="1"/>
              </p:cNvSpPr>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3" name="Freeform 34"/>
              <p:cNvSpPr>
                <a:spLocks noEditPoints="1"/>
              </p:cNvSpPr>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4" name="Freeform 35"/>
              <p:cNvSpPr/>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5" name="Freeform 36"/>
              <p:cNvSpPr>
                <a:spLocks noEditPoints="1"/>
              </p:cNvSpPr>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6" name="Freeform 37"/>
              <p:cNvSpPr/>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7" name="Freeform 38"/>
              <p:cNvSpPr>
                <a:spLocks noEditPoints="1"/>
              </p:cNvSpPr>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8" name="Freeform 39"/>
              <p:cNvSpPr/>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9" name="Freeform 40"/>
              <p:cNvSpPr>
                <a:spLocks noEditPoints="1"/>
              </p:cNvSpPr>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0" name="Rectangle 41"/>
              <p:cNvSpPr>
                <a:spLocks noChangeArrowheads="1"/>
              </p:cNvSpPr>
              <p:nvPr/>
            </p:nvSpPr>
            <p:spPr bwMode="auto">
              <a:xfrm>
                <a:off x="11939587" y="6596063"/>
                <a:ext cx="23813" cy="252413"/>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grpSp>
      </p:grpSp>
      <p:sp>
        <p:nvSpPr>
          <p:cNvPr id="2" name="Title Placeholder 1"/>
          <p:cNvSpPr>
            <a:spLocks noGrp="1"/>
          </p:cNvSpPr>
          <p:nvPr>
            <p:ph type="title"/>
          </p:nvPr>
        </p:nvSpPr>
        <p:spPr>
          <a:xfrm>
            <a:off x="1141413" y="618518"/>
            <a:ext cx="9905998" cy="1478570"/>
          </a:xfrm>
          <a:prstGeom prst="rect">
            <a:avLst/>
          </a:prstGeom>
        </p:spPr>
        <p:txBody>
          <a:bodyPr vert="horz" lIns="91440" tIns="45720" rIns="91440" bIns="45720" rtlCol="0" anchor="ctr">
            <a:normAutofit/>
          </a:bodyPr>
          <a:lstStyle/>
          <a:p>
            <a:endParaRPr lang="en-US" dirty="0"/>
          </a:p>
        </p:txBody>
      </p:sp>
      <p:sp>
        <p:nvSpPr>
          <p:cNvPr id="3" name="Text Placeholder 2"/>
          <p:cNvSpPr>
            <a:spLocks noGrp="1"/>
          </p:cNvSpPr>
          <p:nvPr>
            <p:ph type="body" idx="1"/>
          </p:nvPr>
        </p:nvSpPr>
        <p:spPr>
          <a:xfrm>
            <a:off x="1141412" y="2249487"/>
            <a:ext cx="9905999" cy="354171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456921" y="5883276"/>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48A87A34-81AB-432B-8DAE-1953F412C126}" type="datetimeFigureOut">
              <a:rPr lang="en-US" dirty="0"/>
              <a:pPr/>
              <a:t>2/28/2024</a:t>
            </a:fld>
            <a:endParaRPr lang="en-US" dirty="0"/>
          </a:p>
        </p:txBody>
      </p:sp>
      <p:sp>
        <p:nvSpPr>
          <p:cNvPr id="5" name="Footer Placeholder 4"/>
          <p:cNvSpPr>
            <a:spLocks noGrp="1"/>
          </p:cNvSpPr>
          <p:nvPr>
            <p:ph type="ftr" sz="quarter" idx="3"/>
          </p:nvPr>
        </p:nvSpPr>
        <p:spPr>
          <a:xfrm>
            <a:off x="1141411" y="5883275"/>
            <a:ext cx="6239309" cy="365125"/>
          </a:xfrm>
          <a:prstGeom prst="rect">
            <a:avLst/>
          </a:prstGeom>
        </p:spPr>
        <p:txBody>
          <a:bodyPr vert="horz" lIns="91440" tIns="45720" rIns="91440" bIns="45720" rtlCol="0" anchor="ctr"/>
          <a:lstStyle>
            <a:lvl1pPr algn="l">
              <a:defRPr sz="1050" cap="all" baseline="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0276321" y="5883274"/>
            <a:ext cx="771089"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6D22F896-40B5-4ADD-8801-0D06FADFA09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Lst>
  <p:txStyles>
    <p:title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chart" Target="../charts/char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9.jpeg"/><Relationship Id="rId13" Type="http://schemas.openxmlformats.org/officeDocument/2006/relationships/image" Target="../media/image14.jpeg"/><Relationship Id="rId3" Type="http://schemas.openxmlformats.org/officeDocument/2006/relationships/image" Target="../media/image4.jpeg"/><Relationship Id="rId7" Type="http://schemas.openxmlformats.org/officeDocument/2006/relationships/image" Target="../media/image8.jpeg"/><Relationship Id="rId12" Type="http://schemas.openxmlformats.org/officeDocument/2006/relationships/image" Target="../media/image13.jpe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7.jpeg"/><Relationship Id="rId11" Type="http://schemas.openxmlformats.org/officeDocument/2006/relationships/image" Target="../media/image12.jpeg"/><Relationship Id="rId5" Type="http://schemas.openxmlformats.org/officeDocument/2006/relationships/image" Target="../media/image6.jpeg"/><Relationship Id="rId15" Type="http://schemas.openxmlformats.org/officeDocument/2006/relationships/image" Target="../media/image16.jpeg"/><Relationship Id="rId10" Type="http://schemas.openxmlformats.org/officeDocument/2006/relationships/image" Target="../media/image11.jpeg"/><Relationship Id="rId4" Type="http://schemas.openxmlformats.org/officeDocument/2006/relationships/image" Target="../media/image5.jpeg"/><Relationship Id="rId9" Type="http://schemas.openxmlformats.org/officeDocument/2006/relationships/image" Target="../media/image10.jpeg"/><Relationship Id="rId14" Type="http://schemas.openxmlformats.org/officeDocument/2006/relationships/image" Target="../media/image1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image" Target="../media/image17.png"/><Relationship Id="rId7" Type="http://schemas.openxmlformats.org/officeDocument/2006/relationships/image" Target="../media/image19.jpe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customXml" Target="../ink/ink1.xml"/><Relationship Id="rId10" Type="http://schemas.openxmlformats.org/officeDocument/2006/relationships/image" Target="../media/image22.jpeg"/><Relationship Id="rId4" Type="http://schemas.openxmlformats.org/officeDocument/2006/relationships/image" Target="../media/image18.png"/><Relationship Id="rId9" Type="http://schemas.openxmlformats.org/officeDocument/2006/relationships/image" Target="../media/image21.jpeg"/></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image" Target="../media/image17.png"/><Relationship Id="rId7" Type="http://schemas.openxmlformats.org/officeDocument/2006/relationships/image" Target="../media/image23.jpe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customXml" Target="../ink/ink2.xml"/><Relationship Id="rId10" Type="http://schemas.openxmlformats.org/officeDocument/2006/relationships/image" Target="../media/image26.jpeg"/><Relationship Id="rId4" Type="http://schemas.openxmlformats.org/officeDocument/2006/relationships/image" Target="../media/image18.png"/><Relationship Id="rId9" Type="http://schemas.openxmlformats.org/officeDocument/2006/relationships/image" Target="../media/image25.jpeg"/></Relationships>
</file>

<file path=ppt/slides/_rels/slide22.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image" Target="../media/image17.png"/><Relationship Id="rId7" Type="http://schemas.openxmlformats.org/officeDocument/2006/relationships/image" Target="../media/image27.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customXml" Target="../ink/ink3.xml"/><Relationship Id="rId4" Type="http://schemas.openxmlformats.org/officeDocument/2006/relationships/image" Target="../media/image18.png"/><Relationship Id="rId9" Type="http://schemas.openxmlformats.org/officeDocument/2006/relationships/image" Target="../media/image29.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17.png"/><Relationship Id="rId7" Type="http://schemas.openxmlformats.org/officeDocument/2006/relationships/customXml" Target="../ink/ink4.xml"/><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31.emf"/><Relationship Id="rId5" Type="http://schemas.openxmlformats.org/officeDocument/2006/relationships/image" Target="../media/image30.jpeg"/><Relationship Id="rId4" Type="http://schemas.openxmlformats.org/officeDocument/2006/relationships/image" Target="../media/image18.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openxmlformats.org/officeDocument/2006/relationships/image" Target="../media/image35.emf"/><Relationship Id="rId3" Type="http://schemas.openxmlformats.org/officeDocument/2006/relationships/image" Target="../media/image17.png"/><Relationship Id="rId7" Type="http://schemas.openxmlformats.org/officeDocument/2006/relationships/image" Target="../media/image34.jpe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18.png"/><Relationship Id="rId9" Type="http://schemas.openxmlformats.org/officeDocument/2006/relationships/image" Target="../media/image36.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39.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18.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18.png"/></Relationships>
</file>

<file path=ppt/slides/_rels/slide3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image" Target="../media/image18.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45.jpeg"/><Relationship Id="rId4" Type="http://schemas.openxmlformats.org/officeDocument/2006/relationships/image" Target="../media/image44.jpe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6.png"/><Relationship Id="rId7" Type="http://schemas.openxmlformats.org/officeDocument/2006/relationships/image" Target="../media/image51.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3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chart" Target="../charts/chart4.xml"/></Relationships>
</file>

<file path=ppt/slides/_rels/slide3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46.xml"/><Relationship Id="rId1" Type="http://schemas.openxmlformats.org/officeDocument/2006/relationships/slideLayout" Target="../slideLayouts/slideLayout2.xml"/><Relationship Id="rId5" Type="http://schemas.openxmlformats.org/officeDocument/2006/relationships/image" Target="../media/image53.jpeg"/><Relationship Id="rId4" Type="http://schemas.openxmlformats.org/officeDocument/2006/relationships/image" Target="../media/image55.jpg"/></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55.jpg"/></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6C653143-5AE8-4211-B776-06B4AC26408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
            <a:ext cx="12192003" cy="6858001"/>
            <a:chOff x="0" y="-1"/>
            <a:chExt cx="12192003" cy="6858001"/>
          </a:xfrm>
        </p:grpSpPr>
        <p:sp useBgFill="1">
          <p:nvSpPr>
            <p:cNvPr id="10" name="Rectangle 9">
              <a:extLst>
                <a:ext uri="{FF2B5EF4-FFF2-40B4-BE49-F238E27FC236}">
                  <a16:creationId xmlns:a16="http://schemas.microsoft.com/office/drawing/2014/main" id="{5EFE863F-5874-436B-B199-2B7F7E983B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2">
              <a:extLst>
                <a:ext uri="{FF2B5EF4-FFF2-40B4-BE49-F238E27FC236}">
                  <a16:creationId xmlns:a16="http://schemas.microsoft.com/office/drawing/2014/main" id="{3B9EBA0D-67A3-4D11-9B42-FE25160A8B45}"/>
                </a:ext>
                <a:ext uri="{C183D7F6-B498-43B3-948B-1728B52AA6E4}">
                  <adec:decorative xmlns:adec="http://schemas.microsoft.com/office/drawing/2017/decorative" val="1"/>
                </a:ext>
              </a:extLst>
            </p:cNvPr>
            <p:cNvPicPr>
              <a:picLocks noChangeAspect="1" noChangeArrowheads="1"/>
            </p:cNvPicPr>
            <p:nvPr>
              <p:extLst>
                <p:ext uri="{386F3935-93C4-4BCD-93E2-E3B085C9AB24}">
                  <p16:designElem xmlns:p16="http://schemas.microsoft.com/office/powerpoint/2015/main" val="1"/>
                </p:ext>
              </p:extLst>
            </p:nvPr>
          </p:nvPicPr>
          <p:blipFill>
            <a:blip r:embed="rId2" cstate="email">
              <a:alphaModFix amt="30000"/>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p14="http://schemas.microsoft.com/office/powerpoint/2010/main" xmlns:a14="http://schemas.microsoft.com/office/drawing/2010/main" xmlns:a16="http://schemas.microsoft.com/office/drawing/2014/main" xmlns="">
                  <a:solidFill>
                    <a:srgbClr val="FFFFFF"/>
                  </a:solidFill>
                </a14:hiddenFill>
              </a:ext>
            </a:extLst>
          </p:spPr>
        </p:pic>
      </p:grpSp>
      <p:sp>
        <p:nvSpPr>
          <p:cNvPr id="2" name="Title 1">
            <a:extLst>
              <a:ext uri="{FF2B5EF4-FFF2-40B4-BE49-F238E27FC236}">
                <a16:creationId xmlns:a16="http://schemas.microsoft.com/office/drawing/2014/main" id="{BE0307D5-FDEF-3658-A78C-C03801901D66}"/>
              </a:ext>
            </a:extLst>
          </p:cNvPr>
          <p:cNvSpPr>
            <a:spLocks noGrp="1"/>
          </p:cNvSpPr>
          <p:nvPr>
            <p:ph type="ctrTitle"/>
          </p:nvPr>
        </p:nvSpPr>
        <p:spPr>
          <a:xfrm>
            <a:off x="7914894" y="1122363"/>
            <a:ext cx="3834193" cy="2387600"/>
          </a:xfrm>
        </p:spPr>
        <p:txBody>
          <a:bodyPr>
            <a:normAutofit/>
          </a:bodyPr>
          <a:lstStyle/>
          <a:p>
            <a:r>
              <a:rPr lang="en-US" dirty="0">
                <a:solidFill>
                  <a:schemeClr val="bg1"/>
                </a:solidFill>
              </a:rPr>
              <a:t>2024 – 2028 Budget</a:t>
            </a:r>
            <a:endParaRPr lang="en-CA" dirty="0">
              <a:solidFill>
                <a:schemeClr val="bg1"/>
              </a:solidFill>
            </a:endParaRPr>
          </a:p>
        </p:txBody>
      </p:sp>
      <p:pic>
        <p:nvPicPr>
          <p:cNvPr id="4" name="Picture 3" descr="A lighthouse on a rocky shore&#10;&#10;Description automatically generated with medium confidence">
            <a:extLst>
              <a:ext uri="{FF2B5EF4-FFF2-40B4-BE49-F238E27FC236}">
                <a16:creationId xmlns:a16="http://schemas.microsoft.com/office/drawing/2014/main" id="{69E090AC-BB52-1BD8-C449-406C3001D48F}"/>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5597" y="10"/>
            <a:ext cx="7558541" cy="6857990"/>
          </a:xfrm>
          <a:prstGeom prst="rect">
            <a:avLst/>
          </a:prstGeom>
        </p:spPr>
      </p:pic>
      <p:grpSp>
        <p:nvGrpSpPr>
          <p:cNvPr id="13" name="Group 12">
            <a:extLst>
              <a:ext uri="{FF2B5EF4-FFF2-40B4-BE49-F238E27FC236}">
                <a16:creationId xmlns:a16="http://schemas.microsoft.com/office/drawing/2014/main" id="{2891FE4B-61A9-42DF-A330-3B56084E1FB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2305051" cy="6858001"/>
            <a:chOff x="0" y="0"/>
            <a:chExt cx="2305051" cy="6858001"/>
          </a:xfrm>
          <a:solidFill>
            <a:schemeClr val="tx1">
              <a:alpha val="70000"/>
            </a:schemeClr>
          </a:solidFill>
          <a:effectLst/>
        </p:grpSpPr>
        <p:sp>
          <p:nvSpPr>
            <p:cNvPr id="14" name="Rectangle 5">
              <a:extLst>
                <a:ext uri="{FF2B5EF4-FFF2-40B4-BE49-F238E27FC236}">
                  <a16:creationId xmlns:a16="http://schemas.microsoft.com/office/drawing/2014/main" id="{55C06DF8-16D9-4100-8F19-6138E48784F4}"/>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09675" y="4763"/>
              <a:ext cx="23813" cy="2181225"/>
            </a:xfrm>
            <a:prstGeom prst="rect">
              <a:avLst/>
            </a:pr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miter lim="800000"/>
                  <a:headEnd/>
                  <a:tailEnd/>
                </a14:hiddenLine>
              </a:ext>
            </a:extLst>
          </p:spPr>
          <p:txBody>
            <a:bodyPr/>
            <a:lstStyle/>
            <a:p>
              <a:endParaRPr lang="en-CA" dirty="0"/>
            </a:p>
          </p:txBody>
        </p:sp>
        <p:sp>
          <p:nvSpPr>
            <p:cNvPr id="15" name="Freeform 6">
              <a:extLst>
                <a:ext uri="{FF2B5EF4-FFF2-40B4-BE49-F238E27FC236}">
                  <a16:creationId xmlns:a16="http://schemas.microsoft.com/office/drawing/2014/main" id="{5A220D21-8D78-4507-B06C-3EBF9F90DA1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CA" dirty="0"/>
            </a:p>
          </p:txBody>
        </p:sp>
        <p:sp>
          <p:nvSpPr>
            <p:cNvPr id="16" name="Freeform 7">
              <a:extLst>
                <a:ext uri="{FF2B5EF4-FFF2-40B4-BE49-F238E27FC236}">
                  <a16:creationId xmlns:a16="http://schemas.microsoft.com/office/drawing/2014/main" id="{A406E0E6-65AD-45FD-BE98-0C4F9B720B2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CA" dirty="0"/>
            </a:p>
          </p:txBody>
        </p:sp>
        <p:sp>
          <p:nvSpPr>
            <p:cNvPr id="17" name="Rectangle 8">
              <a:extLst>
                <a:ext uri="{FF2B5EF4-FFF2-40B4-BE49-F238E27FC236}">
                  <a16:creationId xmlns:a16="http://schemas.microsoft.com/office/drawing/2014/main" id="{B422238B-037C-4733-9958-315F801300AF}"/>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414338" y="9525"/>
              <a:ext cx="28575" cy="4481513"/>
            </a:xfrm>
            <a:prstGeom prst="rect">
              <a:avLst/>
            </a:pr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miter lim="800000"/>
                  <a:headEnd/>
                  <a:tailEnd/>
                </a14:hiddenLine>
              </a:ext>
            </a:extLst>
          </p:spPr>
          <p:txBody>
            <a:bodyPr/>
            <a:lstStyle/>
            <a:p>
              <a:endParaRPr lang="en-CA" dirty="0"/>
            </a:p>
          </p:txBody>
        </p:sp>
        <p:sp>
          <p:nvSpPr>
            <p:cNvPr id="18" name="Freeform 9">
              <a:extLst>
                <a:ext uri="{FF2B5EF4-FFF2-40B4-BE49-F238E27FC236}">
                  <a16:creationId xmlns:a16="http://schemas.microsoft.com/office/drawing/2014/main" id="{6894D98B-2AB3-4EE5-9D99-5B55F2EF58A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CA" dirty="0"/>
            </a:p>
          </p:txBody>
        </p:sp>
        <p:sp>
          <p:nvSpPr>
            <p:cNvPr id="19" name="Freeform 10">
              <a:extLst>
                <a:ext uri="{FF2B5EF4-FFF2-40B4-BE49-F238E27FC236}">
                  <a16:creationId xmlns:a16="http://schemas.microsoft.com/office/drawing/2014/main" id="{6261F6E4-9C94-4CB8-BD31-A52898EC05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CA" dirty="0"/>
            </a:p>
          </p:txBody>
        </p:sp>
        <p:sp>
          <p:nvSpPr>
            <p:cNvPr id="20" name="Freeform 11">
              <a:extLst>
                <a:ext uri="{FF2B5EF4-FFF2-40B4-BE49-F238E27FC236}">
                  <a16:creationId xmlns:a16="http://schemas.microsoft.com/office/drawing/2014/main" id="{70AAEE8E-8662-4D53-A5DD-B1F06BB886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CA" dirty="0"/>
            </a:p>
          </p:txBody>
        </p:sp>
        <p:sp>
          <p:nvSpPr>
            <p:cNvPr id="21" name="Freeform 12">
              <a:extLst>
                <a:ext uri="{FF2B5EF4-FFF2-40B4-BE49-F238E27FC236}">
                  <a16:creationId xmlns:a16="http://schemas.microsoft.com/office/drawing/2014/main" id="{56556915-24F2-4763-B1C4-5EC4D88B2FA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CA" dirty="0"/>
            </a:p>
          </p:txBody>
        </p:sp>
        <p:sp>
          <p:nvSpPr>
            <p:cNvPr id="22" name="Freeform 13">
              <a:extLst>
                <a:ext uri="{FF2B5EF4-FFF2-40B4-BE49-F238E27FC236}">
                  <a16:creationId xmlns:a16="http://schemas.microsoft.com/office/drawing/2014/main" id="{7DB216B0-A0C8-4821-8B3A-8586E20D30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CA" dirty="0"/>
            </a:p>
          </p:txBody>
        </p:sp>
        <p:sp>
          <p:nvSpPr>
            <p:cNvPr id="23" name="Freeform 14">
              <a:extLst>
                <a:ext uri="{FF2B5EF4-FFF2-40B4-BE49-F238E27FC236}">
                  <a16:creationId xmlns:a16="http://schemas.microsoft.com/office/drawing/2014/main" id="{371F5B52-A9CA-427B-80AF-E3E2FC16B2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CA" dirty="0"/>
            </a:p>
          </p:txBody>
        </p:sp>
        <p:sp>
          <p:nvSpPr>
            <p:cNvPr id="24" name="Freeform 15">
              <a:extLst>
                <a:ext uri="{FF2B5EF4-FFF2-40B4-BE49-F238E27FC236}">
                  <a16:creationId xmlns:a16="http://schemas.microsoft.com/office/drawing/2014/main" id="{37605C87-6944-464E-9346-ECE05A2F3D8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CA" dirty="0"/>
            </a:p>
          </p:txBody>
        </p:sp>
        <p:sp>
          <p:nvSpPr>
            <p:cNvPr id="25" name="Freeform 16">
              <a:extLst>
                <a:ext uri="{FF2B5EF4-FFF2-40B4-BE49-F238E27FC236}">
                  <a16:creationId xmlns:a16="http://schemas.microsoft.com/office/drawing/2014/main" id="{D9B10FBC-A53E-49E5-B4B5-0F1693E74BF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CA" dirty="0"/>
            </a:p>
          </p:txBody>
        </p:sp>
        <p:sp>
          <p:nvSpPr>
            <p:cNvPr id="26" name="Freeform 17">
              <a:extLst>
                <a:ext uri="{FF2B5EF4-FFF2-40B4-BE49-F238E27FC236}">
                  <a16:creationId xmlns:a16="http://schemas.microsoft.com/office/drawing/2014/main" id="{678A97F0-80A4-4CF6-BA3B-39711CDC82E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CA" dirty="0"/>
            </a:p>
          </p:txBody>
        </p:sp>
        <p:sp>
          <p:nvSpPr>
            <p:cNvPr id="27" name="Freeform 18">
              <a:extLst>
                <a:ext uri="{FF2B5EF4-FFF2-40B4-BE49-F238E27FC236}">
                  <a16:creationId xmlns:a16="http://schemas.microsoft.com/office/drawing/2014/main" id="{368FE33B-BECA-4569-8935-FDF7682694F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CA" dirty="0"/>
            </a:p>
          </p:txBody>
        </p:sp>
        <p:sp>
          <p:nvSpPr>
            <p:cNvPr id="28" name="Freeform 19">
              <a:extLst>
                <a:ext uri="{FF2B5EF4-FFF2-40B4-BE49-F238E27FC236}">
                  <a16:creationId xmlns:a16="http://schemas.microsoft.com/office/drawing/2014/main" id="{178FC4D9-8FA2-4D43-88A3-C6CA77F7EB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CA" dirty="0"/>
            </a:p>
          </p:txBody>
        </p:sp>
        <p:sp>
          <p:nvSpPr>
            <p:cNvPr id="29" name="Freeform 20">
              <a:extLst>
                <a:ext uri="{FF2B5EF4-FFF2-40B4-BE49-F238E27FC236}">
                  <a16:creationId xmlns:a16="http://schemas.microsoft.com/office/drawing/2014/main" id="{A0F5B6D2-8E3D-4AFC-94F6-31D56AE9859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CA" dirty="0"/>
            </a:p>
          </p:txBody>
        </p:sp>
        <p:sp>
          <p:nvSpPr>
            <p:cNvPr id="30" name="Freeform 21">
              <a:extLst>
                <a:ext uri="{FF2B5EF4-FFF2-40B4-BE49-F238E27FC236}">
                  <a16:creationId xmlns:a16="http://schemas.microsoft.com/office/drawing/2014/main" id="{648A1A6D-A373-4C68-98B1-59E22EE57B8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CA" dirty="0"/>
            </a:p>
          </p:txBody>
        </p:sp>
        <p:sp>
          <p:nvSpPr>
            <p:cNvPr id="31" name="Freeform 22">
              <a:extLst>
                <a:ext uri="{FF2B5EF4-FFF2-40B4-BE49-F238E27FC236}">
                  <a16:creationId xmlns:a16="http://schemas.microsoft.com/office/drawing/2014/main" id="{EFAFD9D9-A0EF-401D-8D0E-4ED053C25FB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CA" dirty="0"/>
            </a:p>
          </p:txBody>
        </p:sp>
        <p:sp>
          <p:nvSpPr>
            <p:cNvPr id="32" name="Freeform 23">
              <a:extLst>
                <a:ext uri="{FF2B5EF4-FFF2-40B4-BE49-F238E27FC236}">
                  <a16:creationId xmlns:a16="http://schemas.microsoft.com/office/drawing/2014/main" id="{763EF4A2-514F-4CD3-9ED0-ECA0C408BC3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CA" dirty="0"/>
            </a:p>
          </p:txBody>
        </p:sp>
        <p:sp>
          <p:nvSpPr>
            <p:cNvPr id="33" name="Freeform 24">
              <a:extLst>
                <a:ext uri="{FF2B5EF4-FFF2-40B4-BE49-F238E27FC236}">
                  <a16:creationId xmlns:a16="http://schemas.microsoft.com/office/drawing/2014/main" id="{215871AE-0060-4394-8446-D47CF3CAB45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CA" dirty="0"/>
            </a:p>
          </p:txBody>
        </p:sp>
        <p:sp>
          <p:nvSpPr>
            <p:cNvPr id="34" name="Freeform 25">
              <a:extLst>
                <a:ext uri="{FF2B5EF4-FFF2-40B4-BE49-F238E27FC236}">
                  <a16:creationId xmlns:a16="http://schemas.microsoft.com/office/drawing/2014/main" id="{C84D0DA4-2C7F-496D-BC3A-5EBB914458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CA" dirty="0"/>
            </a:p>
          </p:txBody>
        </p:sp>
        <p:sp>
          <p:nvSpPr>
            <p:cNvPr id="35" name="Freeform 26">
              <a:extLst>
                <a:ext uri="{FF2B5EF4-FFF2-40B4-BE49-F238E27FC236}">
                  <a16:creationId xmlns:a16="http://schemas.microsoft.com/office/drawing/2014/main" id="{38269078-B40F-4714-BCAF-8E557E1BBA9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CA" dirty="0"/>
            </a:p>
          </p:txBody>
        </p:sp>
        <p:sp>
          <p:nvSpPr>
            <p:cNvPr id="36" name="Freeform 27">
              <a:extLst>
                <a:ext uri="{FF2B5EF4-FFF2-40B4-BE49-F238E27FC236}">
                  <a16:creationId xmlns:a16="http://schemas.microsoft.com/office/drawing/2014/main" id="{E6E24B2B-3723-4CB3-8EC0-0139577C6FE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CA" dirty="0"/>
            </a:p>
          </p:txBody>
        </p:sp>
        <p:sp>
          <p:nvSpPr>
            <p:cNvPr id="37" name="Freeform 28">
              <a:extLst>
                <a:ext uri="{FF2B5EF4-FFF2-40B4-BE49-F238E27FC236}">
                  <a16:creationId xmlns:a16="http://schemas.microsoft.com/office/drawing/2014/main" id="{2073D418-4752-4043-9A9A-922CA280259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CA" dirty="0"/>
            </a:p>
          </p:txBody>
        </p:sp>
        <p:sp>
          <p:nvSpPr>
            <p:cNvPr id="38" name="Freeform 29">
              <a:extLst>
                <a:ext uri="{FF2B5EF4-FFF2-40B4-BE49-F238E27FC236}">
                  <a16:creationId xmlns:a16="http://schemas.microsoft.com/office/drawing/2014/main" id="{613EBF6C-3651-4B57-95D5-EED08152E7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CA" dirty="0"/>
            </a:p>
          </p:txBody>
        </p:sp>
        <p:sp>
          <p:nvSpPr>
            <p:cNvPr id="39" name="Freeform 30">
              <a:extLst>
                <a:ext uri="{FF2B5EF4-FFF2-40B4-BE49-F238E27FC236}">
                  <a16:creationId xmlns:a16="http://schemas.microsoft.com/office/drawing/2014/main" id="{581AD3B9-AF03-44AE-9437-F99ACF125F2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CA" dirty="0"/>
            </a:p>
          </p:txBody>
        </p:sp>
        <p:sp>
          <p:nvSpPr>
            <p:cNvPr id="40" name="Freeform 31">
              <a:extLst>
                <a:ext uri="{FF2B5EF4-FFF2-40B4-BE49-F238E27FC236}">
                  <a16:creationId xmlns:a16="http://schemas.microsoft.com/office/drawing/2014/main" id="{9FE2F9BF-9683-41C4-8B67-BD9E8B72F7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CA" dirty="0"/>
            </a:p>
          </p:txBody>
        </p:sp>
        <p:sp>
          <p:nvSpPr>
            <p:cNvPr id="41" name="Freeform 32">
              <a:extLst>
                <a:ext uri="{FF2B5EF4-FFF2-40B4-BE49-F238E27FC236}">
                  <a16:creationId xmlns:a16="http://schemas.microsoft.com/office/drawing/2014/main" id="{374ABA64-38E0-45C4-8BC9-DAFB9F02D53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CA" dirty="0"/>
            </a:p>
          </p:txBody>
        </p:sp>
        <p:sp>
          <p:nvSpPr>
            <p:cNvPr id="42" name="Rectangle 33">
              <a:extLst>
                <a:ext uri="{FF2B5EF4-FFF2-40B4-BE49-F238E27FC236}">
                  <a16:creationId xmlns:a16="http://schemas.microsoft.com/office/drawing/2014/main" id="{DE3A8BCC-3396-43D2-83E7-69FA7109A9ED}"/>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2938" y="6610350"/>
              <a:ext cx="23813" cy="242888"/>
            </a:xfrm>
            <a:prstGeom prst="rect">
              <a:avLst/>
            </a:pr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miter lim="800000"/>
                  <a:headEnd/>
                  <a:tailEnd/>
                </a14:hiddenLine>
              </a:ext>
            </a:extLst>
          </p:spPr>
          <p:txBody>
            <a:bodyPr/>
            <a:lstStyle/>
            <a:p>
              <a:endParaRPr lang="en-CA" dirty="0"/>
            </a:p>
          </p:txBody>
        </p:sp>
        <p:sp>
          <p:nvSpPr>
            <p:cNvPr id="43" name="Freeform 34">
              <a:extLst>
                <a:ext uri="{FF2B5EF4-FFF2-40B4-BE49-F238E27FC236}">
                  <a16:creationId xmlns:a16="http://schemas.microsoft.com/office/drawing/2014/main" id="{B7BD167E-B771-45E0-8B6C-6BBF975FFEE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CA" dirty="0"/>
            </a:p>
          </p:txBody>
        </p:sp>
        <p:sp>
          <p:nvSpPr>
            <p:cNvPr id="44" name="Freeform 35">
              <a:extLst>
                <a:ext uri="{FF2B5EF4-FFF2-40B4-BE49-F238E27FC236}">
                  <a16:creationId xmlns:a16="http://schemas.microsoft.com/office/drawing/2014/main" id="{69FDD2A7-16E2-4E51-98B5-0D297BC3BA7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CA" dirty="0"/>
            </a:p>
          </p:txBody>
        </p:sp>
        <p:sp>
          <p:nvSpPr>
            <p:cNvPr id="45" name="Freeform 36">
              <a:extLst>
                <a:ext uri="{FF2B5EF4-FFF2-40B4-BE49-F238E27FC236}">
                  <a16:creationId xmlns:a16="http://schemas.microsoft.com/office/drawing/2014/main" id="{D4963E27-1DE7-48C0-A479-7136D899E5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CA" dirty="0"/>
            </a:p>
          </p:txBody>
        </p:sp>
        <p:sp>
          <p:nvSpPr>
            <p:cNvPr id="46" name="Freeform 37">
              <a:extLst>
                <a:ext uri="{FF2B5EF4-FFF2-40B4-BE49-F238E27FC236}">
                  <a16:creationId xmlns:a16="http://schemas.microsoft.com/office/drawing/2014/main" id="{8B12B40F-3DC3-4EB4-97CB-C0ED18FB29C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CA" dirty="0"/>
            </a:p>
          </p:txBody>
        </p:sp>
        <p:sp>
          <p:nvSpPr>
            <p:cNvPr id="47" name="Freeform 38">
              <a:extLst>
                <a:ext uri="{FF2B5EF4-FFF2-40B4-BE49-F238E27FC236}">
                  <a16:creationId xmlns:a16="http://schemas.microsoft.com/office/drawing/2014/main" id="{B189F9A6-1D5A-4369-B262-0E201E0B46A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CA" dirty="0"/>
            </a:p>
          </p:txBody>
        </p:sp>
        <p:sp>
          <p:nvSpPr>
            <p:cNvPr id="48" name="Freeform 39">
              <a:extLst>
                <a:ext uri="{FF2B5EF4-FFF2-40B4-BE49-F238E27FC236}">
                  <a16:creationId xmlns:a16="http://schemas.microsoft.com/office/drawing/2014/main" id="{1AE562C3-253B-4C0D-B4F6-3788E45D04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CA" dirty="0"/>
            </a:p>
          </p:txBody>
        </p:sp>
        <p:sp>
          <p:nvSpPr>
            <p:cNvPr id="49" name="Freeform 40">
              <a:extLst>
                <a:ext uri="{FF2B5EF4-FFF2-40B4-BE49-F238E27FC236}">
                  <a16:creationId xmlns:a16="http://schemas.microsoft.com/office/drawing/2014/main" id="{37B75FAF-A403-4416-8819-1BA41E8C260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CA" dirty="0"/>
            </a:p>
          </p:txBody>
        </p:sp>
        <p:sp>
          <p:nvSpPr>
            <p:cNvPr id="50" name="Freeform 41">
              <a:extLst>
                <a:ext uri="{FF2B5EF4-FFF2-40B4-BE49-F238E27FC236}">
                  <a16:creationId xmlns:a16="http://schemas.microsoft.com/office/drawing/2014/main" id="{133F3EBE-BDAB-4DA9-82F6-B3EEF0CC60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CA" dirty="0"/>
            </a:p>
          </p:txBody>
        </p:sp>
        <p:sp>
          <p:nvSpPr>
            <p:cNvPr id="51" name="Freeform 42">
              <a:extLst>
                <a:ext uri="{FF2B5EF4-FFF2-40B4-BE49-F238E27FC236}">
                  <a16:creationId xmlns:a16="http://schemas.microsoft.com/office/drawing/2014/main" id="{112F476B-DBD2-4149-BA6F-DEDAA823F15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CA" dirty="0"/>
            </a:p>
          </p:txBody>
        </p:sp>
        <p:sp>
          <p:nvSpPr>
            <p:cNvPr id="52" name="Freeform 43">
              <a:extLst>
                <a:ext uri="{FF2B5EF4-FFF2-40B4-BE49-F238E27FC236}">
                  <a16:creationId xmlns:a16="http://schemas.microsoft.com/office/drawing/2014/main" id="{7CD3DB17-FD49-4367-9459-E250C0725D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CA" dirty="0"/>
            </a:p>
          </p:txBody>
        </p:sp>
        <p:sp>
          <p:nvSpPr>
            <p:cNvPr id="53" name="Freeform 44">
              <a:extLst>
                <a:ext uri="{FF2B5EF4-FFF2-40B4-BE49-F238E27FC236}">
                  <a16:creationId xmlns:a16="http://schemas.microsoft.com/office/drawing/2014/main" id="{6B9429B2-21CB-49F0-AC65-1B62C5A0864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CA" dirty="0"/>
            </a:p>
          </p:txBody>
        </p:sp>
        <p:sp>
          <p:nvSpPr>
            <p:cNvPr id="54" name="Rectangle 45">
              <a:extLst>
                <a:ext uri="{FF2B5EF4-FFF2-40B4-BE49-F238E27FC236}">
                  <a16:creationId xmlns:a16="http://schemas.microsoft.com/office/drawing/2014/main" id="{F7D411EA-E62A-4F7A-845B-EF913A69916A}"/>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28725" y="4662488"/>
              <a:ext cx="23813" cy="2181225"/>
            </a:xfrm>
            <a:prstGeom prst="rect">
              <a:avLst/>
            </a:pr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miter lim="800000"/>
                  <a:headEnd/>
                  <a:tailEnd/>
                </a14:hiddenLine>
              </a:ext>
            </a:extLst>
          </p:spPr>
          <p:txBody>
            <a:bodyPr/>
            <a:lstStyle/>
            <a:p>
              <a:endParaRPr lang="en-CA" dirty="0"/>
            </a:p>
          </p:txBody>
        </p:sp>
        <p:sp>
          <p:nvSpPr>
            <p:cNvPr id="55" name="Freeform 46">
              <a:extLst>
                <a:ext uri="{FF2B5EF4-FFF2-40B4-BE49-F238E27FC236}">
                  <a16:creationId xmlns:a16="http://schemas.microsoft.com/office/drawing/2014/main" id="{2C167F54-3037-4CE8-B39C-C58F251F3A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CA" dirty="0"/>
            </a:p>
          </p:txBody>
        </p:sp>
        <p:sp>
          <p:nvSpPr>
            <p:cNvPr id="56" name="Freeform 47">
              <a:extLst>
                <a:ext uri="{FF2B5EF4-FFF2-40B4-BE49-F238E27FC236}">
                  <a16:creationId xmlns:a16="http://schemas.microsoft.com/office/drawing/2014/main" id="{57D211E8-F701-4000-BD38-5226DC7DFEC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CA" dirty="0"/>
            </a:p>
          </p:txBody>
        </p:sp>
        <p:sp>
          <p:nvSpPr>
            <p:cNvPr id="57" name="Freeform 48">
              <a:extLst>
                <a:ext uri="{FF2B5EF4-FFF2-40B4-BE49-F238E27FC236}">
                  <a16:creationId xmlns:a16="http://schemas.microsoft.com/office/drawing/2014/main" id="{2862ECA4-0570-47EA-B540-1912DFCD4F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CA" dirty="0"/>
            </a:p>
          </p:txBody>
        </p:sp>
        <p:sp>
          <p:nvSpPr>
            <p:cNvPr id="58" name="Freeform 49">
              <a:extLst>
                <a:ext uri="{FF2B5EF4-FFF2-40B4-BE49-F238E27FC236}">
                  <a16:creationId xmlns:a16="http://schemas.microsoft.com/office/drawing/2014/main" id="{C49C807F-44F0-4A52-8D62-1038B1A09E6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CA" dirty="0"/>
            </a:p>
          </p:txBody>
        </p:sp>
        <p:sp>
          <p:nvSpPr>
            <p:cNvPr id="59" name="Freeform 50">
              <a:extLst>
                <a:ext uri="{FF2B5EF4-FFF2-40B4-BE49-F238E27FC236}">
                  <a16:creationId xmlns:a16="http://schemas.microsoft.com/office/drawing/2014/main" id="{71035AB6-F465-4A2B-A73E-6DFFD89F9AA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CA" dirty="0"/>
            </a:p>
          </p:txBody>
        </p:sp>
        <p:sp>
          <p:nvSpPr>
            <p:cNvPr id="60" name="Freeform 51">
              <a:extLst>
                <a:ext uri="{FF2B5EF4-FFF2-40B4-BE49-F238E27FC236}">
                  <a16:creationId xmlns:a16="http://schemas.microsoft.com/office/drawing/2014/main" id="{DEC2094E-329B-4F76-843A-19E6ACEA9F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CA" dirty="0"/>
            </a:p>
          </p:txBody>
        </p:sp>
        <p:sp>
          <p:nvSpPr>
            <p:cNvPr id="61" name="Freeform 52">
              <a:extLst>
                <a:ext uri="{FF2B5EF4-FFF2-40B4-BE49-F238E27FC236}">
                  <a16:creationId xmlns:a16="http://schemas.microsoft.com/office/drawing/2014/main" id="{47030EB8-876C-4010-8B04-F31D73C3F5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CA" dirty="0"/>
            </a:p>
          </p:txBody>
        </p:sp>
        <p:sp>
          <p:nvSpPr>
            <p:cNvPr id="62" name="Freeform 53">
              <a:extLst>
                <a:ext uri="{FF2B5EF4-FFF2-40B4-BE49-F238E27FC236}">
                  <a16:creationId xmlns:a16="http://schemas.microsoft.com/office/drawing/2014/main" id="{FFA1155F-B738-4412-AB94-68FDD10A78D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CA" dirty="0"/>
            </a:p>
          </p:txBody>
        </p:sp>
        <p:sp>
          <p:nvSpPr>
            <p:cNvPr id="63" name="Freeform 54">
              <a:extLst>
                <a:ext uri="{FF2B5EF4-FFF2-40B4-BE49-F238E27FC236}">
                  <a16:creationId xmlns:a16="http://schemas.microsoft.com/office/drawing/2014/main" id="{E5AADADE-4A85-4AE7-8DEC-D0E6FB4787B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CA" dirty="0"/>
            </a:p>
          </p:txBody>
        </p:sp>
        <p:sp>
          <p:nvSpPr>
            <p:cNvPr id="64" name="Freeform 55">
              <a:extLst>
                <a:ext uri="{FF2B5EF4-FFF2-40B4-BE49-F238E27FC236}">
                  <a16:creationId xmlns:a16="http://schemas.microsoft.com/office/drawing/2014/main" id="{65F819B4-4820-47A5-981D-6D26399B8E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CA" dirty="0"/>
            </a:p>
          </p:txBody>
        </p:sp>
        <p:sp>
          <p:nvSpPr>
            <p:cNvPr id="65" name="Freeform 56">
              <a:extLst>
                <a:ext uri="{FF2B5EF4-FFF2-40B4-BE49-F238E27FC236}">
                  <a16:creationId xmlns:a16="http://schemas.microsoft.com/office/drawing/2014/main" id="{0ED05087-846F-4C1B-9332-9DB0AF46CFD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CA" dirty="0"/>
            </a:p>
          </p:txBody>
        </p:sp>
        <p:sp>
          <p:nvSpPr>
            <p:cNvPr id="66" name="Freeform 57">
              <a:extLst>
                <a:ext uri="{FF2B5EF4-FFF2-40B4-BE49-F238E27FC236}">
                  <a16:creationId xmlns:a16="http://schemas.microsoft.com/office/drawing/2014/main" id="{615265F9-6E54-4300-ACD7-0BD48ECF6F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CA" dirty="0"/>
            </a:p>
          </p:txBody>
        </p:sp>
        <p:sp>
          <p:nvSpPr>
            <p:cNvPr id="67" name="Freeform 58">
              <a:extLst>
                <a:ext uri="{FF2B5EF4-FFF2-40B4-BE49-F238E27FC236}">
                  <a16:creationId xmlns:a16="http://schemas.microsoft.com/office/drawing/2014/main" id="{84D144CE-5B21-4CAF-AC2D-C7CE35BCC52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CA" dirty="0"/>
            </a:p>
          </p:txBody>
        </p:sp>
      </p:grpSp>
      <p:grpSp>
        <p:nvGrpSpPr>
          <p:cNvPr id="69" name="Group 68">
            <a:extLst>
              <a:ext uri="{FF2B5EF4-FFF2-40B4-BE49-F238E27FC236}">
                <a16:creationId xmlns:a16="http://schemas.microsoft.com/office/drawing/2014/main" id="{7F906381-EE91-4FD9-86DD-DB96444A838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364912" y="0"/>
            <a:ext cx="674688" cy="6848476"/>
            <a:chOff x="11364912" y="0"/>
            <a:chExt cx="674688" cy="6848476"/>
          </a:xfrm>
          <a:gradFill flip="none" rotWithShape="1">
            <a:gsLst>
              <a:gs pos="0">
                <a:schemeClr val="tx2">
                  <a:alpha val="80000"/>
                </a:schemeClr>
              </a:gs>
              <a:gs pos="100000">
                <a:schemeClr val="bg2">
                  <a:lumMod val="60000"/>
                  <a:lumOff val="40000"/>
                  <a:alpha val="60000"/>
                </a:schemeClr>
              </a:gs>
            </a:gsLst>
            <a:lin ang="5400000" scaled="0"/>
            <a:tileRect/>
          </a:gradFill>
        </p:grpSpPr>
        <p:sp>
          <p:nvSpPr>
            <p:cNvPr id="70" name="Freeform 32">
              <a:extLst>
                <a:ext uri="{FF2B5EF4-FFF2-40B4-BE49-F238E27FC236}">
                  <a16:creationId xmlns:a16="http://schemas.microsoft.com/office/drawing/2014/main" id="{B0E51D92-AF8A-4C19-9F4D-2E424A0966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CA" dirty="0"/>
            </a:p>
          </p:txBody>
        </p:sp>
        <p:sp>
          <p:nvSpPr>
            <p:cNvPr id="71" name="Freeform 33">
              <a:extLst>
                <a:ext uri="{FF2B5EF4-FFF2-40B4-BE49-F238E27FC236}">
                  <a16:creationId xmlns:a16="http://schemas.microsoft.com/office/drawing/2014/main" id="{2506B591-9CB7-4EE1-8CBA-205487532DC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CA" dirty="0"/>
            </a:p>
          </p:txBody>
        </p:sp>
        <p:sp>
          <p:nvSpPr>
            <p:cNvPr id="72" name="Freeform 34">
              <a:extLst>
                <a:ext uri="{FF2B5EF4-FFF2-40B4-BE49-F238E27FC236}">
                  <a16:creationId xmlns:a16="http://schemas.microsoft.com/office/drawing/2014/main" id="{71646847-1C7E-48A7-BB14-C936C25C93A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CA" dirty="0"/>
            </a:p>
          </p:txBody>
        </p:sp>
        <p:sp>
          <p:nvSpPr>
            <p:cNvPr id="73" name="Freeform 35">
              <a:extLst>
                <a:ext uri="{FF2B5EF4-FFF2-40B4-BE49-F238E27FC236}">
                  <a16:creationId xmlns:a16="http://schemas.microsoft.com/office/drawing/2014/main" id="{6D8B0F3E-13C0-47D8-B26C-E9C284DB5CE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CA" dirty="0"/>
            </a:p>
          </p:txBody>
        </p:sp>
        <p:sp>
          <p:nvSpPr>
            <p:cNvPr id="74" name="Freeform 36">
              <a:extLst>
                <a:ext uri="{FF2B5EF4-FFF2-40B4-BE49-F238E27FC236}">
                  <a16:creationId xmlns:a16="http://schemas.microsoft.com/office/drawing/2014/main" id="{218ABFE5-7E6A-4D21-8CCF-4BCB8CAF7DE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CA" dirty="0"/>
            </a:p>
          </p:txBody>
        </p:sp>
        <p:sp>
          <p:nvSpPr>
            <p:cNvPr id="75" name="Freeform 37">
              <a:extLst>
                <a:ext uri="{FF2B5EF4-FFF2-40B4-BE49-F238E27FC236}">
                  <a16:creationId xmlns:a16="http://schemas.microsoft.com/office/drawing/2014/main" id="{EA77E6D1-CF16-41F5-8C38-81A13118DB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CA" dirty="0"/>
            </a:p>
          </p:txBody>
        </p:sp>
        <p:sp>
          <p:nvSpPr>
            <p:cNvPr id="76" name="Freeform 38">
              <a:extLst>
                <a:ext uri="{FF2B5EF4-FFF2-40B4-BE49-F238E27FC236}">
                  <a16:creationId xmlns:a16="http://schemas.microsoft.com/office/drawing/2014/main" id="{2E65946D-A459-4DEE-A3B3-B7745E0752C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CA" dirty="0"/>
            </a:p>
          </p:txBody>
        </p:sp>
        <p:sp>
          <p:nvSpPr>
            <p:cNvPr id="77" name="Freeform 39">
              <a:extLst>
                <a:ext uri="{FF2B5EF4-FFF2-40B4-BE49-F238E27FC236}">
                  <a16:creationId xmlns:a16="http://schemas.microsoft.com/office/drawing/2014/main" id="{60532C1C-A69A-4D99-A36E-6110980A02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CA" dirty="0"/>
            </a:p>
          </p:txBody>
        </p:sp>
        <p:sp>
          <p:nvSpPr>
            <p:cNvPr id="78" name="Freeform 40">
              <a:extLst>
                <a:ext uri="{FF2B5EF4-FFF2-40B4-BE49-F238E27FC236}">
                  <a16:creationId xmlns:a16="http://schemas.microsoft.com/office/drawing/2014/main" id="{F4902C81-C6EF-48BD-AD16-F7CA7AE9548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CA" dirty="0"/>
            </a:p>
          </p:txBody>
        </p:sp>
        <p:sp>
          <p:nvSpPr>
            <p:cNvPr id="79" name="Rectangle 41">
              <a:extLst>
                <a:ext uri="{FF2B5EF4-FFF2-40B4-BE49-F238E27FC236}">
                  <a16:creationId xmlns:a16="http://schemas.microsoft.com/office/drawing/2014/main" id="{6642965B-5129-4F0E-B30B-3EF22BBC3176}"/>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939587" y="6596063"/>
              <a:ext cx="23813" cy="252413"/>
            </a:xfrm>
            <a:prstGeom prst="rect">
              <a:avLst/>
            </a:pr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miter lim="800000"/>
                  <a:headEnd/>
                  <a:tailEnd/>
                </a14:hiddenLine>
              </a:ext>
            </a:extLst>
          </p:spPr>
          <p:txBody>
            <a:bodyPr/>
            <a:lstStyle/>
            <a:p>
              <a:endParaRPr lang="en-CA" dirty="0"/>
            </a:p>
          </p:txBody>
        </p:sp>
      </p:grpSp>
    </p:spTree>
    <p:extLst>
      <p:ext uri="{BB962C8B-B14F-4D97-AF65-F5344CB8AC3E}">
        <p14:creationId xmlns:p14="http://schemas.microsoft.com/office/powerpoint/2010/main" val="31364565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16" name="Rectangle 215">
            <a:extLst>
              <a:ext uri="{FF2B5EF4-FFF2-40B4-BE49-F238E27FC236}">
                <a16:creationId xmlns:a16="http://schemas.microsoft.com/office/drawing/2014/main" id="{35E27155-981B-41FD-8670-5A3DAB78E1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BEFF91C-9346-6AE5-11E1-84B520AD47D8}"/>
              </a:ext>
            </a:extLst>
          </p:cNvPr>
          <p:cNvSpPr>
            <a:spLocks noGrp="1"/>
          </p:cNvSpPr>
          <p:nvPr>
            <p:ph type="title"/>
          </p:nvPr>
        </p:nvSpPr>
        <p:spPr>
          <a:xfrm>
            <a:off x="558800" y="-375920"/>
            <a:ext cx="9905998" cy="1478570"/>
          </a:xfrm>
        </p:spPr>
        <p:txBody>
          <a:bodyPr>
            <a:normAutofit/>
          </a:bodyPr>
          <a:lstStyle/>
          <a:p>
            <a:r>
              <a:rPr lang="en-US" dirty="0">
                <a:solidFill>
                  <a:schemeClr val="bg1"/>
                </a:solidFill>
              </a:rPr>
              <a:t>Summary of significant changes</a:t>
            </a:r>
            <a:endParaRPr lang="en-CA" dirty="0">
              <a:solidFill>
                <a:schemeClr val="bg1"/>
              </a:solidFill>
            </a:endParaRPr>
          </a:p>
        </p:txBody>
      </p:sp>
      <p:graphicFrame>
        <p:nvGraphicFramePr>
          <p:cNvPr id="11" name="Content Placeholder 10">
            <a:extLst>
              <a:ext uri="{FF2B5EF4-FFF2-40B4-BE49-F238E27FC236}">
                <a16:creationId xmlns:a16="http://schemas.microsoft.com/office/drawing/2014/main" id="{958135AA-B8A5-6211-AB6F-3DD4698DC784}"/>
              </a:ext>
            </a:extLst>
          </p:cNvPr>
          <p:cNvGraphicFramePr>
            <a:graphicFrameLocks noGrp="1"/>
          </p:cNvGraphicFramePr>
          <p:nvPr>
            <p:ph idx="1"/>
            <p:extLst>
              <p:ext uri="{D42A27DB-BD31-4B8C-83A1-F6EECF244321}">
                <p14:modId xmlns:p14="http://schemas.microsoft.com/office/powerpoint/2010/main" val="927914209"/>
              </p:ext>
            </p:extLst>
          </p:nvPr>
        </p:nvGraphicFramePr>
        <p:xfrm>
          <a:off x="558800" y="710196"/>
          <a:ext cx="11074399" cy="6013169"/>
        </p:xfrm>
        <a:graphic>
          <a:graphicData uri="http://schemas.openxmlformats.org/drawingml/2006/table">
            <a:tbl>
              <a:tblPr>
                <a:tableStyleId>{5C22544A-7EE6-4342-B048-85BDC9FD1C3A}</a:tableStyleId>
              </a:tblPr>
              <a:tblGrid>
                <a:gridCol w="2898594">
                  <a:extLst>
                    <a:ext uri="{9D8B030D-6E8A-4147-A177-3AD203B41FA5}">
                      <a16:colId xmlns:a16="http://schemas.microsoft.com/office/drawing/2014/main" val="921715755"/>
                    </a:ext>
                  </a:extLst>
                </a:gridCol>
                <a:gridCol w="996810">
                  <a:extLst>
                    <a:ext uri="{9D8B030D-6E8A-4147-A177-3AD203B41FA5}">
                      <a16:colId xmlns:a16="http://schemas.microsoft.com/office/drawing/2014/main" val="2564401146"/>
                    </a:ext>
                  </a:extLst>
                </a:gridCol>
                <a:gridCol w="1765214">
                  <a:extLst>
                    <a:ext uri="{9D8B030D-6E8A-4147-A177-3AD203B41FA5}">
                      <a16:colId xmlns:a16="http://schemas.microsoft.com/office/drawing/2014/main" val="3880668295"/>
                    </a:ext>
                  </a:extLst>
                </a:gridCol>
                <a:gridCol w="5413781">
                  <a:extLst>
                    <a:ext uri="{9D8B030D-6E8A-4147-A177-3AD203B41FA5}">
                      <a16:colId xmlns:a16="http://schemas.microsoft.com/office/drawing/2014/main" val="306724764"/>
                    </a:ext>
                  </a:extLst>
                </a:gridCol>
              </a:tblGrid>
              <a:tr h="259730">
                <a:tc>
                  <a:txBody>
                    <a:bodyPr/>
                    <a:lstStyle/>
                    <a:p>
                      <a:pPr algn="l" fontAlgn="b"/>
                      <a:r>
                        <a:rPr lang="en-CA" sz="1400" u="none" strike="noStrike" dirty="0">
                          <a:effectLst/>
                        </a:rPr>
                        <a:t>IT Software</a:t>
                      </a:r>
                      <a:endParaRPr lang="en-CA" sz="1400" b="0" i="0" u="none" strike="noStrike" dirty="0">
                        <a:solidFill>
                          <a:srgbClr val="000000"/>
                        </a:solidFill>
                        <a:effectLst/>
                        <a:latin typeface="Calibri" panose="020F0502020204030204" pitchFamily="34" charset="0"/>
                      </a:endParaRPr>
                    </a:p>
                  </a:txBody>
                  <a:tcPr marL="0" marR="0" marT="0" marB="0"/>
                </a:tc>
                <a:tc>
                  <a:txBody>
                    <a:bodyPr/>
                    <a:lstStyle/>
                    <a:p>
                      <a:pPr algn="l" fontAlgn="b"/>
                      <a:r>
                        <a:rPr lang="en-CA" sz="1400" u="none" strike="noStrike" dirty="0">
                          <a:effectLst/>
                        </a:rPr>
                        <a:t>Corporate</a:t>
                      </a:r>
                      <a:endParaRPr lang="en-CA" sz="1400" b="0" i="0" u="none" strike="noStrike" dirty="0">
                        <a:solidFill>
                          <a:srgbClr val="000000"/>
                        </a:solidFill>
                        <a:effectLst/>
                        <a:latin typeface="Calibri" panose="020F0502020204030204" pitchFamily="34" charset="0"/>
                      </a:endParaRPr>
                    </a:p>
                  </a:txBody>
                  <a:tcPr marL="0" marR="0" marT="0" marB="0"/>
                </a:tc>
                <a:tc>
                  <a:txBody>
                    <a:bodyPr/>
                    <a:lstStyle/>
                    <a:p>
                      <a:pPr algn="l" fontAlgn="b"/>
                      <a:r>
                        <a:rPr lang="en-CA" sz="1400" u="none" strike="noStrike" dirty="0">
                          <a:effectLst/>
                        </a:rPr>
                        <a:t> $               10,000 </a:t>
                      </a:r>
                      <a:endParaRPr lang="en-CA" sz="1400" b="0" i="0" u="none" strike="noStrike" dirty="0">
                        <a:solidFill>
                          <a:srgbClr val="000000"/>
                        </a:solidFill>
                        <a:effectLst/>
                        <a:latin typeface="Calibri" panose="020F0502020204030204" pitchFamily="34" charset="0"/>
                      </a:endParaRPr>
                    </a:p>
                  </a:txBody>
                  <a:tcPr marL="0" marR="0" marT="0" marB="0"/>
                </a:tc>
                <a:tc>
                  <a:txBody>
                    <a:bodyPr/>
                    <a:lstStyle/>
                    <a:p>
                      <a:pPr algn="l" fontAlgn="b"/>
                      <a:r>
                        <a:rPr lang="en-CA" sz="1400" u="none" strike="noStrike" dirty="0">
                          <a:effectLst/>
                        </a:rPr>
                        <a:t>Increased software licencing fees</a:t>
                      </a:r>
                      <a:endParaRPr lang="en-CA" sz="1400" b="0" i="0" u="none" strike="noStrike" dirty="0">
                        <a:solidFill>
                          <a:srgbClr val="000000"/>
                        </a:solidFill>
                        <a:effectLst/>
                        <a:latin typeface="Calibri" panose="020F0502020204030204" pitchFamily="34" charset="0"/>
                      </a:endParaRPr>
                    </a:p>
                  </a:txBody>
                  <a:tcPr marL="0" marR="0" marT="0" marB="0"/>
                </a:tc>
                <a:extLst>
                  <a:ext uri="{0D108BD9-81ED-4DB2-BD59-A6C34878D82A}">
                    <a16:rowId xmlns:a16="http://schemas.microsoft.com/office/drawing/2014/main" val="999652419"/>
                  </a:ext>
                </a:extLst>
              </a:tr>
              <a:tr h="239186">
                <a:tc>
                  <a:txBody>
                    <a:bodyPr/>
                    <a:lstStyle/>
                    <a:p>
                      <a:pPr algn="l" fontAlgn="b"/>
                      <a:r>
                        <a:rPr lang="en-CA" sz="1400" u="none" strike="noStrike" dirty="0">
                          <a:effectLst/>
                          <a:highlight>
                            <a:srgbClr val="FFFF00"/>
                          </a:highlight>
                        </a:rPr>
                        <a:t>Legal</a:t>
                      </a:r>
                      <a:endParaRPr lang="en-CA" sz="1400" b="0" i="0" u="none" strike="noStrike" dirty="0">
                        <a:solidFill>
                          <a:srgbClr val="000000"/>
                        </a:solidFill>
                        <a:effectLst/>
                        <a:highlight>
                          <a:srgbClr val="FFFF00"/>
                        </a:highlight>
                        <a:latin typeface="Calibri" panose="020F0502020204030204" pitchFamily="34" charset="0"/>
                      </a:endParaRPr>
                    </a:p>
                  </a:txBody>
                  <a:tcPr marL="0" marR="0" marT="0" marB="0"/>
                </a:tc>
                <a:tc>
                  <a:txBody>
                    <a:bodyPr/>
                    <a:lstStyle/>
                    <a:p>
                      <a:pPr algn="l" fontAlgn="b"/>
                      <a:r>
                        <a:rPr lang="en-CA" sz="1400" u="none" strike="noStrike" dirty="0">
                          <a:effectLst/>
                          <a:highlight>
                            <a:srgbClr val="FFFF00"/>
                          </a:highlight>
                        </a:rPr>
                        <a:t>Corporate</a:t>
                      </a:r>
                      <a:endParaRPr lang="en-CA" sz="1400" b="0" i="0" u="none" strike="noStrike" dirty="0">
                        <a:solidFill>
                          <a:srgbClr val="000000"/>
                        </a:solidFill>
                        <a:effectLst/>
                        <a:highlight>
                          <a:srgbClr val="FFFF00"/>
                        </a:highlight>
                        <a:latin typeface="Calibri" panose="020F0502020204030204" pitchFamily="34" charset="0"/>
                      </a:endParaRPr>
                    </a:p>
                  </a:txBody>
                  <a:tcPr marL="0" marR="0" marT="0" marB="0"/>
                </a:tc>
                <a:tc>
                  <a:txBody>
                    <a:bodyPr/>
                    <a:lstStyle/>
                    <a:p>
                      <a:pPr algn="l" fontAlgn="b"/>
                      <a:r>
                        <a:rPr lang="en-CA" sz="1400" u="none" strike="noStrike" dirty="0">
                          <a:effectLst/>
                          <a:highlight>
                            <a:srgbClr val="FFFF00"/>
                          </a:highlight>
                        </a:rPr>
                        <a:t> $               55,000 </a:t>
                      </a:r>
                      <a:endParaRPr lang="en-CA" sz="1400" b="0" i="0" u="none" strike="noStrike" dirty="0">
                        <a:solidFill>
                          <a:srgbClr val="000000"/>
                        </a:solidFill>
                        <a:effectLst/>
                        <a:highlight>
                          <a:srgbClr val="FFFF00"/>
                        </a:highlight>
                        <a:latin typeface="Calibri" panose="020F0502020204030204" pitchFamily="34" charset="0"/>
                      </a:endParaRPr>
                    </a:p>
                  </a:txBody>
                  <a:tcPr marL="0" marR="0" marT="0" marB="0"/>
                </a:tc>
                <a:tc>
                  <a:txBody>
                    <a:bodyPr/>
                    <a:lstStyle/>
                    <a:p>
                      <a:pPr algn="l" fontAlgn="b"/>
                      <a:r>
                        <a:rPr lang="en-CA" sz="1400" u="none" strike="noStrike" dirty="0">
                          <a:effectLst/>
                          <a:highlight>
                            <a:srgbClr val="FFFF00"/>
                          </a:highlight>
                        </a:rPr>
                        <a:t>Increase in legal services</a:t>
                      </a:r>
                      <a:endParaRPr lang="en-CA" sz="1400" b="0" i="0" u="none" strike="noStrike" dirty="0">
                        <a:solidFill>
                          <a:srgbClr val="000000"/>
                        </a:solidFill>
                        <a:effectLst/>
                        <a:highlight>
                          <a:srgbClr val="FFFF00"/>
                        </a:highlight>
                        <a:latin typeface="Calibri" panose="020F0502020204030204" pitchFamily="34" charset="0"/>
                      </a:endParaRPr>
                    </a:p>
                  </a:txBody>
                  <a:tcPr marL="0" marR="0" marT="0" marB="0"/>
                </a:tc>
                <a:extLst>
                  <a:ext uri="{0D108BD9-81ED-4DB2-BD59-A6C34878D82A}">
                    <a16:rowId xmlns:a16="http://schemas.microsoft.com/office/drawing/2014/main" val="3983841051"/>
                  </a:ext>
                </a:extLst>
              </a:tr>
              <a:tr h="239186">
                <a:tc>
                  <a:txBody>
                    <a:bodyPr/>
                    <a:lstStyle/>
                    <a:p>
                      <a:pPr algn="l" fontAlgn="b"/>
                      <a:r>
                        <a:rPr lang="en-CA" sz="1400" u="none" strike="noStrike" dirty="0">
                          <a:effectLst/>
                        </a:rPr>
                        <a:t>HR Recruitment &amp; Expenses</a:t>
                      </a:r>
                      <a:endParaRPr lang="en-CA" sz="1400" b="0" i="0" u="none" strike="noStrike" dirty="0">
                        <a:solidFill>
                          <a:srgbClr val="000000"/>
                        </a:solidFill>
                        <a:effectLst/>
                        <a:latin typeface="Calibri" panose="020F0502020204030204" pitchFamily="34" charset="0"/>
                      </a:endParaRPr>
                    </a:p>
                  </a:txBody>
                  <a:tcPr marL="0" marR="0" marT="0" marB="0"/>
                </a:tc>
                <a:tc>
                  <a:txBody>
                    <a:bodyPr/>
                    <a:lstStyle/>
                    <a:p>
                      <a:pPr algn="l" fontAlgn="b"/>
                      <a:r>
                        <a:rPr lang="en-CA" sz="1400" u="none" strike="noStrike" dirty="0">
                          <a:effectLst/>
                        </a:rPr>
                        <a:t>Corporate</a:t>
                      </a:r>
                      <a:endParaRPr lang="en-CA" sz="1400" b="0" i="0" u="none" strike="noStrike" dirty="0">
                        <a:solidFill>
                          <a:srgbClr val="000000"/>
                        </a:solidFill>
                        <a:effectLst/>
                        <a:latin typeface="Calibri" panose="020F0502020204030204" pitchFamily="34" charset="0"/>
                      </a:endParaRPr>
                    </a:p>
                  </a:txBody>
                  <a:tcPr marL="0" marR="0" marT="0" marB="0"/>
                </a:tc>
                <a:tc>
                  <a:txBody>
                    <a:bodyPr/>
                    <a:lstStyle/>
                    <a:p>
                      <a:pPr algn="l" fontAlgn="b"/>
                      <a:r>
                        <a:rPr lang="en-CA" sz="1400" u="none" strike="noStrike" dirty="0">
                          <a:solidFill>
                            <a:srgbClr val="FF0000"/>
                          </a:solidFill>
                          <a:effectLst/>
                        </a:rPr>
                        <a:t>-$               25,000 </a:t>
                      </a:r>
                      <a:endParaRPr lang="en-CA" sz="1400" b="0" i="0" u="none" strike="noStrike" dirty="0">
                        <a:solidFill>
                          <a:srgbClr val="FF0000"/>
                        </a:solidFill>
                        <a:effectLst/>
                        <a:latin typeface="Calibri" panose="020F0502020204030204" pitchFamily="34" charset="0"/>
                      </a:endParaRPr>
                    </a:p>
                  </a:txBody>
                  <a:tcPr marL="0" marR="0" marT="0" marB="0"/>
                </a:tc>
                <a:tc>
                  <a:txBody>
                    <a:bodyPr/>
                    <a:lstStyle/>
                    <a:p>
                      <a:pPr algn="l" fontAlgn="b"/>
                      <a:r>
                        <a:rPr lang="en-US" sz="1400" u="none" strike="noStrike" dirty="0">
                          <a:effectLst/>
                        </a:rPr>
                        <a:t>Moved rental housing to a separate gl</a:t>
                      </a:r>
                      <a:endParaRPr lang="en-US" sz="1400" b="0" i="0" u="none" strike="noStrike" dirty="0">
                        <a:solidFill>
                          <a:srgbClr val="000000"/>
                        </a:solidFill>
                        <a:effectLst/>
                        <a:latin typeface="Calibri" panose="020F0502020204030204" pitchFamily="34" charset="0"/>
                      </a:endParaRPr>
                    </a:p>
                  </a:txBody>
                  <a:tcPr marL="0" marR="0" marT="0" marB="0"/>
                </a:tc>
                <a:extLst>
                  <a:ext uri="{0D108BD9-81ED-4DB2-BD59-A6C34878D82A}">
                    <a16:rowId xmlns:a16="http://schemas.microsoft.com/office/drawing/2014/main" val="137459354"/>
                  </a:ext>
                </a:extLst>
              </a:tr>
              <a:tr h="239186">
                <a:tc>
                  <a:txBody>
                    <a:bodyPr/>
                    <a:lstStyle/>
                    <a:p>
                      <a:pPr algn="l" fontAlgn="b"/>
                      <a:r>
                        <a:rPr lang="en-CA" sz="1400" u="none" strike="noStrike" dirty="0">
                          <a:effectLst/>
                        </a:rPr>
                        <a:t>Admin Salaries and Benefits</a:t>
                      </a:r>
                      <a:endParaRPr lang="en-CA" sz="1400" b="0" i="0" u="none" strike="noStrike" dirty="0">
                        <a:solidFill>
                          <a:srgbClr val="000000"/>
                        </a:solidFill>
                        <a:effectLst/>
                        <a:latin typeface="Calibri" panose="020F0502020204030204" pitchFamily="34" charset="0"/>
                      </a:endParaRPr>
                    </a:p>
                  </a:txBody>
                  <a:tcPr marL="0" marR="0" marT="0" marB="0"/>
                </a:tc>
                <a:tc>
                  <a:txBody>
                    <a:bodyPr/>
                    <a:lstStyle/>
                    <a:p>
                      <a:pPr algn="l" fontAlgn="b"/>
                      <a:r>
                        <a:rPr lang="en-CA" sz="1400" u="none" strike="noStrike" dirty="0">
                          <a:effectLst/>
                        </a:rPr>
                        <a:t>Finance</a:t>
                      </a:r>
                      <a:endParaRPr lang="en-CA" sz="1400" b="0" i="0" u="none" strike="noStrike" dirty="0">
                        <a:solidFill>
                          <a:srgbClr val="000000"/>
                        </a:solidFill>
                        <a:effectLst/>
                        <a:latin typeface="Calibri" panose="020F0502020204030204" pitchFamily="34" charset="0"/>
                      </a:endParaRPr>
                    </a:p>
                  </a:txBody>
                  <a:tcPr marL="0" marR="0" marT="0" marB="0"/>
                </a:tc>
                <a:tc>
                  <a:txBody>
                    <a:bodyPr/>
                    <a:lstStyle/>
                    <a:p>
                      <a:pPr algn="l" fontAlgn="b"/>
                      <a:r>
                        <a:rPr lang="en-CA" sz="1400" u="none" strike="noStrike" dirty="0">
                          <a:effectLst/>
                        </a:rPr>
                        <a:t> $             120,000 </a:t>
                      </a:r>
                      <a:endParaRPr lang="en-CA" sz="1400" b="0" i="0" u="none" strike="noStrike" dirty="0">
                        <a:solidFill>
                          <a:srgbClr val="000000"/>
                        </a:solidFill>
                        <a:effectLst/>
                        <a:latin typeface="Calibri" panose="020F0502020204030204" pitchFamily="34" charset="0"/>
                      </a:endParaRPr>
                    </a:p>
                  </a:txBody>
                  <a:tcPr marL="0" marR="0" marT="0" marB="0"/>
                </a:tc>
                <a:tc>
                  <a:txBody>
                    <a:bodyPr/>
                    <a:lstStyle/>
                    <a:p>
                      <a:pPr algn="l" fontAlgn="b"/>
                      <a:r>
                        <a:rPr lang="en-US" sz="1400" u="none" strike="noStrike" dirty="0">
                          <a:effectLst/>
                        </a:rPr>
                        <a:t>Addition of a new Executive Assistant (wages and benefits)</a:t>
                      </a:r>
                      <a:endParaRPr lang="en-US" sz="1400" b="0" i="0" u="none" strike="noStrike" dirty="0">
                        <a:solidFill>
                          <a:srgbClr val="000000"/>
                        </a:solidFill>
                        <a:effectLst/>
                        <a:latin typeface="Calibri" panose="020F0502020204030204" pitchFamily="34" charset="0"/>
                      </a:endParaRPr>
                    </a:p>
                  </a:txBody>
                  <a:tcPr marL="0" marR="0" marT="0" marB="0"/>
                </a:tc>
                <a:extLst>
                  <a:ext uri="{0D108BD9-81ED-4DB2-BD59-A6C34878D82A}">
                    <a16:rowId xmlns:a16="http://schemas.microsoft.com/office/drawing/2014/main" val="4288093041"/>
                  </a:ext>
                </a:extLst>
              </a:tr>
              <a:tr h="239186">
                <a:tc>
                  <a:txBody>
                    <a:bodyPr/>
                    <a:lstStyle/>
                    <a:p>
                      <a:pPr algn="l" fontAlgn="b"/>
                      <a:r>
                        <a:rPr lang="en-CA" sz="1400" u="none" strike="noStrike" dirty="0">
                          <a:effectLst/>
                        </a:rPr>
                        <a:t>Tourism Ucluelet (MRDT)</a:t>
                      </a:r>
                      <a:endParaRPr lang="en-CA" sz="1400" b="0" i="0" u="none" strike="noStrike" dirty="0">
                        <a:solidFill>
                          <a:srgbClr val="000000"/>
                        </a:solidFill>
                        <a:effectLst/>
                        <a:latin typeface="Calibri" panose="020F0502020204030204" pitchFamily="34" charset="0"/>
                      </a:endParaRPr>
                    </a:p>
                  </a:txBody>
                  <a:tcPr marL="0" marR="0" marT="0" marB="0"/>
                </a:tc>
                <a:tc>
                  <a:txBody>
                    <a:bodyPr/>
                    <a:lstStyle/>
                    <a:p>
                      <a:pPr algn="l" fontAlgn="b"/>
                      <a:r>
                        <a:rPr lang="en-CA" sz="1400" u="none" strike="noStrike" dirty="0">
                          <a:effectLst/>
                        </a:rPr>
                        <a:t>Finance</a:t>
                      </a:r>
                      <a:endParaRPr lang="en-CA" sz="1400" b="0" i="0" u="none" strike="noStrike" dirty="0">
                        <a:solidFill>
                          <a:srgbClr val="000000"/>
                        </a:solidFill>
                        <a:effectLst/>
                        <a:latin typeface="Calibri" panose="020F0502020204030204" pitchFamily="34" charset="0"/>
                      </a:endParaRPr>
                    </a:p>
                  </a:txBody>
                  <a:tcPr marL="0" marR="0" marT="0" marB="0"/>
                </a:tc>
                <a:tc>
                  <a:txBody>
                    <a:bodyPr/>
                    <a:lstStyle/>
                    <a:p>
                      <a:pPr algn="l" fontAlgn="b"/>
                      <a:r>
                        <a:rPr lang="en-CA" sz="1400" u="none" strike="noStrike" dirty="0">
                          <a:solidFill>
                            <a:srgbClr val="FF0000"/>
                          </a:solidFill>
                          <a:effectLst/>
                        </a:rPr>
                        <a:t>-$            384,000 </a:t>
                      </a:r>
                      <a:endParaRPr lang="en-CA" sz="1400" b="0" i="0" u="none" strike="noStrike" dirty="0">
                        <a:solidFill>
                          <a:srgbClr val="FF0000"/>
                        </a:solidFill>
                        <a:effectLst/>
                        <a:latin typeface="Calibri" panose="020F0502020204030204" pitchFamily="34" charset="0"/>
                      </a:endParaRPr>
                    </a:p>
                  </a:txBody>
                  <a:tcPr marL="0" marR="0" marT="0" marB="0"/>
                </a:tc>
                <a:tc>
                  <a:txBody>
                    <a:bodyPr/>
                    <a:lstStyle/>
                    <a:p>
                      <a:pPr algn="l" fontAlgn="b"/>
                      <a:r>
                        <a:rPr lang="en-US" sz="1400" u="none" strike="noStrike" dirty="0">
                          <a:effectLst/>
                        </a:rPr>
                        <a:t>Transferred to TU; TU holds in trust OAP for affordable housing </a:t>
                      </a:r>
                      <a:endParaRPr lang="en-US" sz="1400" b="0" i="0" u="none" strike="noStrike" dirty="0">
                        <a:solidFill>
                          <a:srgbClr val="000000"/>
                        </a:solidFill>
                        <a:effectLst/>
                        <a:latin typeface="Calibri" panose="020F0502020204030204" pitchFamily="34" charset="0"/>
                      </a:endParaRPr>
                    </a:p>
                  </a:txBody>
                  <a:tcPr marL="0" marR="0" marT="0" marB="0"/>
                </a:tc>
                <a:extLst>
                  <a:ext uri="{0D108BD9-81ED-4DB2-BD59-A6C34878D82A}">
                    <a16:rowId xmlns:a16="http://schemas.microsoft.com/office/drawing/2014/main" val="817504012"/>
                  </a:ext>
                </a:extLst>
              </a:tr>
              <a:tr h="441503">
                <a:tc>
                  <a:txBody>
                    <a:bodyPr/>
                    <a:lstStyle/>
                    <a:p>
                      <a:pPr algn="l" fontAlgn="b"/>
                      <a:r>
                        <a:rPr lang="en-CA" sz="1400" u="none" strike="noStrike" dirty="0">
                          <a:effectLst/>
                        </a:rPr>
                        <a:t>Staff housing</a:t>
                      </a:r>
                      <a:endParaRPr lang="en-CA" sz="1400" b="0" i="0" u="none" strike="noStrike" dirty="0">
                        <a:solidFill>
                          <a:srgbClr val="000000"/>
                        </a:solidFill>
                        <a:effectLst/>
                        <a:latin typeface="Calibri" panose="020F0502020204030204" pitchFamily="34" charset="0"/>
                      </a:endParaRPr>
                    </a:p>
                  </a:txBody>
                  <a:tcPr marL="0" marR="0" marT="0" marB="0"/>
                </a:tc>
                <a:tc>
                  <a:txBody>
                    <a:bodyPr/>
                    <a:lstStyle/>
                    <a:p>
                      <a:pPr algn="l" fontAlgn="b"/>
                      <a:r>
                        <a:rPr lang="en-CA" sz="1400" u="none" strike="noStrike" dirty="0">
                          <a:effectLst/>
                        </a:rPr>
                        <a:t>Finance</a:t>
                      </a:r>
                      <a:endParaRPr lang="en-CA" sz="1400" b="0" i="0" u="none" strike="noStrike" dirty="0">
                        <a:solidFill>
                          <a:srgbClr val="000000"/>
                        </a:solidFill>
                        <a:effectLst/>
                        <a:latin typeface="Calibri" panose="020F0502020204030204" pitchFamily="34" charset="0"/>
                      </a:endParaRPr>
                    </a:p>
                  </a:txBody>
                  <a:tcPr marL="0" marR="0" marT="0" marB="0"/>
                </a:tc>
                <a:tc>
                  <a:txBody>
                    <a:bodyPr/>
                    <a:lstStyle/>
                    <a:p>
                      <a:pPr algn="l" fontAlgn="b"/>
                      <a:r>
                        <a:rPr lang="en-CA" sz="1400" u="none" strike="noStrike" dirty="0">
                          <a:effectLst/>
                        </a:rPr>
                        <a:t> $               46,000 </a:t>
                      </a:r>
                      <a:endParaRPr lang="en-CA" sz="1400" b="0" i="0" u="none" strike="noStrike" dirty="0">
                        <a:solidFill>
                          <a:srgbClr val="000000"/>
                        </a:solidFill>
                        <a:effectLst/>
                        <a:latin typeface="Calibri" panose="020F0502020204030204" pitchFamily="34" charset="0"/>
                      </a:endParaRPr>
                    </a:p>
                  </a:txBody>
                  <a:tcPr marL="0" marR="0" marT="0" marB="0"/>
                </a:tc>
                <a:tc>
                  <a:txBody>
                    <a:bodyPr/>
                    <a:lstStyle/>
                    <a:p>
                      <a:pPr algn="l" fontAlgn="b"/>
                      <a:r>
                        <a:rPr lang="en-US" sz="1400" u="none" strike="noStrike" dirty="0">
                          <a:effectLst/>
                        </a:rPr>
                        <a:t>Separated out from HR &amp; Recruitment; two dwellings; rental fees are cost recovered</a:t>
                      </a:r>
                      <a:endParaRPr lang="en-US" sz="1400" b="0" i="0" u="none" strike="noStrike" dirty="0">
                        <a:solidFill>
                          <a:srgbClr val="000000"/>
                        </a:solidFill>
                        <a:effectLst/>
                        <a:latin typeface="Calibri" panose="020F0502020204030204" pitchFamily="34" charset="0"/>
                      </a:endParaRPr>
                    </a:p>
                  </a:txBody>
                  <a:tcPr marL="0" marR="0" marT="0" marB="0"/>
                </a:tc>
                <a:extLst>
                  <a:ext uri="{0D108BD9-81ED-4DB2-BD59-A6C34878D82A}">
                    <a16:rowId xmlns:a16="http://schemas.microsoft.com/office/drawing/2014/main" val="2883523626"/>
                  </a:ext>
                </a:extLst>
              </a:tr>
              <a:tr h="239186">
                <a:tc>
                  <a:txBody>
                    <a:bodyPr/>
                    <a:lstStyle/>
                    <a:p>
                      <a:pPr algn="l" fontAlgn="b"/>
                      <a:r>
                        <a:rPr lang="en-CA" sz="1400" u="none" strike="noStrike" dirty="0">
                          <a:effectLst/>
                          <a:highlight>
                            <a:srgbClr val="FFFF00"/>
                          </a:highlight>
                        </a:rPr>
                        <a:t>Insurance</a:t>
                      </a:r>
                      <a:endParaRPr lang="en-CA" sz="1400" b="0" i="0" u="none" strike="noStrike" dirty="0">
                        <a:solidFill>
                          <a:srgbClr val="000000"/>
                        </a:solidFill>
                        <a:effectLst/>
                        <a:highlight>
                          <a:srgbClr val="FFFF00"/>
                        </a:highlight>
                        <a:latin typeface="Calibri" panose="020F0502020204030204" pitchFamily="34" charset="0"/>
                      </a:endParaRPr>
                    </a:p>
                  </a:txBody>
                  <a:tcPr marL="0" marR="0" marT="0" marB="0"/>
                </a:tc>
                <a:tc>
                  <a:txBody>
                    <a:bodyPr/>
                    <a:lstStyle/>
                    <a:p>
                      <a:pPr algn="l" fontAlgn="b"/>
                      <a:r>
                        <a:rPr lang="en-CA" sz="1400" u="none" strike="noStrike" dirty="0">
                          <a:effectLst/>
                          <a:highlight>
                            <a:srgbClr val="FFFF00"/>
                          </a:highlight>
                        </a:rPr>
                        <a:t>Finance</a:t>
                      </a:r>
                      <a:endParaRPr lang="en-CA" sz="1400" b="0" i="0" u="none" strike="noStrike" dirty="0">
                        <a:solidFill>
                          <a:srgbClr val="000000"/>
                        </a:solidFill>
                        <a:effectLst/>
                        <a:highlight>
                          <a:srgbClr val="FFFF00"/>
                        </a:highlight>
                        <a:latin typeface="Calibri" panose="020F0502020204030204" pitchFamily="34" charset="0"/>
                      </a:endParaRPr>
                    </a:p>
                  </a:txBody>
                  <a:tcPr marL="0" marR="0" marT="0" marB="0"/>
                </a:tc>
                <a:tc>
                  <a:txBody>
                    <a:bodyPr/>
                    <a:lstStyle/>
                    <a:p>
                      <a:pPr algn="l" fontAlgn="b"/>
                      <a:r>
                        <a:rPr lang="en-CA" sz="1400" u="none" strike="noStrike" dirty="0">
                          <a:effectLst/>
                          <a:highlight>
                            <a:srgbClr val="FFFF00"/>
                          </a:highlight>
                        </a:rPr>
                        <a:t> $               25,000 </a:t>
                      </a:r>
                      <a:endParaRPr lang="en-CA" sz="1400" b="0" i="0" u="none" strike="noStrike" dirty="0">
                        <a:solidFill>
                          <a:srgbClr val="000000"/>
                        </a:solidFill>
                        <a:effectLst/>
                        <a:highlight>
                          <a:srgbClr val="FFFF00"/>
                        </a:highlight>
                        <a:latin typeface="Calibri" panose="020F0502020204030204" pitchFamily="34" charset="0"/>
                      </a:endParaRPr>
                    </a:p>
                  </a:txBody>
                  <a:tcPr marL="0" marR="0" marT="0" marB="0"/>
                </a:tc>
                <a:tc>
                  <a:txBody>
                    <a:bodyPr/>
                    <a:lstStyle/>
                    <a:p>
                      <a:pPr algn="l" fontAlgn="b"/>
                      <a:r>
                        <a:rPr lang="en-US" sz="1400" u="none" strike="noStrike" dirty="0">
                          <a:effectLst/>
                          <a:highlight>
                            <a:srgbClr val="FFFF00"/>
                          </a:highlight>
                        </a:rPr>
                        <a:t>Increase in insurance fees and charges</a:t>
                      </a:r>
                      <a:endParaRPr lang="en-US" sz="1400" b="0" i="0" u="none" strike="noStrike" dirty="0">
                        <a:solidFill>
                          <a:srgbClr val="000000"/>
                        </a:solidFill>
                        <a:effectLst/>
                        <a:highlight>
                          <a:srgbClr val="FFFF00"/>
                        </a:highlight>
                        <a:latin typeface="Calibri" panose="020F0502020204030204" pitchFamily="34" charset="0"/>
                      </a:endParaRPr>
                    </a:p>
                  </a:txBody>
                  <a:tcPr marL="0" marR="0" marT="0" marB="0"/>
                </a:tc>
                <a:extLst>
                  <a:ext uri="{0D108BD9-81ED-4DB2-BD59-A6C34878D82A}">
                    <a16:rowId xmlns:a16="http://schemas.microsoft.com/office/drawing/2014/main" val="4140615961"/>
                  </a:ext>
                </a:extLst>
              </a:tr>
              <a:tr h="268478">
                <a:tc>
                  <a:txBody>
                    <a:bodyPr/>
                    <a:lstStyle/>
                    <a:p>
                      <a:pPr algn="l" fontAlgn="b"/>
                      <a:r>
                        <a:rPr lang="en-CA" sz="1400" u="none" strike="noStrike" dirty="0">
                          <a:effectLst/>
                        </a:rPr>
                        <a:t>Grants In Aid</a:t>
                      </a:r>
                      <a:endParaRPr lang="en-CA" sz="1400" b="0" i="0" u="none" strike="noStrike" dirty="0">
                        <a:solidFill>
                          <a:srgbClr val="000000"/>
                        </a:solidFill>
                        <a:effectLst/>
                        <a:latin typeface="Calibri" panose="020F0502020204030204" pitchFamily="34" charset="0"/>
                      </a:endParaRPr>
                    </a:p>
                  </a:txBody>
                  <a:tcPr marL="0" marR="0" marT="0" marB="0"/>
                </a:tc>
                <a:tc>
                  <a:txBody>
                    <a:bodyPr/>
                    <a:lstStyle/>
                    <a:p>
                      <a:pPr algn="l" fontAlgn="b"/>
                      <a:r>
                        <a:rPr lang="en-CA" sz="1400" u="none" strike="noStrike" dirty="0">
                          <a:effectLst/>
                        </a:rPr>
                        <a:t>Finance</a:t>
                      </a:r>
                      <a:endParaRPr lang="en-CA" sz="1400" b="0" i="0" u="none" strike="noStrike" dirty="0">
                        <a:solidFill>
                          <a:srgbClr val="000000"/>
                        </a:solidFill>
                        <a:effectLst/>
                        <a:latin typeface="Calibri" panose="020F0502020204030204" pitchFamily="34" charset="0"/>
                      </a:endParaRPr>
                    </a:p>
                  </a:txBody>
                  <a:tcPr marL="0" marR="0" marT="0" marB="0"/>
                </a:tc>
                <a:tc>
                  <a:txBody>
                    <a:bodyPr/>
                    <a:lstStyle/>
                    <a:p>
                      <a:pPr algn="l" fontAlgn="b"/>
                      <a:r>
                        <a:rPr lang="en-CA" sz="1400" u="none" strike="noStrike" dirty="0">
                          <a:effectLst/>
                        </a:rPr>
                        <a:t> $               35,000 </a:t>
                      </a:r>
                      <a:endParaRPr lang="en-CA" sz="1400" b="0" i="0" u="none" strike="noStrike" dirty="0">
                        <a:solidFill>
                          <a:srgbClr val="000000"/>
                        </a:solidFill>
                        <a:effectLst/>
                        <a:latin typeface="Calibri" panose="020F0502020204030204" pitchFamily="34" charset="0"/>
                      </a:endParaRPr>
                    </a:p>
                  </a:txBody>
                  <a:tcPr marL="0" marR="0" marT="0" marB="0"/>
                </a:tc>
                <a:tc>
                  <a:txBody>
                    <a:bodyPr/>
                    <a:lstStyle/>
                    <a:p>
                      <a:pPr algn="l" fontAlgn="b"/>
                      <a:r>
                        <a:rPr lang="en-US" sz="1400" u="none" strike="noStrike" dirty="0">
                          <a:effectLst/>
                        </a:rPr>
                        <a:t>Addition of $35,000 for Chamber of Commerce request</a:t>
                      </a:r>
                      <a:endParaRPr lang="en-US" sz="1400" b="0" i="0" u="none" strike="noStrike" dirty="0">
                        <a:solidFill>
                          <a:srgbClr val="000000"/>
                        </a:solidFill>
                        <a:effectLst/>
                        <a:latin typeface="Calibri" panose="020F0502020204030204" pitchFamily="34" charset="0"/>
                      </a:endParaRPr>
                    </a:p>
                  </a:txBody>
                  <a:tcPr marL="0" marR="0" marT="0" marB="0"/>
                </a:tc>
                <a:extLst>
                  <a:ext uri="{0D108BD9-81ED-4DB2-BD59-A6C34878D82A}">
                    <a16:rowId xmlns:a16="http://schemas.microsoft.com/office/drawing/2014/main" val="1589999877"/>
                  </a:ext>
                </a:extLst>
              </a:tr>
              <a:tr h="259730">
                <a:tc>
                  <a:txBody>
                    <a:bodyPr/>
                    <a:lstStyle/>
                    <a:p>
                      <a:pPr algn="l" fontAlgn="b"/>
                      <a:r>
                        <a:rPr lang="en-CA" sz="1400" u="none" strike="noStrike" dirty="0">
                          <a:effectLst/>
                        </a:rPr>
                        <a:t>Fire Salaries and Benefits</a:t>
                      </a:r>
                      <a:endParaRPr lang="en-CA" sz="1400" b="0" i="0" u="none" strike="noStrike" dirty="0">
                        <a:solidFill>
                          <a:srgbClr val="000000"/>
                        </a:solidFill>
                        <a:effectLst/>
                        <a:latin typeface="Calibri" panose="020F0502020204030204" pitchFamily="34" charset="0"/>
                      </a:endParaRPr>
                    </a:p>
                  </a:txBody>
                  <a:tcPr marL="0" marR="0" marT="0" marB="0"/>
                </a:tc>
                <a:tc>
                  <a:txBody>
                    <a:bodyPr/>
                    <a:lstStyle/>
                    <a:p>
                      <a:pPr algn="l" fontAlgn="b"/>
                      <a:r>
                        <a:rPr lang="en-CA" sz="1400" u="none" strike="noStrike" dirty="0">
                          <a:effectLst/>
                        </a:rPr>
                        <a:t>Fire</a:t>
                      </a:r>
                      <a:endParaRPr lang="en-CA" sz="1400" b="0" i="0" u="none" strike="noStrike" dirty="0">
                        <a:solidFill>
                          <a:srgbClr val="000000"/>
                        </a:solidFill>
                        <a:effectLst/>
                        <a:latin typeface="Calibri" panose="020F0502020204030204" pitchFamily="34" charset="0"/>
                      </a:endParaRPr>
                    </a:p>
                  </a:txBody>
                  <a:tcPr marL="0" marR="0" marT="0" marB="0"/>
                </a:tc>
                <a:tc>
                  <a:txBody>
                    <a:bodyPr/>
                    <a:lstStyle/>
                    <a:p>
                      <a:pPr algn="l" fontAlgn="b"/>
                      <a:r>
                        <a:rPr lang="en-CA" sz="1400" u="none" strike="noStrike" dirty="0">
                          <a:effectLst/>
                        </a:rPr>
                        <a:t> $               46,000 </a:t>
                      </a:r>
                      <a:endParaRPr lang="en-CA" sz="1400" b="0" i="0" u="none" strike="noStrike" dirty="0">
                        <a:solidFill>
                          <a:srgbClr val="000000"/>
                        </a:solidFill>
                        <a:effectLst/>
                        <a:latin typeface="Calibri" panose="020F0502020204030204" pitchFamily="34" charset="0"/>
                      </a:endParaRPr>
                    </a:p>
                  </a:txBody>
                  <a:tcPr marL="0" marR="0" marT="0" marB="0"/>
                </a:tc>
                <a:tc>
                  <a:txBody>
                    <a:bodyPr/>
                    <a:lstStyle/>
                    <a:p>
                      <a:pPr algn="l" fontAlgn="b"/>
                      <a:r>
                        <a:rPr lang="en-CA" sz="1400" u="none" strike="noStrike" dirty="0">
                          <a:effectLst/>
                        </a:rPr>
                        <a:t>Deputy fire chief </a:t>
                      </a:r>
                      <a:endParaRPr lang="en-CA" sz="1400" b="0" i="0" u="none" strike="noStrike" dirty="0">
                        <a:solidFill>
                          <a:srgbClr val="000000"/>
                        </a:solidFill>
                        <a:effectLst/>
                        <a:latin typeface="Calibri" panose="020F0502020204030204" pitchFamily="34" charset="0"/>
                      </a:endParaRPr>
                    </a:p>
                  </a:txBody>
                  <a:tcPr marL="0" marR="0" marT="0" marB="0"/>
                </a:tc>
                <a:extLst>
                  <a:ext uri="{0D108BD9-81ED-4DB2-BD59-A6C34878D82A}">
                    <a16:rowId xmlns:a16="http://schemas.microsoft.com/office/drawing/2014/main" val="3699407357"/>
                  </a:ext>
                </a:extLst>
              </a:tr>
              <a:tr h="239186">
                <a:tc>
                  <a:txBody>
                    <a:bodyPr/>
                    <a:lstStyle/>
                    <a:p>
                      <a:pPr algn="l" fontAlgn="b"/>
                      <a:r>
                        <a:rPr lang="en-CA" sz="1400" u="none" strike="noStrike" dirty="0">
                          <a:effectLst/>
                        </a:rPr>
                        <a:t>Operations Training</a:t>
                      </a:r>
                      <a:endParaRPr lang="en-CA" sz="1400" b="0" i="0" u="none" strike="noStrike" dirty="0">
                        <a:solidFill>
                          <a:srgbClr val="000000"/>
                        </a:solidFill>
                        <a:effectLst/>
                        <a:latin typeface="Calibri" panose="020F0502020204030204" pitchFamily="34" charset="0"/>
                      </a:endParaRPr>
                    </a:p>
                  </a:txBody>
                  <a:tcPr marL="0" marR="0" marT="0" marB="0"/>
                </a:tc>
                <a:tc>
                  <a:txBody>
                    <a:bodyPr/>
                    <a:lstStyle/>
                    <a:p>
                      <a:pPr algn="l" fontAlgn="b"/>
                      <a:r>
                        <a:rPr lang="en-CA" sz="1400" u="none" strike="noStrike" dirty="0">
                          <a:effectLst/>
                        </a:rPr>
                        <a:t>Operations</a:t>
                      </a:r>
                      <a:endParaRPr lang="en-CA" sz="1400" b="0" i="0" u="none" strike="noStrike" dirty="0">
                        <a:solidFill>
                          <a:srgbClr val="000000"/>
                        </a:solidFill>
                        <a:effectLst/>
                        <a:latin typeface="Calibri" panose="020F0502020204030204" pitchFamily="34" charset="0"/>
                      </a:endParaRPr>
                    </a:p>
                  </a:txBody>
                  <a:tcPr marL="0" marR="0" marT="0" marB="0"/>
                </a:tc>
                <a:tc>
                  <a:txBody>
                    <a:bodyPr/>
                    <a:lstStyle/>
                    <a:p>
                      <a:pPr algn="l" fontAlgn="b"/>
                      <a:r>
                        <a:rPr lang="en-CA" sz="1400" u="none" strike="noStrike" dirty="0">
                          <a:effectLst/>
                        </a:rPr>
                        <a:t> $               10,000 </a:t>
                      </a:r>
                      <a:endParaRPr lang="en-CA" sz="1400" b="0" i="0" u="none" strike="noStrike" dirty="0">
                        <a:solidFill>
                          <a:srgbClr val="000000"/>
                        </a:solidFill>
                        <a:effectLst/>
                        <a:latin typeface="Calibri" panose="020F0502020204030204" pitchFamily="34" charset="0"/>
                      </a:endParaRPr>
                    </a:p>
                  </a:txBody>
                  <a:tcPr marL="0" marR="0" marT="0" marB="0"/>
                </a:tc>
                <a:tc>
                  <a:txBody>
                    <a:bodyPr/>
                    <a:lstStyle/>
                    <a:p>
                      <a:pPr algn="l" fontAlgn="b"/>
                      <a:r>
                        <a:rPr lang="en-US" sz="1400" u="none" strike="noStrike" dirty="0">
                          <a:effectLst/>
                        </a:rPr>
                        <a:t>Increased training budget for operations certifications and training</a:t>
                      </a:r>
                      <a:endParaRPr lang="en-US" sz="1400" b="0" i="0" u="none" strike="noStrike" dirty="0">
                        <a:solidFill>
                          <a:srgbClr val="000000"/>
                        </a:solidFill>
                        <a:effectLst/>
                        <a:latin typeface="Calibri" panose="020F0502020204030204" pitchFamily="34" charset="0"/>
                      </a:endParaRPr>
                    </a:p>
                  </a:txBody>
                  <a:tcPr marL="0" marR="0" marT="0" marB="0"/>
                </a:tc>
                <a:extLst>
                  <a:ext uri="{0D108BD9-81ED-4DB2-BD59-A6C34878D82A}">
                    <a16:rowId xmlns:a16="http://schemas.microsoft.com/office/drawing/2014/main" val="2988467175"/>
                  </a:ext>
                </a:extLst>
              </a:tr>
              <a:tr h="239186">
                <a:tc>
                  <a:txBody>
                    <a:bodyPr/>
                    <a:lstStyle/>
                    <a:p>
                      <a:pPr algn="l" fontAlgn="b"/>
                      <a:r>
                        <a:rPr lang="en-CA" sz="1400" u="none" strike="noStrike" dirty="0">
                          <a:effectLst/>
                        </a:rPr>
                        <a:t>Operations Small Tools &amp; Equipment</a:t>
                      </a:r>
                      <a:endParaRPr lang="en-CA" sz="1400" b="0" i="0" u="none" strike="noStrike" dirty="0">
                        <a:solidFill>
                          <a:srgbClr val="000000"/>
                        </a:solidFill>
                        <a:effectLst/>
                        <a:latin typeface="Calibri" panose="020F0502020204030204" pitchFamily="34" charset="0"/>
                      </a:endParaRPr>
                    </a:p>
                  </a:txBody>
                  <a:tcPr marL="0" marR="0" marT="0" marB="0"/>
                </a:tc>
                <a:tc>
                  <a:txBody>
                    <a:bodyPr/>
                    <a:lstStyle/>
                    <a:p>
                      <a:pPr algn="l" fontAlgn="b"/>
                      <a:r>
                        <a:rPr lang="en-CA" sz="1400" u="none" strike="noStrike" dirty="0">
                          <a:effectLst/>
                        </a:rPr>
                        <a:t>Operations</a:t>
                      </a:r>
                      <a:endParaRPr lang="en-CA" sz="1400" b="0" i="0" u="none" strike="noStrike" dirty="0">
                        <a:solidFill>
                          <a:srgbClr val="000000"/>
                        </a:solidFill>
                        <a:effectLst/>
                        <a:latin typeface="Calibri" panose="020F0502020204030204" pitchFamily="34" charset="0"/>
                      </a:endParaRPr>
                    </a:p>
                  </a:txBody>
                  <a:tcPr marL="0" marR="0" marT="0" marB="0"/>
                </a:tc>
                <a:tc>
                  <a:txBody>
                    <a:bodyPr/>
                    <a:lstStyle/>
                    <a:p>
                      <a:pPr algn="l" fontAlgn="b"/>
                      <a:r>
                        <a:rPr lang="en-CA" sz="1400" u="none" strike="noStrike" dirty="0">
                          <a:effectLst/>
                        </a:rPr>
                        <a:t> $               10,000 </a:t>
                      </a:r>
                      <a:endParaRPr lang="en-CA" sz="1400" b="0" i="0" u="none" strike="noStrike" dirty="0">
                        <a:solidFill>
                          <a:srgbClr val="000000"/>
                        </a:solidFill>
                        <a:effectLst/>
                        <a:latin typeface="Calibri" panose="020F0502020204030204" pitchFamily="34" charset="0"/>
                      </a:endParaRPr>
                    </a:p>
                  </a:txBody>
                  <a:tcPr marL="0" marR="0" marT="0" marB="0"/>
                </a:tc>
                <a:tc>
                  <a:txBody>
                    <a:bodyPr/>
                    <a:lstStyle/>
                    <a:p>
                      <a:pPr algn="l" fontAlgn="b"/>
                      <a:r>
                        <a:rPr lang="en-CA" sz="1400" u="none" strike="noStrike" dirty="0">
                          <a:effectLst/>
                        </a:rPr>
                        <a:t>Tool replacement</a:t>
                      </a:r>
                      <a:endParaRPr lang="en-CA" sz="1400" b="0" i="0" u="none" strike="noStrike" dirty="0">
                        <a:solidFill>
                          <a:srgbClr val="000000"/>
                        </a:solidFill>
                        <a:effectLst/>
                        <a:latin typeface="Calibri" panose="020F0502020204030204" pitchFamily="34" charset="0"/>
                      </a:endParaRPr>
                    </a:p>
                  </a:txBody>
                  <a:tcPr marL="0" marR="0" marT="0" marB="0"/>
                </a:tc>
                <a:extLst>
                  <a:ext uri="{0D108BD9-81ED-4DB2-BD59-A6C34878D82A}">
                    <a16:rowId xmlns:a16="http://schemas.microsoft.com/office/drawing/2014/main" val="615805056"/>
                  </a:ext>
                </a:extLst>
              </a:tr>
              <a:tr h="239186">
                <a:tc>
                  <a:txBody>
                    <a:bodyPr/>
                    <a:lstStyle/>
                    <a:p>
                      <a:pPr algn="l" fontAlgn="b"/>
                      <a:r>
                        <a:rPr lang="en-CA" sz="1400" u="none" strike="noStrike" dirty="0">
                          <a:effectLst/>
                        </a:rPr>
                        <a:t>Cemetery Supplies and Materials</a:t>
                      </a:r>
                      <a:endParaRPr lang="en-CA" sz="1400" b="0" i="0" u="none" strike="noStrike" dirty="0">
                        <a:solidFill>
                          <a:srgbClr val="000000"/>
                        </a:solidFill>
                        <a:effectLst/>
                        <a:latin typeface="Calibri" panose="020F0502020204030204" pitchFamily="34" charset="0"/>
                      </a:endParaRPr>
                    </a:p>
                  </a:txBody>
                  <a:tcPr marL="0" marR="0" marT="0" marB="0"/>
                </a:tc>
                <a:tc>
                  <a:txBody>
                    <a:bodyPr/>
                    <a:lstStyle/>
                    <a:p>
                      <a:pPr algn="l" fontAlgn="b"/>
                      <a:r>
                        <a:rPr lang="en-CA" sz="1400" u="none" strike="noStrike" dirty="0">
                          <a:effectLst/>
                        </a:rPr>
                        <a:t>Parks</a:t>
                      </a:r>
                      <a:endParaRPr lang="en-CA" sz="1400" b="0" i="0" u="none" strike="noStrike" dirty="0">
                        <a:solidFill>
                          <a:srgbClr val="000000"/>
                        </a:solidFill>
                        <a:effectLst/>
                        <a:latin typeface="Calibri" panose="020F0502020204030204" pitchFamily="34" charset="0"/>
                      </a:endParaRPr>
                    </a:p>
                  </a:txBody>
                  <a:tcPr marL="0" marR="0" marT="0" marB="0"/>
                </a:tc>
                <a:tc>
                  <a:txBody>
                    <a:bodyPr/>
                    <a:lstStyle/>
                    <a:p>
                      <a:pPr algn="l" fontAlgn="b"/>
                      <a:r>
                        <a:rPr lang="en-CA" sz="1400" u="none" strike="noStrike" dirty="0">
                          <a:effectLst/>
                        </a:rPr>
                        <a:t> $                  4,000 </a:t>
                      </a:r>
                      <a:endParaRPr lang="en-CA" sz="1400" b="0" i="0" u="none" strike="noStrike" dirty="0">
                        <a:solidFill>
                          <a:srgbClr val="000000"/>
                        </a:solidFill>
                        <a:effectLst/>
                        <a:latin typeface="Calibri" panose="020F0502020204030204" pitchFamily="34" charset="0"/>
                      </a:endParaRPr>
                    </a:p>
                  </a:txBody>
                  <a:tcPr marL="0" marR="0" marT="0" marB="0"/>
                </a:tc>
                <a:tc>
                  <a:txBody>
                    <a:bodyPr/>
                    <a:lstStyle/>
                    <a:p>
                      <a:pPr algn="l" fontAlgn="b"/>
                      <a:r>
                        <a:rPr lang="en-US" sz="1400" u="none" strike="noStrike" dirty="0">
                          <a:effectLst/>
                        </a:rPr>
                        <a:t>Increased liner costs for burials</a:t>
                      </a:r>
                      <a:endParaRPr lang="en-US" sz="1400" b="0" i="0" u="none" strike="noStrike" dirty="0">
                        <a:solidFill>
                          <a:srgbClr val="000000"/>
                        </a:solidFill>
                        <a:effectLst/>
                        <a:latin typeface="Calibri" panose="020F0502020204030204" pitchFamily="34" charset="0"/>
                      </a:endParaRPr>
                    </a:p>
                  </a:txBody>
                  <a:tcPr marL="0" marR="0" marT="0" marB="0"/>
                </a:tc>
                <a:extLst>
                  <a:ext uri="{0D108BD9-81ED-4DB2-BD59-A6C34878D82A}">
                    <a16:rowId xmlns:a16="http://schemas.microsoft.com/office/drawing/2014/main" val="589688418"/>
                  </a:ext>
                </a:extLst>
              </a:tr>
              <a:tr h="239186">
                <a:tc>
                  <a:txBody>
                    <a:bodyPr/>
                    <a:lstStyle/>
                    <a:p>
                      <a:pPr algn="l" fontAlgn="b"/>
                      <a:r>
                        <a:rPr lang="en-CA" sz="1400" u="none" strike="noStrike" dirty="0">
                          <a:effectLst/>
                        </a:rPr>
                        <a:t>Building Inspection Contractor</a:t>
                      </a:r>
                      <a:endParaRPr lang="en-CA" sz="1400" b="0" i="0" u="none" strike="noStrike" dirty="0">
                        <a:solidFill>
                          <a:srgbClr val="000000"/>
                        </a:solidFill>
                        <a:effectLst/>
                        <a:latin typeface="Calibri" panose="020F0502020204030204" pitchFamily="34" charset="0"/>
                      </a:endParaRPr>
                    </a:p>
                  </a:txBody>
                  <a:tcPr marL="0" marR="0" marT="0" marB="0"/>
                </a:tc>
                <a:tc>
                  <a:txBody>
                    <a:bodyPr/>
                    <a:lstStyle/>
                    <a:p>
                      <a:pPr algn="l" fontAlgn="b"/>
                      <a:r>
                        <a:rPr lang="en-CA" sz="1400" u="none" strike="noStrike" dirty="0">
                          <a:effectLst/>
                        </a:rPr>
                        <a:t>Planning</a:t>
                      </a:r>
                      <a:endParaRPr lang="en-CA" sz="1400" b="0" i="0" u="none" strike="noStrike" dirty="0">
                        <a:solidFill>
                          <a:srgbClr val="000000"/>
                        </a:solidFill>
                        <a:effectLst/>
                        <a:latin typeface="Calibri" panose="020F0502020204030204" pitchFamily="34" charset="0"/>
                      </a:endParaRPr>
                    </a:p>
                  </a:txBody>
                  <a:tcPr marL="0" marR="0" marT="0" marB="0"/>
                </a:tc>
                <a:tc>
                  <a:txBody>
                    <a:bodyPr/>
                    <a:lstStyle/>
                    <a:p>
                      <a:pPr algn="l" fontAlgn="b"/>
                      <a:r>
                        <a:rPr lang="en-CA" sz="1400" u="none" strike="noStrike" dirty="0">
                          <a:solidFill>
                            <a:srgbClr val="FF0000"/>
                          </a:solidFill>
                          <a:effectLst/>
                        </a:rPr>
                        <a:t>-$               14,000 </a:t>
                      </a:r>
                      <a:endParaRPr lang="en-CA" sz="1400" b="0" i="0" u="none" strike="noStrike" dirty="0">
                        <a:solidFill>
                          <a:srgbClr val="FF0000"/>
                        </a:solidFill>
                        <a:effectLst/>
                        <a:latin typeface="Calibri" panose="020F0502020204030204" pitchFamily="34" charset="0"/>
                      </a:endParaRPr>
                    </a:p>
                  </a:txBody>
                  <a:tcPr marL="0" marR="0" marT="0" marB="0"/>
                </a:tc>
                <a:tc>
                  <a:txBody>
                    <a:bodyPr/>
                    <a:lstStyle/>
                    <a:p>
                      <a:pPr algn="l" fontAlgn="b"/>
                      <a:r>
                        <a:rPr lang="en-US" sz="1400" u="none" strike="noStrike" dirty="0">
                          <a:effectLst/>
                        </a:rPr>
                        <a:t>Planned reduction in use of supporting building inspector from Tofino</a:t>
                      </a:r>
                      <a:endParaRPr lang="en-US" sz="1400" b="0" i="0" u="none" strike="noStrike" dirty="0">
                        <a:solidFill>
                          <a:srgbClr val="000000"/>
                        </a:solidFill>
                        <a:effectLst/>
                        <a:latin typeface="Calibri" panose="020F0502020204030204" pitchFamily="34" charset="0"/>
                      </a:endParaRPr>
                    </a:p>
                  </a:txBody>
                  <a:tcPr marL="0" marR="0" marT="0" marB="0"/>
                </a:tc>
                <a:extLst>
                  <a:ext uri="{0D108BD9-81ED-4DB2-BD59-A6C34878D82A}">
                    <a16:rowId xmlns:a16="http://schemas.microsoft.com/office/drawing/2014/main" val="1264876323"/>
                  </a:ext>
                </a:extLst>
              </a:tr>
              <a:tr h="239186">
                <a:tc>
                  <a:txBody>
                    <a:bodyPr/>
                    <a:lstStyle/>
                    <a:p>
                      <a:pPr algn="l" fontAlgn="b"/>
                      <a:r>
                        <a:rPr lang="en-CA" sz="1400" u="none" strike="noStrike" dirty="0">
                          <a:effectLst/>
                        </a:rPr>
                        <a:t>Planning Consultants</a:t>
                      </a:r>
                      <a:endParaRPr lang="en-CA" sz="1400" b="0" i="0" u="none" strike="noStrike" dirty="0">
                        <a:solidFill>
                          <a:srgbClr val="000000"/>
                        </a:solidFill>
                        <a:effectLst/>
                        <a:latin typeface="Calibri" panose="020F0502020204030204" pitchFamily="34" charset="0"/>
                      </a:endParaRPr>
                    </a:p>
                  </a:txBody>
                  <a:tcPr marL="0" marR="0" marT="0" marB="0"/>
                </a:tc>
                <a:tc>
                  <a:txBody>
                    <a:bodyPr/>
                    <a:lstStyle/>
                    <a:p>
                      <a:pPr algn="l" fontAlgn="b"/>
                      <a:r>
                        <a:rPr lang="en-CA" sz="1400" u="none" strike="noStrike" dirty="0">
                          <a:effectLst/>
                        </a:rPr>
                        <a:t>Planning</a:t>
                      </a:r>
                      <a:endParaRPr lang="en-CA" sz="1400" b="0" i="0" u="none" strike="noStrike" dirty="0">
                        <a:solidFill>
                          <a:srgbClr val="000000"/>
                        </a:solidFill>
                        <a:effectLst/>
                        <a:latin typeface="Calibri" panose="020F0502020204030204" pitchFamily="34" charset="0"/>
                      </a:endParaRPr>
                    </a:p>
                  </a:txBody>
                  <a:tcPr marL="0" marR="0" marT="0" marB="0"/>
                </a:tc>
                <a:tc>
                  <a:txBody>
                    <a:bodyPr/>
                    <a:lstStyle/>
                    <a:p>
                      <a:pPr algn="l" fontAlgn="b"/>
                      <a:r>
                        <a:rPr lang="en-CA" sz="1400" u="none" strike="noStrike" dirty="0">
                          <a:effectLst/>
                        </a:rPr>
                        <a:t> $               20,000 </a:t>
                      </a:r>
                      <a:endParaRPr lang="en-CA" sz="1400" b="0" i="0" u="none" strike="noStrike" dirty="0">
                        <a:solidFill>
                          <a:srgbClr val="000000"/>
                        </a:solidFill>
                        <a:effectLst/>
                        <a:latin typeface="Calibri" panose="020F0502020204030204" pitchFamily="34" charset="0"/>
                      </a:endParaRPr>
                    </a:p>
                  </a:txBody>
                  <a:tcPr marL="0" marR="0" marT="0" marB="0"/>
                </a:tc>
                <a:tc>
                  <a:txBody>
                    <a:bodyPr/>
                    <a:lstStyle/>
                    <a:p>
                      <a:pPr algn="l" fontAlgn="b"/>
                      <a:r>
                        <a:rPr lang="en-US" sz="1400" u="none" strike="noStrike" dirty="0">
                          <a:effectLst/>
                        </a:rPr>
                        <a:t>Increased consultant costs for updating planning documents</a:t>
                      </a:r>
                      <a:endParaRPr lang="en-US" sz="1400" b="0" i="0" u="none" strike="noStrike" dirty="0">
                        <a:solidFill>
                          <a:srgbClr val="000000"/>
                        </a:solidFill>
                        <a:effectLst/>
                        <a:latin typeface="Calibri" panose="020F0502020204030204" pitchFamily="34" charset="0"/>
                      </a:endParaRPr>
                    </a:p>
                  </a:txBody>
                  <a:tcPr marL="0" marR="0" marT="0" marB="0"/>
                </a:tc>
                <a:extLst>
                  <a:ext uri="{0D108BD9-81ED-4DB2-BD59-A6C34878D82A}">
                    <a16:rowId xmlns:a16="http://schemas.microsoft.com/office/drawing/2014/main" val="519265897"/>
                  </a:ext>
                </a:extLst>
              </a:tr>
              <a:tr h="478374">
                <a:tc>
                  <a:txBody>
                    <a:bodyPr/>
                    <a:lstStyle/>
                    <a:p>
                      <a:pPr algn="l" fontAlgn="b"/>
                      <a:r>
                        <a:rPr lang="en-CA" sz="1400" u="none" strike="noStrike" dirty="0">
                          <a:effectLst/>
                        </a:rPr>
                        <a:t>Planning Salaries and Benefits</a:t>
                      </a:r>
                      <a:endParaRPr lang="en-CA" sz="1400" b="0" i="0" u="none" strike="noStrike" dirty="0">
                        <a:solidFill>
                          <a:srgbClr val="000000"/>
                        </a:solidFill>
                        <a:effectLst/>
                        <a:latin typeface="Calibri" panose="020F0502020204030204" pitchFamily="34" charset="0"/>
                      </a:endParaRPr>
                    </a:p>
                  </a:txBody>
                  <a:tcPr marL="0" marR="0" marT="0" marB="0"/>
                </a:tc>
                <a:tc>
                  <a:txBody>
                    <a:bodyPr/>
                    <a:lstStyle/>
                    <a:p>
                      <a:pPr algn="l" fontAlgn="b"/>
                      <a:r>
                        <a:rPr lang="en-CA" sz="1400" u="none" strike="noStrike" dirty="0">
                          <a:effectLst/>
                        </a:rPr>
                        <a:t>Planning</a:t>
                      </a:r>
                      <a:endParaRPr lang="en-CA" sz="1400" b="0" i="0" u="none" strike="noStrike" dirty="0">
                        <a:solidFill>
                          <a:srgbClr val="000000"/>
                        </a:solidFill>
                        <a:effectLst/>
                        <a:latin typeface="Calibri" panose="020F0502020204030204" pitchFamily="34" charset="0"/>
                      </a:endParaRPr>
                    </a:p>
                  </a:txBody>
                  <a:tcPr marL="0" marR="0" marT="0" marB="0"/>
                </a:tc>
                <a:tc>
                  <a:txBody>
                    <a:bodyPr/>
                    <a:lstStyle/>
                    <a:p>
                      <a:pPr algn="l" fontAlgn="b"/>
                      <a:r>
                        <a:rPr lang="en-CA" sz="1400" u="none" strike="noStrike" dirty="0">
                          <a:effectLst/>
                        </a:rPr>
                        <a:t> $             130,000 </a:t>
                      </a:r>
                      <a:endParaRPr lang="en-CA" sz="1400" b="0" i="0" u="none" strike="noStrike" dirty="0">
                        <a:solidFill>
                          <a:srgbClr val="000000"/>
                        </a:solidFill>
                        <a:effectLst/>
                        <a:latin typeface="Calibri" panose="020F0502020204030204" pitchFamily="34" charset="0"/>
                      </a:endParaRPr>
                    </a:p>
                  </a:txBody>
                  <a:tcPr marL="0" marR="0" marT="0" marB="0"/>
                </a:tc>
                <a:tc>
                  <a:txBody>
                    <a:bodyPr/>
                    <a:lstStyle/>
                    <a:p>
                      <a:pPr algn="l" fontAlgn="b"/>
                      <a:r>
                        <a:rPr lang="en-US" sz="1400" u="none" strike="noStrike" dirty="0">
                          <a:effectLst/>
                        </a:rPr>
                        <a:t>Addition of a new planner (wages and benefits) </a:t>
                      </a:r>
                    </a:p>
                    <a:p>
                      <a:pPr algn="l" fontAlgn="b"/>
                      <a:r>
                        <a:rPr lang="en-US" sz="1400" u="none" strike="noStrike" dirty="0">
                          <a:effectLst/>
                        </a:rPr>
                        <a:t>Funded through $160K from ministry of housing</a:t>
                      </a:r>
                      <a:endParaRPr lang="en-US" sz="1400" b="0" i="0" u="none" strike="noStrike" dirty="0">
                        <a:solidFill>
                          <a:srgbClr val="000000"/>
                        </a:solidFill>
                        <a:effectLst/>
                        <a:latin typeface="Calibri" panose="020F0502020204030204" pitchFamily="34" charset="0"/>
                      </a:endParaRPr>
                    </a:p>
                  </a:txBody>
                  <a:tcPr marL="0" marR="0" marT="0" marB="0"/>
                </a:tc>
                <a:extLst>
                  <a:ext uri="{0D108BD9-81ED-4DB2-BD59-A6C34878D82A}">
                    <a16:rowId xmlns:a16="http://schemas.microsoft.com/office/drawing/2014/main" val="2456006495"/>
                  </a:ext>
                </a:extLst>
              </a:tr>
              <a:tr h="239186">
                <a:tc>
                  <a:txBody>
                    <a:bodyPr/>
                    <a:lstStyle/>
                    <a:p>
                      <a:pPr algn="l" fontAlgn="b"/>
                      <a:r>
                        <a:rPr lang="en-CA" sz="1400" u="none" strike="noStrike" dirty="0">
                          <a:effectLst/>
                        </a:rPr>
                        <a:t>Lighthouse </a:t>
                      </a:r>
                      <a:endParaRPr lang="en-CA" sz="1400" b="0" i="0" u="none" strike="noStrike" dirty="0">
                        <a:solidFill>
                          <a:srgbClr val="000000"/>
                        </a:solidFill>
                        <a:effectLst/>
                        <a:latin typeface="Calibri" panose="020F0502020204030204" pitchFamily="34" charset="0"/>
                      </a:endParaRPr>
                    </a:p>
                  </a:txBody>
                  <a:tcPr marL="0" marR="0" marT="0" marB="0"/>
                </a:tc>
                <a:tc>
                  <a:txBody>
                    <a:bodyPr/>
                    <a:lstStyle/>
                    <a:p>
                      <a:pPr algn="l" fontAlgn="b"/>
                      <a:r>
                        <a:rPr lang="en-CA" sz="1400" u="none" strike="noStrike" dirty="0">
                          <a:effectLst/>
                        </a:rPr>
                        <a:t>Recreation</a:t>
                      </a:r>
                      <a:endParaRPr lang="en-CA" sz="1400" b="0" i="0" u="none" strike="noStrike" dirty="0">
                        <a:solidFill>
                          <a:srgbClr val="000000"/>
                        </a:solidFill>
                        <a:effectLst/>
                        <a:latin typeface="Calibri" panose="020F0502020204030204" pitchFamily="34" charset="0"/>
                      </a:endParaRPr>
                    </a:p>
                  </a:txBody>
                  <a:tcPr marL="0" marR="0" marT="0" marB="0"/>
                </a:tc>
                <a:tc>
                  <a:txBody>
                    <a:bodyPr/>
                    <a:lstStyle/>
                    <a:p>
                      <a:pPr algn="l" fontAlgn="b"/>
                      <a:r>
                        <a:rPr lang="en-CA" sz="1400" u="none" strike="noStrike" dirty="0">
                          <a:effectLst/>
                        </a:rPr>
                        <a:t> $               28,000 </a:t>
                      </a:r>
                      <a:endParaRPr lang="en-CA" sz="1400" b="0" i="0" u="none" strike="noStrike" dirty="0">
                        <a:solidFill>
                          <a:srgbClr val="000000"/>
                        </a:solidFill>
                        <a:effectLst/>
                        <a:latin typeface="Calibri" panose="020F0502020204030204" pitchFamily="34" charset="0"/>
                      </a:endParaRPr>
                    </a:p>
                  </a:txBody>
                  <a:tcPr marL="0" marR="0" marT="0" marB="0"/>
                </a:tc>
                <a:tc>
                  <a:txBody>
                    <a:bodyPr/>
                    <a:lstStyle/>
                    <a:p>
                      <a:pPr algn="l" fontAlgn="b"/>
                      <a:r>
                        <a:rPr lang="en-US" sz="1400" u="none" strike="noStrike" dirty="0">
                          <a:effectLst/>
                        </a:rPr>
                        <a:t>Operational costs for lighthouse residence, cost recovered</a:t>
                      </a:r>
                      <a:endParaRPr lang="en-US" sz="1400" b="0" i="0" u="none" strike="noStrike" dirty="0">
                        <a:solidFill>
                          <a:srgbClr val="000000"/>
                        </a:solidFill>
                        <a:effectLst/>
                        <a:latin typeface="Calibri" panose="020F0502020204030204" pitchFamily="34" charset="0"/>
                      </a:endParaRPr>
                    </a:p>
                  </a:txBody>
                  <a:tcPr marL="0" marR="0" marT="0" marB="0"/>
                </a:tc>
                <a:extLst>
                  <a:ext uri="{0D108BD9-81ED-4DB2-BD59-A6C34878D82A}">
                    <a16:rowId xmlns:a16="http://schemas.microsoft.com/office/drawing/2014/main" val="590881036"/>
                  </a:ext>
                </a:extLst>
              </a:tr>
              <a:tr h="239186">
                <a:tc>
                  <a:txBody>
                    <a:bodyPr/>
                    <a:lstStyle/>
                    <a:p>
                      <a:pPr algn="l" fontAlgn="b"/>
                      <a:r>
                        <a:rPr lang="en-CA" sz="1400" u="none" strike="noStrike" dirty="0">
                          <a:effectLst/>
                        </a:rPr>
                        <a:t>Janitorial Supplies</a:t>
                      </a:r>
                      <a:endParaRPr lang="en-CA" sz="1400" b="0" i="0" u="none" strike="noStrike" dirty="0">
                        <a:solidFill>
                          <a:srgbClr val="000000"/>
                        </a:solidFill>
                        <a:effectLst/>
                        <a:latin typeface="Calibri" panose="020F0502020204030204" pitchFamily="34" charset="0"/>
                      </a:endParaRPr>
                    </a:p>
                  </a:txBody>
                  <a:tcPr marL="0" marR="0" marT="0" marB="0"/>
                </a:tc>
                <a:tc>
                  <a:txBody>
                    <a:bodyPr/>
                    <a:lstStyle/>
                    <a:p>
                      <a:pPr algn="l" fontAlgn="b"/>
                      <a:r>
                        <a:rPr lang="en-CA" sz="1400" u="none" strike="noStrike" dirty="0">
                          <a:effectLst/>
                        </a:rPr>
                        <a:t>Recreation</a:t>
                      </a:r>
                      <a:endParaRPr lang="en-CA" sz="1400" b="0" i="0" u="none" strike="noStrike" dirty="0">
                        <a:solidFill>
                          <a:srgbClr val="000000"/>
                        </a:solidFill>
                        <a:effectLst/>
                        <a:latin typeface="Calibri" panose="020F0502020204030204" pitchFamily="34" charset="0"/>
                      </a:endParaRPr>
                    </a:p>
                  </a:txBody>
                  <a:tcPr marL="0" marR="0" marT="0" marB="0"/>
                </a:tc>
                <a:tc>
                  <a:txBody>
                    <a:bodyPr/>
                    <a:lstStyle/>
                    <a:p>
                      <a:pPr algn="l" fontAlgn="b"/>
                      <a:r>
                        <a:rPr lang="en-CA" sz="1400" u="none" strike="noStrike" dirty="0">
                          <a:effectLst/>
                        </a:rPr>
                        <a:t> $                 7,000 </a:t>
                      </a:r>
                      <a:endParaRPr lang="en-CA" sz="1400" b="0" i="0" u="none" strike="noStrike" dirty="0">
                        <a:solidFill>
                          <a:srgbClr val="000000"/>
                        </a:solidFill>
                        <a:effectLst/>
                        <a:latin typeface="Calibri" panose="020F0502020204030204" pitchFamily="34" charset="0"/>
                      </a:endParaRPr>
                    </a:p>
                  </a:txBody>
                  <a:tcPr marL="0" marR="0" marT="0" marB="0"/>
                </a:tc>
                <a:tc>
                  <a:txBody>
                    <a:bodyPr/>
                    <a:lstStyle/>
                    <a:p>
                      <a:pPr algn="l" fontAlgn="b"/>
                      <a:r>
                        <a:rPr lang="en-US" sz="1400" u="none" strike="noStrike" dirty="0">
                          <a:effectLst/>
                        </a:rPr>
                        <a:t>Replacement of an old floor machine for the UCC</a:t>
                      </a:r>
                      <a:endParaRPr lang="en-US" sz="1400" b="0" i="0" u="none" strike="noStrike" dirty="0">
                        <a:solidFill>
                          <a:srgbClr val="000000"/>
                        </a:solidFill>
                        <a:effectLst/>
                        <a:latin typeface="Calibri" panose="020F0502020204030204" pitchFamily="34" charset="0"/>
                      </a:endParaRPr>
                    </a:p>
                  </a:txBody>
                  <a:tcPr marL="0" marR="0" marT="0" marB="0"/>
                </a:tc>
                <a:extLst>
                  <a:ext uri="{0D108BD9-81ED-4DB2-BD59-A6C34878D82A}">
                    <a16:rowId xmlns:a16="http://schemas.microsoft.com/office/drawing/2014/main" val="2336439136"/>
                  </a:ext>
                </a:extLst>
              </a:tr>
              <a:tr h="478374">
                <a:tc>
                  <a:txBody>
                    <a:bodyPr/>
                    <a:lstStyle/>
                    <a:p>
                      <a:pPr algn="l" fontAlgn="b"/>
                      <a:r>
                        <a:rPr lang="en-CA" sz="1400" u="none" strike="noStrike" dirty="0">
                          <a:effectLst/>
                        </a:rPr>
                        <a:t>Recreation Programs</a:t>
                      </a:r>
                      <a:endParaRPr lang="en-CA" sz="1400" b="0" i="0" u="none" strike="noStrike" dirty="0">
                        <a:solidFill>
                          <a:srgbClr val="000000"/>
                        </a:solidFill>
                        <a:effectLst/>
                        <a:latin typeface="Calibri" panose="020F0502020204030204" pitchFamily="34" charset="0"/>
                      </a:endParaRPr>
                    </a:p>
                  </a:txBody>
                  <a:tcPr marL="0" marR="0" marT="0" marB="0"/>
                </a:tc>
                <a:tc>
                  <a:txBody>
                    <a:bodyPr/>
                    <a:lstStyle/>
                    <a:p>
                      <a:pPr algn="l" fontAlgn="b"/>
                      <a:r>
                        <a:rPr lang="en-CA" sz="1400" u="none" strike="noStrike" dirty="0">
                          <a:effectLst/>
                        </a:rPr>
                        <a:t>Recreation</a:t>
                      </a:r>
                      <a:endParaRPr lang="en-CA" sz="1400" b="0" i="0" u="none" strike="noStrike" dirty="0">
                        <a:solidFill>
                          <a:srgbClr val="000000"/>
                        </a:solidFill>
                        <a:effectLst/>
                        <a:latin typeface="Calibri" panose="020F0502020204030204" pitchFamily="34" charset="0"/>
                      </a:endParaRPr>
                    </a:p>
                  </a:txBody>
                  <a:tcPr marL="0" marR="0" marT="0" marB="0"/>
                </a:tc>
                <a:tc>
                  <a:txBody>
                    <a:bodyPr/>
                    <a:lstStyle/>
                    <a:p>
                      <a:pPr algn="l" fontAlgn="b"/>
                      <a:r>
                        <a:rPr lang="en-CA" sz="1400" u="none" strike="noStrike" dirty="0">
                          <a:effectLst/>
                        </a:rPr>
                        <a:t> $               40,000 </a:t>
                      </a:r>
                      <a:endParaRPr lang="en-CA" sz="1400" b="0" i="0" u="none" strike="noStrike" dirty="0">
                        <a:solidFill>
                          <a:srgbClr val="000000"/>
                        </a:solidFill>
                        <a:effectLst/>
                        <a:latin typeface="Calibri" panose="020F0502020204030204" pitchFamily="34" charset="0"/>
                      </a:endParaRPr>
                    </a:p>
                  </a:txBody>
                  <a:tcPr marL="0" marR="0" marT="0" marB="0"/>
                </a:tc>
                <a:tc>
                  <a:txBody>
                    <a:bodyPr/>
                    <a:lstStyle/>
                    <a:p>
                      <a:pPr algn="l" fontAlgn="b"/>
                      <a:r>
                        <a:rPr lang="en-US" sz="1400" u="none" strike="noStrike" dirty="0">
                          <a:effectLst/>
                        </a:rPr>
                        <a:t>Increased supplies, materials and instructor costs for increased programming; cost recovered </a:t>
                      </a:r>
                      <a:endParaRPr lang="en-US" sz="1400" b="0" i="0" u="none" strike="noStrike" dirty="0">
                        <a:solidFill>
                          <a:srgbClr val="000000"/>
                        </a:solidFill>
                        <a:effectLst/>
                        <a:latin typeface="Calibri" panose="020F0502020204030204" pitchFamily="34" charset="0"/>
                      </a:endParaRPr>
                    </a:p>
                  </a:txBody>
                  <a:tcPr marL="0" marR="0" marT="0" marB="0"/>
                </a:tc>
                <a:extLst>
                  <a:ext uri="{0D108BD9-81ED-4DB2-BD59-A6C34878D82A}">
                    <a16:rowId xmlns:a16="http://schemas.microsoft.com/office/drawing/2014/main" val="1207763389"/>
                  </a:ext>
                </a:extLst>
              </a:tr>
              <a:tr h="478374">
                <a:tc>
                  <a:txBody>
                    <a:bodyPr/>
                    <a:lstStyle/>
                    <a:p>
                      <a:pPr algn="l" fontAlgn="b"/>
                      <a:r>
                        <a:rPr lang="en-CA" sz="1400" u="none" strike="noStrike" dirty="0">
                          <a:effectLst/>
                        </a:rPr>
                        <a:t>Special Events Contractor</a:t>
                      </a:r>
                      <a:endParaRPr lang="en-CA" sz="1400" b="0" i="0" u="none" strike="noStrike" dirty="0">
                        <a:solidFill>
                          <a:srgbClr val="000000"/>
                        </a:solidFill>
                        <a:effectLst/>
                        <a:latin typeface="Calibri" panose="020F0502020204030204" pitchFamily="34" charset="0"/>
                      </a:endParaRPr>
                    </a:p>
                  </a:txBody>
                  <a:tcPr marL="0" marR="0" marT="0" marB="0"/>
                </a:tc>
                <a:tc>
                  <a:txBody>
                    <a:bodyPr/>
                    <a:lstStyle/>
                    <a:p>
                      <a:pPr algn="l" fontAlgn="b"/>
                      <a:r>
                        <a:rPr lang="en-CA" sz="1400" u="none" strike="noStrike" dirty="0">
                          <a:effectLst/>
                        </a:rPr>
                        <a:t>Recreation</a:t>
                      </a:r>
                      <a:endParaRPr lang="en-CA" sz="1400" b="0" i="0" u="none" strike="noStrike" dirty="0">
                        <a:solidFill>
                          <a:srgbClr val="000000"/>
                        </a:solidFill>
                        <a:effectLst/>
                        <a:latin typeface="Calibri" panose="020F0502020204030204" pitchFamily="34" charset="0"/>
                      </a:endParaRPr>
                    </a:p>
                  </a:txBody>
                  <a:tcPr marL="0" marR="0" marT="0" marB="0"/>
                </a:tc>
                <a:tc>
                  <a:txBody>
                    <a:bodyPr/>
                    <a:lstStyle/>
                    <a:p>
                      <a:pPr algn="l" fontAlgn="b"/>
                      <a:r>
                        <a:rPr lang="en-CA" sz="1400" u="none" strike="noStrike" dirty="0">
                          <a:effectLst/>
                        </a:rPr>
                        <a:t> $               20,000 </a:t>
                      </a:r>
                      <a:endParaRPr lang="en-CA" sz="1400" b="0" i="0" u="none" strike="noStrike" dirty="0">
                        <a:solidFill>
                          <a:srgbClr val="000000"/>
                        </a:solidFill>
                        <a:effectLst/>
                        <a:latin typeface="Calibri" panose="020F0502020204030204" pitchFamily="34" charset="0"/>
                      </a:endParaRPr>
                    </a:p>
                  </a:txBody>
                  <a:tcPr marL="0" marR="0" marT="0" marB="0"/>
                </a:tc>
                <a:tc>
                  <a:txBody>
                    <a:bodyPr/>
                    <a:lstStyle/>
                    <a:p>
                      <a:pPr algn="l" fontAlgn="b"/>
                      <a:r>
                        <a:rPr lang="en-US" sz="1400" u="none" strike="noStrike" dirty="0">
                          <a:effectLst/>
                        </a:rPr>
                        <a:t>Funding of contractor through RMI and Ukee days; Focus on increasing number of community activities and events </a:t>
                      </a:r>
                      <a:endParaRPr lang="en-US" sz="1400" b="0" i="0" u="none" strike="noStrike" dirty="0">
                        <a:solidFill>
                          <a:srgbClr val="000000"/>
                        </a:solidFill>
                        <a:effectLst/>
                        <a:latin typeface="Calibri" panose="020F0502020204030204" pitchFamily="34" charset="0"/>
                      </a:endParaRPr>
                    </a:p>
                  </a:txBody>
                  <a:tcPr marL="0" marR="0" marT="0" marB="0"/>
                </a:tc>
                <a:extLst>
                  <a:ext uri="{0D108BD9-81ED-4DB2-BD59-A6C34878D82A}">
                    <a16:rowId xmlns:a16="http://schemas.microsoft.com/office/drawing/2014/main" val="3744766891"/>
                  </a:ext>
                </a:extLst>
              </a:tr>
              <a:tr h="478374">
                <a:tc>
                  <a:txBody>
                    <a:bodyPr/>
                    <a:lstStyle/>
                    <a:p>
                      <a:pPr algn="l" fontAlgn="b"/>
                      <a:r>
                        <a:rPr lang="en-US" sz="1400" u="none" strike="noStrike" kern="1200" dirty="0">
                          <a:solidFill>
                            <a:schemeClr val="dk1"/>
                          </a:solidFill>
                          <a:effectLst/>
                          <a:highlight>
                            <a:srgbClr val="FFFF00"/>
                          </a:highlight>
                          <a:latin typeface="+mn-lt"/>
                          <a:ea typeface="+mn-ea"/>
                          <a:cs typeface="+mn-cs"/>
                        </a:rPr>
                        <a:t>Parking Program</a:t>
                      </a:r>
                      <a:endParaRPr lang="en-CA" sz="1400" u="none" strike="noStrike" kern="1200" dirty="0">
                        <a:solidFill>
                          <a:schemeClr val="dk1"/>
                        </a:solidFill>
                        <a:effectLst/>
                        <a:highlight>
                          <a:srgbClr val="FFFF00"/>
                        </a:highlight>
                        <a:latin typeface="+mn-lt"/>
                        <a:ea typeface="+mn-ea"/>
                        <a:cs typeface="+mn-cs"/>
                      </a:endParaRPr>
                    </a:p>
                  </a:txBody>
                  <a:tcPr marL="0" marR="0" marT="0" marB="0"/>
                </a:tc>
                <a:tc>
                  <a:txBody>
                    <a:bodyPr/>
                    <a:lstStyle/>
                    <a:p>
                      <a:pPr algn="l" fontAlgn="b"/>
                      <a:r>
                        <a:rPr lang="en-US" sz="1400" u="none" strike="noStrike" kern="1200" dirty="0">
                          <a:solidFill>
                            <a:schemeClr val="dk1"/>
                          </a:solidFill>
                          <a:effectLst/>
                          <a:highlight>
                            <a:srgbClr val="FFFF00"/>
                          </a:highlight>
                          <a:latin typeface="+mn-lt"/>
                          <a:ea typeface="+mn-ea"/>
                          <a:cs typeface="+mn-cs"/>
                        </a:rPr>
                        <a:t>Operations</a:t>
                      </a:r>
                      <a:endParaRPr lang="en-CA" sz="1400" u="none" strike="noStrike" kern="1200" dirty="0">
                        <a:solidFill>
                          <a:schemeClr val="dk1"/>
                        </a:solidFill>
                        <a:effectLst/>
                        <a:highlight>
                          <a:srgbClr val="FFFF00"/>
                        </a:highlight>
                        <a:latin typeface="+mn-lt"/>
                        <a:ea typeface="+mn-ea"/>
                        <a:cs typeface="+mn-cs"/>
                      </a:endParaRPr>
                    </a:p>
                  </a:txBody>
                  <a:tcPr marL="0" marR="0" marT="0" marB="0"/>
                </a:tc>
                <a:tc>
                  <a:txBody>
                    <a:bodyPr/>
                    <a:lstStyle/>
                    <a:p>
                      <a:pPr algn="l" fontAlgn="b"/>
                      <a:r>
                        <a:rPr lang="en-US" sz="1400" u="none" strike="noStrike" kern="1200" dirty="0">
                          <a:solidFill>
                            <a:schemeClr val="dk1"/>
                          </a:solidFill>
                          <a:effectLst/>
                          <a:highlight>
                            <a:srgbClr val="FFFF00"/>
                          </a:highlight>
                          <a:latin typeface="+mn-lt"/>
                          <a:ea typeface="+mn-ea"/>
                          <a:cs typeface="+mn-cs"/>
                        </a:rPr>
                        <a:t>$              200,000</a:t>
                      </a:r>
                      <a:endParaRPr lang="en-CA" sz="1400" u="none" strike="noStrike" kern="1200" dirty="0">
                        <a:solidFill>
                          <a:schemeClr val="dk1"/>
                        </a:solidFill>
                        <a:effectLst/>
                        <a:highlight>
                          <a:srgbClr val="FFFF00"/>
                        </a:highlight>
                        <a:latin typeface="+mn-lt"/>
                        <a:ea typeface="+mn-ea"/>
                        <a:cs typeface="+mn-cs"/>
                      </a:endParaRPr>
                    </a:p>
                  </a:txBody>
                  <a:tcPr marL="0" marR="0" marT="0" marB="0"/>
                </a:tc>
                <a:tc>
                  <a:txBody>
                    <a:bodyPr/>
                    <a:lstStyle/>
                    <a:p>
                      <a:pPr algn="l" fontAlgn="b"/>
                      <a:r>
                        <a:rPr lang="en-US" sz="1400" b="0" i="0" u="none" strike="noStrike" dirty="0">
                          <a:solidFill>
                            <a:srgbClr val="000000"/>
                          </a:solidFill>
                          <a:effectLst/>
                          <a:highlight>
                            <a:srgbClr val="FFFF00"/>
                          </a:highlight>
                          <a:latin typeface="Calibri" panose="020F0502020204030204" pitchFamily="34" charset="0"/>
                        </a:rPr>
                        <a:t>Place holder for parking program – $200k for both revenue and expenses resulting in no tax implications</a:t>
                      </a:r>
                    </a:p>
                  </a:txBody>
                  <a:tcPr marL="0" marR="0" marT="0" marB="0"/>
                </a:tc>
                <a:extLst>
                  <a:ext uri="{0D108BD9-81ED-4DB2-BD59-A6C34878D82A}">
                    <a16:rowId xmlns:a16="http://schemas.microsoft.com/office/drawing/2014/main" val="3274591317"/>
                  </a:ext>
                </a:extLst>
              </a:tr>
            </a:tbl>
          </a:graphicData>
        </a:graphic>
      </p:graphicFrame>
    </p:spTree>
    <p:extLst>
      <p:ext uri="{BB962C8B-B14F-4D97-AF65-F5344CB8AC3E}">
        <p14:creationId xmlns:p14="http://schemas.microsoft.com/office/powerpoint/2010/main" val="22276031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35E27155-981B-41FD-8670-5A3DAB78E1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6C0704E-929E-45C9-664B-5E819DC4BA04}"/>
              </a:ext>
            </a:extLst>
          </p:cNvPr>
          <p:cNvSpPr>
            <a:spLocks noGrp="1"/>
          </p:cNvSpPr>
          <p:nvPr>
            <p:ph type="title"/>
          </p:nvPr>
        </p:nvSpPr>
        <p:spPr>
          <a:xfrm>
            <a:off x="1143003" y="-216654"/>
            <a:ext cx="9905998" cy="1478570"/>
          </a:xfrm>
        </p:spPr>
        <p:txBody>
          <a:bodyPr>
            <a:normAutofit/>
          </a:bodyPr>
          <a:lstStyle/>
          <a:p>
            <a:r>
              <a:rPr lang="en-US" dirty="0">
                <a:solidFill>
                  <a:schemeClr val="bg1"/>
                </a:solidFill>
              </a:rPr>
              <a:t>Operation projects</a:t>
            </a:r>
            <a:endParaRPr lang="en-CA" dirty="0">
              <a:solidFill>
                <a:schemeClr val="bg1"/>
              </a:solidFill>
            </a:endParaRPr>
          </a:p>
        </p:txBody>
      </p:sp>
      <p:graphicFrame>
        <p:nvGraphicFramePr>
          <p:cNvPr id="11" name="Content Placeholder 4">
            <a:extLst>
              <a:ext uri="{FF2B5EF4-FFF2-40B4-BE49-F238E27FC236}">
                <a16:creationId xmlns:a16="http://schemas.microsoft.com/office/drawing/2014/main" id="{DCF9A565-DF68-5592-6ACD-9548BCEDAD6C}"/>
              </a:ext>
            </a:extLst>
          </p:cNvPr>
          <p:cNvGraphicFramePr>
            <a:graphicFrameLocks noGrp="1"/>
          </p:cNvGraphicFramePr>
          <p:nvPr>
            <p:ph idx="1"/>
            <p:extLst>
              <p:ext uri="{D42A27DB-BD31-4B8C-83A1-F6EECF244321}">
                <p14:modId xmlns:p14="http://schemas.microsoft.com/office/powerpoint/2010/main" val="2406847621"/>
              </p:ext>
            </p:extLst>
          </p:nvPr>
        </p:nvGraphicFramePr>
        <p:xfrm>
          <a:off x="1142999" y="1045262"/>
          <a:ext cx="7955282" cy="4597328"/>
        </p:xfrm>
        <a:graphic>
          <a:graphicData uri="http://schemas.openxmlformats.org/drawingml/2006/table">
            <a:tbl>
              <a:tblPr firstRow="1" bandRow="1">
                <a:tableStyleId>{5C22544A-7EE6-4342-B048-85BDC9FD1C3A}</a:tableStyleId>
              </a:tblPr>
              <a:tblGrid>
                <a:gridCol w="3032761">
                  <a:extLst>
                    <a:ext uri="{9D8B030D-6E8A-4147-A177-3AD203B41FA5}">
                      <a16:colId xmlns:a16="http://schemas.microsoft.com/office/drawing/2014/main" val="288633881"/>
                    </a:ext>
                  </a:extLst>
                </a:gridCol>
                <a:gridCol w="822960">
                  <a:extLst>
                    <a:ext uri="{9D8B030D-6E8A-4147-A177-3AD203B41FA5}">
                      <a16:colId xmlns:a16="http://schemas.microsoft.com/office/drawing/2014/main" val="623343744"/>
                    </a:ext>
                  </a:extLst>
                </a:gridCol>
                <a:gridCol w="863600">
                  <a:extLst>
                    <a:ext uri="{9D8B030D-6E8A-4147-A177-3AD203B41FA5}">
                      <a16:colId xmlns:a16="http://schemas.microsoft.com/office/drawing/2014/main" val="3257537416"/>
                    </a:ext>
                  </a:extLst>
                </a:gridCol>
                <a:gridCol w="792480">
                  <a:extLst>
                    <a:ext uri="{9D8B030D-6E8A-4147-A177-3AD203B41FA5}">
                      <a16:colId xmlns:a16="http://schemas.microsoft.com/office/drawing/2014/main" val="2744262684"/>
                    </a:ext>
                  </a:extLst>
                </a:gridCol>
                <a:gridCol w="741680">
                  <a:extLst>
                    <a:ext uri="{9D8B030D-6E8A-4147-A177-3AD203B41FA5}">
                      <a16:colId xmlns:a16="http://schemas.microsoft.com/office/drawing/2014/main" val="734616127"/>
                    </a:ext>
                  </a:extLst>
                </a:gridCol>
                <a:gridCol w="904240">
                  <a:extLst>
                    <a:ext uri="{9D8B030D-6E8A-4147-A177-3AD203B41FA5}">
                      <a16:colId xmlns:a16="http://schemas.microsoft.com/office/drawing/2014/main" val="1091282764"/>
                    </a:ext>
                  </a:extLst>
                </a:gridCol>
                <a:gridCol w="797561">
                  <a:extLst>
                    <a:ext uri="{9D8B030D-6E8A-4147-A177-3AD203B41FA5}">
                      <a16:colId xmlns:a16="http://schemas.microsoft.com/office/drawing/2014/main" val="1012709533"/>
                    </a:ext>
                  </a:extLst>
                </a:gridCol>
              </a:tblGrid>
              <a:tr h="556288">
                <a:tc>
                  <a:txBody>
                    <a:bodyPr/>
                    <a:lstStyle/>
                    <a:p>
                      <a:pPr algn="ctr" fontAlgn="b"/>
                      <a:r>
                        <a:rPr lang="en-CA" sz="1400" u="none" strike="noStrike" dirty="0">
                          <a:solidFill>
                            <a:schemeClr val="bg1"/>
                          </a:solidFill>
                          <a:effectLst/>
                        </a:rPr>
                        <a:t>Project</a:t>
                      </a:r>
                      <a:endParaRPr lang="en-CA" sz="1400" b="1" i="0" u="none" strike="noStrike" dirty="0">
                        <a:solidFill>
                          <a:schemeClr val="bg1"/>
                        </a:solidFill>
                        <a:effectLst/>
                        <a:latin typeface="Calibri" panose="020F0502020204030204" pitchFamily="34" charset="0"/>
                      </a:endParaRPr>
                    </a:p>
                  </a:txBody>
                  <a:tcPr marL="0" marR="0" marT="0" marB="0" anchor="b"/>
                </a:tc>
                <a:tc>
                  <a:txBody>
                    <a:bodyPr/>
                    <a:lstStyle/>
                    <a:p>
                      <a:pPr algn="ctr" fontAlgn="b"/>
                      <a:r>
                        <a:rPr lang="en-CA" sz="1400" u="none" strike="noStrike" dirty="0">
                          <a:solidFill>
                            <a:schemeClr val="bg1"/>
                          </a:solidFill>
                          <a:effectLst/>
                        </a:rPr>
                        <a:t>Fund</a:t>
                      </a:r>
                      <a:endParaRPr lang="en-CA" sz="1400" b="1" i="0" u="none" strike="noStrike" dirty="0">
                        <a:solidFill>
                          <a:schemeClr val="bg1"/>
                        </a:solidFill>
                        <a:effectLst/>
                        <a:latin typeface="Calibri" panose="020F0502020204030204" pitchFamily="34" charset="0"/>
                      </a:endParaRPr>
                    </a:p>
                  </a:txBody>
                  <a:tcPr marL="0" marR="0" marT="0" marB="0" anchor="b"/>
                </a:tc>
                <a:tc>
                  <a:txBody>
                    <a:bodyPr/>
                    <a:lstStyle/>
                    <a:p>
                      <a:pPr algn="ctr" fontAlgn="b"/>
                      <a:r>
                        <a:rPr lang="en-CA" sz="1400" u="none" strike="noStrike" dirty="0">
                          <a:solidFill>
                            <a:schemeClr val="bg1"/>
                          </a:solidFill>
                          <a:effectLst/>
                        </a:rPr>
                        <a:t>2024</a:t>
                      </a:r>
                      <a:endParaRPr lang="en-CA" sz="1400" b="1" i="0" u="none" strike="noStrike" dirty="0">
                        <a:solidFill>
                          <a:schemeClr val="bg1"/>
                        </a:solidFill>
                        <a:effectLst/>
                        <a:latin typeface="Calibri" panose="020F0502020204030204" pitchFamily="34" charset="0"/>
                      </a:endParaRPr>
                    </a:p>
                  </a:txBody>
                  <a:tcPr marL="0" marR="0" marT="0" marB="0" anchor="b"/>
                </a:tc>
                <a:tc>
                  <a:txBody>
                    <a:bodyPr/>
                    <a:lstStyle/>
                    <a:p>
                      <a:pPr algn="ctr" fontAlgn="b"/>
                      <a:r>
                        <a:rPr lang="en-CA" sz="1400" u="none" strike="noStrike" dirty="0">
                          <a:solidFill>
                            <a:schemeClr val="bg1"/>
                          </a:solidFill>
                          <a:effectLst/>
                        </a:rPr>
                        <a:t>2025</a:t>
                      </a:r>
                      <a:endParaRPr lang="en-CA" sz="1400" b="1" i="0" u="none" strike="noStrike" dirty="0">
                        <a:solidFill>
                          <a:schemeClr val="bg1"/>
                        </a:solidFill>
                        <a:effectLst/>
                        <a:latin typeface="Calibri" panose="020F0502020204030204" pitchFamily="34" charset="0"/>
                      </a:endParaRPr>
                    </a:p>
                  </a:txBody>
                  <a:tcPr marL="0" marR="0" marT="0" marB="0" anchor="b"/>
                </a:tc>
                <a:tc>
                  <a:txBody>
                    <a:bodyPr/>
                    <a:lstStyle/>
                    <a:p>
                      <a:pPr algn="ctr" fontAlgn="b"/>
                      <a:r>
                        <a:rPr lang="en-CA" sz="1400" u="none" strike="noStrike" dirty="0">
                          <a:solidFill>
                            <a:schemeClr val="bg1"/>
                          </a:solidFill>
                          <a:effectLst/>
                        </a:rPr>
                        <a:t>2026</a:t>
                      </a:r>
                      <a:endParaRPr lang="en-CA" sz="1400" b="1" i="0" u="none" strike="noStrike" dirty="0">
                        <a:solidFill>
                          <a:schemeClr val="bg1"/>
                        </a:solidFill>
                        <a:effectLst/>
                        <a:latin typeface="Calibri" panose="020F0502020204030204" pitchFamily="34" charset="0"/>
                      </a:endParaRPr>
                    </a:p>
                  </a:txBody>
                  <a:tcPr marL="0" marR="0" marT="0" marB="0" anchor="b"/>
                </a:tc>
                <a:tc>
                  <a:txBody>
                    <a:bodyPr/>
                    <a:lstStyle/>
                    <a:p>
                      <a:pPr algn="ctr" fontAlgn="b"/>
                      <a:r>
                        <a:rPr lang="en-CA" sz="1400" u="none" strike="noStrike" dirty="0">
                          <a:solidFill>
                            <a:schemeClr val="bg1"/>
                          </a:solidFill>
                          <a:effectLst/>
                        </a:rPr>
                        <a:t>2027</a:t>
                      </a:r>
                      <a:endParaRPr lang="en-CA" sz="1400" b="1" i="0" u="none" strike="noStrike" dirty="0">
                        <a:solidFill>
                          <a:schemeClr val="bg1"/>
                        </a:solidFill>
                        <a:effectLst/>
                        <a:latin typeface="Calibri" panose="020F0502020204030204" pitchFamily="34" charset="0"/>
                      </a:endParaRPr>
                    </a:p>
                  </a:txBody>
                  <a:tcPr marL="0" marR="0" marT="0" marB="0" anchor="b"/>
                </a:tc>
                <a:tc>
                  <a:txBody>
                    <a:bodyPr/>
                    <a:lstStyle/>
                    <a:p>
                      <a:pPr algn="ctr" fontAlgn="b"/>
                      <a:r>
                        <a:rPr lang="en-CA" sz="1400" u="none" strike="noStrike" dirty="0">
                          <a:solidFill>
                            <a:schemeClr val="bg1"/>
                          </a:solidFill>
                          <a:effectLst/>
                        </a:rPr>
                        <a:t>2028</a:t>
                      </a:r>
                      <a:endParaRPr lang="en-CA" sz="1400" b="1" i="0" u="none" strike="noStrike" dirty="0">
                        <a:solidFill>
                          <a:schemeClr val="bg1"/>
                        </a:solidFill>
                        <a:effectLst/>
                        <a:latin typeface="Calibri" panose="020F0502020204030204" pitchFamily="34" charset="0"/>
                      </a:endParaRPr>
                    </a:p>
                  </a:txBody>
                  <a:tcPr marL="0" marR="0" marT="0" marB="0" anchor="b"/>
                </a:tc>
                <a:extLst>
                  <a:ext uri="{0D108BD9-81ED-4DB2-BD59-A6C34878D82A}">
                    <a16:rowId xmlns:a16="http://schemas.microsoft.com/office/drawing/2014/main" val="2771024428"/>
                  </a:ext>
                </a:extLst>
              </a:tr>
              <a:tr h="298434">
                <a:tc>
                  <a:txBody>
                    <a:bodyPr/>
                    <a:lstStyle/>
                    <a:p>
                      <a:pPr algn="l" fontAlgn="b"/>
                      <a:r>
                        <a:rPr lang="en-CA" sz="1400" u="none" strike="noStrike" dirty="0">
                          <a:effectLst/>
                          <a:latin typeface="+mn-lt"/>
                        </a:rPr>
                        <a:t>Website Rebuild</a:t>
                      </a:r>
                      <a:endParaRPr lang="en-CA" sz="1400" b="0" i="0" u="none" strike="noStrike" dirty="0">
                        <a:solidFill>
                          <a:srgbClr val="000000"/>
                        </a:solidFill>
                        <a:effectLst/>
                        <a:latin typeface="+mn-lt"/>
                      </a:endParaRPr>
                    </a:p>
                  </a:txBody>
                  <a:tcPr marL="0" marR="0" marT="0" marB="0" anchor="b"/>
                </a:tc>
                <a:tc>
                  <a:txBody>
                    <a:bodyPr/>
                    <a:lstStyle/>
                    <a:p>
                      <a:pPr algn="l" fontAlgn="b"/>
                      <a:r>
                        <a:rPr lang="en-CA" sz="1400" u="none" strike="noStrike" dirty="0">
                          <a:effectLst/>
                          <a:latin typeface="+mn-lt"/>
                        </a:rPr>
                        <a:t>Grant</a:t>
                      </a:r>
                      <a:endParaRPr lang="en-CA" sz="1400" b="0" i="0" u="none" strike="noStrike" dirty="0">
                        <a:solidFill>
                          <a:srgbClr val="000000"/>
                        </a:solidFill>
                        <a:effectLst/>
                        <a:latin typeface="+mn-lt"/>
                      </a:endParaRPr>
                    </a:p>
                  </a:txBody>
                  <a:tcPr marL="0" marR="0" marT="0" marB="0" anchor="b"/>
                </a:tc>
                <a:tc>
                  <a:txBody>
                    <a:bodyPr/>
                    <a:lstStyle/>
                    <a:p>
                      <a:pPr algn="r" fontAlgn="b"/>
                      <a:r>
                        <a:rPr lang="en-CA" sz="1400" u="none" strike="noStrike" dirty="0">
                          <a:effectLst/>
                          <a:latin typeface="+mn-lt"/>
                        </a:rPr>
                        <a:t>47,745</a:t>
                      </a:r>
                      <a:endParaRPr lang="en-CA" sz="1400" b="0" i="0" u="none" strike="noStrike" dirty="0">
                        <a:solidFill>
                          <a:srgbClr val="000000"/>
                        </a:solidFill>
                        <a:effectLst/>
                        <a:latin typeface="+mn-lt"/>
                      </a:endParaRPr>
                    </a:p>
                  </a:txBody>
                  <a:tcPr marL="0" marR="0" marT="0" marB="0" anchor="b"/>
                </a:tc>
                <a:tc>
                  <a:txBody>
                    <a:bodyPr/>
                    <a:lstStyle/>
                    <a:p>
                      <a:pPr algn="l" fontAlgn="b"/>
                      <a:endParaRPr lang="en-CA" sz="1400" b="0" i="0" u="none" strike="noStrike" dirty="0">
                        <a:solidFill>
                          <a:srgbClr val="000000"/>
                        </a:solidFill>
                        <a:effectLst/>
                        <a:latin typeface="+mn-lt"/>
                      </a:endParaRPr>
                    </a:p>
                  </a:txBody>
                  <a:tcPr marL="0" marR="0" marT="0" marB="0" anchor="b"/>
                </a:tc>
                <a:tc>
                  <a:txBody>
                    <a:bodyPr/>
                    <a:lstStyle/>
                    <a:p>
                      <a:pPr algn="l" fontAlgn="b"/>
                      <a:endParaRPr lang="en-CA" sz="1400" b="0" i="0" u="none" strike="noStrike" dirty="0">
                        <a:solidFill>
                          <a:srgbClr val="000000"/>
                        </a:solidFill>
                        <a:effectLst/>
                        <a:latin typeface="Calibri" panose="020F0502020204030204" pitchFamily="34" charset="0"/>
                      </a:endParaRPr>
                    </a:p>
                  </a:txBody>
                  <a:tcPr marL="0" marR="0" marT="0" marB="0" anchor="b"/>
                </a:tc>
                <a:tc>
                  <a:txBody>
                    <a:bodyPr/>
                    <a:lstStyle/>
                    <a:p>
                      <a:pPr algn="l" fontAlgn="b"/>
                      <a:endParaRPr lang="en-CA" sz="1400" b="0" i="0" u="none" strike="noStrike" dirty="0">
                        <a:solidFill>
                          <a:srgbClr val="000000"/>
                        </a:solidFill>
                        <a:effectLst/>
                        <a:latin typeface="Calibri" panose="020F0502020204030204" pitchFamily="34" charset="0"/>
                      </a:endParaRPr>
                    </a:p>
                  </a:txBody>
                  <a:tcPr marL="0" marR="0" marT="0" marB="0" anchor="b"/>
                </a:tc>
                <a:tc>
                  <a:txBody>
                    <a:bodyPr/>
                    <a:lstStyle/>
                    <a:p>
                      <a:pPr algn="l" fontAlgn="b"/>
                      <a:endParaRPr lang="en-CA" sz="1400" b="0" i="0" u="none" strike="noStrike" dirty="0">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2672636809"/>
                  </a:ext>
                </a:extLst>
              </a:tr>
              <a:tr h="298434">
                <a:tc>
                  <a:txBody>
                    <a:bodyPr/>
                    <a:lstStyle/>
                    <a:p>
                      <a:pPr algn="l" fontAlgn="b"/>
                      <a:r>
                        <a:rPr lang="en-CA" sz="1400" u="none" strike="noStrike" dirty="0">
                          <a:effectLst/>
                          <a:latin typeface="+mn-lt"/>
                        </a:rPr>
                        <a:t>Records Management</a:t>
                      </a:r>
                      <a:endParaRPr lang="en-CA" sz="1400" b="0" i="0" u="none" strike="noStrike" dirty="0">
                        <a:solidFill>
                          <a:srgbClr val="000000"/>
                        </a:solidFill>
                        <a:effectLst/>
                        <a:latin typeface="+mn-lt"/>
                      </a:endParaRPr>
                    </a:p>
                  </a:txBody>
                  <a:tcPr marL="0" marR="0" marT="0" marB="0" anchor="b"/>
                </a:tc>
                <a:tc>
                  <a:txBody>
                    <a:bodyPr/>
                    <a:lstStyle/>
                    <a:p>
                      <a:pPr algn="l" fontAlgn="b"/>
                      <a:r>
                        <a:rPr lang="en-CA" sz="1400" u="none" strike="noStrike" dirty="0">
                          <a:effectLst/>
                          <a:latin typeface="+mn-lt"/>
                        </a:rPr>
                        <a:t>Grant</a:t>
                      </a:r>
                      <a:endParaRPr lang="en-CA" sz="1400" b="0" i="0" u="none" strike="noStrike" dirty="0">
                        <a:solidFill>
                          <a:srgbClr val="000000"/>
                        </a:solidFill>
                        <a:effectLst/>
                        <a:latin typeface="+mn-lt"/>
                      </a:endParaRPr>
                    </a:p>
                  </a:txBody>
                  <a:tcPr marL="0" marR="0" marT="0" marB="0" anchor="b"/>
                </a:tc>
                <a:tc>
                  <a:txBody>
                    <a:bodyPr/>
                    <a:lstStyle/>
                    <a:p>
                      <a:pPr algn="l" fontAlgn="b"/>
                      <a:endParaRPr lang="en-CA" sz="1400" b="0" i="0" u="none" strike="noStrike" dirty="0">
                        <a:solidFill>
                          <a:srgbClr val="000000"/>
                        </a:solidFill>
                        <a:effectLst/>
                        <a:latin typeface="+mn-lt"/>
                      </a:endParaRPr>
                    </a:p>
                  </a:txBody>
                  <a:tcPr marL="0" marR="0" marT="0" marB="0" anchor="b"/>
                </a:tc>
                <a:tc>
                  <a:txBody>
                    <a:bodyPr/>
                    <a:lstStyle/>
                    <a:p>
                      <a:pPr algn="r" fontAlgn="b"/>
                      <a:r>
                        <a:rPr lang="en-CA" sz="1400" u="none" strike="noStrike" dirty="0">
                          <a:effectLst/>
                          <a:latin typeface="+mn-lt"/>
                        </a:rPr>
                        <a:t>50,000</a:t>
                      </a:r>
                      <a:endParaRPr lang="en-CA" sz="1400" b="0" i="0" u="none" strike="noStrike" dirty="0">
                        <a:solidFill>
                          <a:srgbClr val="000000"/>
                        </a:solidFill>
                        <a:effectLst/>
                        <a:latin typeface="+mn-lt"/>
                      </a:endParaRPr>
                    </a:p>
                  </a:txBody>
                  <a:tcPr marL="0" marR="0" marT="0" marB="0" anchor="b"/>
                </a:tc>
                <a:tc>
                  <a:txBody>
                    <a:bodyPr/>
                    <a:lstStyle/>
                    <a:p>
                      <a:pPr algn="l" fontAlgn="b"/>
                      <a:endParaRPr lang="en-CA" sz="1400" b="0" i="0" u="none" strike="noStrike" dirty="0">
                        <a:solidFill>
                          <a:srgbClr val="000000"/>
                        </a:solidFill>
                        <a:effectLst/>
                        <a:latin typeface="Calibri" panose="020F0502020204030204" pitchFamily="34" charset="0"/>
                      </a:endParaRPr>
                    </a:p>
                  </a:txBody>
                  <a:tcPr marL="0" marR="0" marT="0" marB="0" anchor="b"/>
                </a:tc>
                <a:tc>
                  <a:txBody>
                    <a:bodyPr/>
                    <a:lstStyle/>
                    <a:p>
                      <a:pPr algn="l" fontAlgn="b"/>
                      <a:endParaRPr lang="en-CA" sz="1400" b="0" i="0" u="none" strike="noStrike" dirty="0">
                        <a:solidFill>
                          <a:srgbClr val="000000"/>
                        </a:solidFill>
                        <a:effectLst/>
                        <a:latin typeface="Calibri" panose="020F0502020204030204" pitchFamily="34" charset="0"/>
                      </a:endParaRPr>
                    </a:p>
                  </a:txBody>
                  <a:tcPr marL="0" marR="0" marT="0" marB="0" anchor="b"/>
                </a:tc>
                <a:tc>
                  <a:txBody>
                    <a:bodyPr/>
                    <a:lstStyle/>
                    <a:p>
                      <a:pPr algn="l" fontAlgn="b"/>
                      <a:endParaRPr lang="en-CA" sz="1400" b="0" i="0" u="none" strike="noStrike" dirty="0">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409079043"/>
                  </a:ext>
                </a:extLst>
              </a:tr>
              <a:tr h="298434">
                <a:tc>
                  <a:txBody>
                    <a:bodyPr/>
                    <a:lstStyle/>
                    <a:p>
                      <a:pPr algn="l" fontAlgn="b"/>
                      <a:r>
                        <a:rPr lang="en-CA" sz="1400" u="none" strike="noStrike" dirty="0">
                          <a:effectLst/>
                          <a:latin typeface="+mn-lt"/>
                        </a:rPr>
                        <a:t>Winter Lights</a:t>
                      </a:r>
                      <a:endParaRPr lang="en-CA" sz="1400" b="0" i="0" u="none" strike="noStrike" dirty="0">
                        <a:solidFill>
                          <a:srgbClr val="000000"/>
                        </a:solidFill>
                        <a:effectLst/>
                        <a:latin typeface="+mn-lt"/>
                      </a:endParaRPr>
                    </a:p>
                  </a:txBody>
                  <a:tcPr marL="0" marR="0" marT="0" marB="0" anchor="b"/>
                </a:tc>
                <a:tc>
                  <a:txBody>
                    <a:bodyPr/>
                    <a:lstStyle/>
                    <a:p>
                      <a:pPr algn="l" fontAlgn="b"/>
                      <a:r>
                        <a:rPr lang="en-CA" sz="1400" u="none" strike="noStrike" dirty="0">
                          <a:effectLst/>
                          <a:latin typeface="+mn-lt"/>
                        </a:rPr>
                        <a:t>RMI</a:t>
                      </a:r>
                      <a:endParaRPr lang="en-CA" sz="1400" b="0" i="0" u="none" strike="noStrike" dirty="0">
                        <a:solidFill>
                          <a:srgbClr val="000000"/>
                        </a:solidFill>
                        <a:effectLst/>
                        <a:latin typeface="+mn-lt"/>
                      </a:endParaRPr>
                    </a:p>
                  </a:txBody>
                  <a:tcPr marL="0" marR="0" marT="0" marB="0" anchor="b"/>
                </a:tc>
                <a:tc>
                  <a:txBody>
                    <a:bodyPr/>
                    <a:lstStyle/>
                    <a:p>
                      <a:pPr algn="r" fontAlgn="b"/>
                      <a:r>
                        <a:rPr lang="en-CA" sz="1400" u="none" strike="noStrike" dirty="0">
                          <a:effectLst/>
                          <a:latin typeface="+mn-lt"/>
                        </a:rPr>
                        <a:t>29,159</a:t>
                      </a:r>
                      <a:endParaRPr lang="en-CA" sz="1400" b="0" i="0" u="none" strike="noStrike" dirty="0">
                        <a:solidFill>
                          <a:srgbClr val="000000"/>
                        </a:solidFill>
                        <a:effectLst/>
                        <a:latin typeface="+mn-lt"/>
                      </a:endParaRPr>
                    </a:p>
                  </a:txBody>
                  <a:tcPr marL="0" marR="0" marT="0" marB="0" anchor="b"/>
                </a:tc>
                <a:tc>
                  <a:txBody>
                    <a:bodyPr/>
                    <a:lstStyle/>
                    <a:p>
                      <a:pPr algn="r" fontAlgn="b"/>
                      <a:endParaRPr lang="en-CA" sz="1400" b="0" i="0" u="none" strike="noStrike" dirty="0">
                        <a:solidFill>
                          <a:srgbClr val="000000"/>
                        </a:solidFill>
                        <a:effectLst/>
                        <a:latin typeface="+mn-lt"/>
                      </a:endParaRPr>
                    </a:p>
                  </a:txBody>
                  <a:tcPr marL="0" marR="0" marT="0" marB="0" anchor="b"/>
                </a:tc>
                <a:tc>
                  <a:txBody>
                    <a:bodyPr/>
                    <a:lstStyle/>
                    <a:p>
                      <a:pPr algn="r" fontAlgn="b"/>
                      <a:endParaRPr lang="en-CA" sz="1400" b="0" i="0" u="none" strike="noStrike" dirty="0">
                        <a:solidFill>
                          <a:srgbClr val="000000"/>
                        </a:solidFill>
                        <a:effectLst/>
                        <a:latin typeface="Calibri" panose="020F0502020204030204" pitchFamily="34" charset="0"/>
                      </a:endParaRPr>
                    </a:p>
                  </a:txBody>
                  <a:tcPr marL="0" marR="0" marT="0" marB="0" anchor="b"/>
                </a:tc>
                <a:tc>
                  <a:txBody>
                    <a:bodyPr/>
                    <a:lstStyle/>
                    <a:p>
                      <a:pPr algn="r" fontAlgn="b"/>
                      <a:endParaRPr lang="en-CA" sz="1400" b="0" i="0" u="none" strike="noStrike" dirty="0">
                        <a:solidFill>
                          <a:srgbClr val="000000"/>
                        </a:solidFill>
                        <a:effectLst/>
                        <a:latin typeface="Calibri" panose="020F0502020204030204" pitchFamily="34" charset="0"/>
                      </a:endParaRPr>
                    </a:p>
                  </a:txBody>
                  <a:tcPr marL="0" marR="0" marT="0" marB="0" anchor="b"/>
                </a:tc>
                <a:tc>
                  <a:txBody>
                    <a:bodyPr/>
                    <a:lstStyle/>
                    <a:p>
                      <a:pPr algn="r" fontAlgn="b"/>
                      <a:endParaRPr lang="en-CA" sz="1400" b="0" i="0" u="none" strike="noStrike" dirty="0">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1286272892"/>
                  </a:ext>
                </a:extLst>
              </a:tr>
              <a:tr h="298434">
                <a:tc>
                  <a:txBody>
                    <a:bodyPr/>
                    <a:lstStyle/>
                    <a:p>
                      <a:pPr algn="l" fontAlgn="b"/>
                      <a:r>
                        <a:rPr lang="en-CA" sz="1400" u="none" strike="noStrike" dirty="0">
                          <a:effectLst/>
                          <a:latin typeface="+mn-lt"/>
                        </a:rPr>
                        <a:t>Pathway &amp; Heritage Signage (Wayfinding)</a:t>
                      </a:r>
                      <a:endParaRPr lang="en-CA" sz="1400" b="0" i="0" u="none" strike="noStrike" dirty="0">
                        <a:solidFill>
                          <a:srgbClr val="000000"/>
                        </a:solidFill>
                        <a:effectLst/>
                        <a:latin typeface="+mn-lt"/>
                      </a:endParaRPr>
                    </a:p>
                  </a:txBody>
                  <a:tcPr marL="0" marR="0" marT="0" marB="0" anchor="b"/>
                </a:tc>
                <a:tc>
                  <a:txBody>
                    <a:bodyPr/>
                    <a:lstStyle/>
                    <a:p>
                      <a:pPr algn="l" fontAlgn="b"/>
                      <a:r>
                        <a:rPr lang="en-CA" sz="1400" u="none" strike="noStrike" dirty="0">
                          <a:effectLst/>
                          <a:latin typeface="+mn-lt"/>
                        </a:rPr>
                        <a:t>General</a:t>
                      </a:r>
                      <a:endParaRPr lang="en-CA" sz="1400" b="0" i="0" u="none" strike="noStrike" dirty="0">
                        <a:solidFill>
                          <a:srgbClr val="000000"/>
                        </a:solidFill>
                        <a:effectLst/>
                        <a:latin typeface="+mn-lt"/>
                      </a:endParaRPr>
                    </a:p>
                  </a:txBody>
                  <a:tcPr marL="0" marR="0" marT="0" marB="0" anchor="b"/>
                </a:tc>
                <a:tc>
                  <a:txBody>
                    <a:bodyPr/>
                    <a:lstStyle/>
                    <a:p>
                      <a:pPr algn="r" fontAlgn="b"/>
                      <a:r>
                        <a:rPr lang="en-CA" sz="1400" u="none" strike="noStrike" dirty="0">
                          <a:effectLst/>
                          <a:highlight>
                            <a:srgbClr val="FFFF00"/>
                          </a:highlight>
                          <a:latin typeface="+mn-lt"/>
                        </a:rPr>
                        <a:t>80,000</a:t>
                      </a:r>
                      <a:endParaRPr lang="en-CA" sz="1400" b="0" i="0" u="none" strike="noStrike" dirty="0">
                        <a:solidFill>
                          <a:srgbClr val="000000"/>
                        </a:solidFill>
                        <a:effectLst/>
                        <a:highlight>
                          <a:srgbClr val="FFFF00"/>
                        </a:highlight>
                        <a:latin typeface="+mn-lt"/>
                      </a:endParaRPr>
                    </a:p>
                  </a:txBody>
                  <a:tcPr marL="0" marR="0" marT="0" marB="0" anchor="b"/>
                </a:tc>
                <a:tc>
                  <a:txBody>
                    <a:bodyPr/>
                    <a:lstStyle/>
                    <a:p>
                      <a:pPr algn="l" fontAlgn="b"/>
                      <a:endParaRPr lang="en-CA" sz="1400" b="0" i="0" u="none" strike="noStrike" dirty="0">
                        <a:solidFill>
                          <a:srgbClr val="000000"/>
                        </a:solidFill>
                        <a:effectLst/>
                        <a:latin typeface="+mn-lt"/>
                      </a:endParaRPr>
                    </a:p>
                  </a:txBody>
                  <a:tcPr marL="0" marR="0" marT="0" marB="0" anchor="b"/>
                </a:tc>
                <a:tc>
                  <a:txBody>
                    <a:bodyPr/>
                    <a:lstStyle/>
                    <a:p>
                      <a:pPr algn="l" fontAlgn="b"/>
                      <a:endParaRPr lang="en-CA" sz="1400" b="0" i="0" u="none" strike="noStrike" dirty="0">
                        <a:solidFill>
                          <a:srgbClr val="000000"/>
                        </a:solidFill>
                        <a:effectLst/>
                        <a:latin typeface="Calibri" panose="020F0502020204030204" pitchFamily="34" charset="0"/>
                      </a:endParaRPr>
                    </a:p>
                  </a:txBody>
                  <a:tcPr marL="0" marR="0" marT="0" marB="0" anchor="b"/>
                </a:tc>
                <a:tc>
                  <a:txBody>
                    <a:bodyPr/>
                    <a:lstStyle/>
                    <a:p>
                      <a:pPr algn="l" fontAlgn="b"/>
                      <a:endParaRPr lang="en-CA" sz="1400" b="0" i="0" u="none" strike="noStrike" dirty="0">
                        <a:solidFill>
                          <a:srgbClr val="000000"/>
                        </a:solidFill>
                        <a:effectLst/>
                        <a:latin typeface="Calibri" panose="020F0502020204030204" pitchFamily="34" charset="0"/>
                      </a:endParaRPr>
                    </a:p>
                  </a:txBody>
                  <a:tcPr marL="0" marR="0" marT="0" marB="0" anchor="b"/>
                </a:tc>
                <a:tc>
                  <a:txBody>
                    <a:bodyPr/>
                    <a:lstStyle/>
                    <a:p>
                      <a:pPr algn="l" fontAlgn="b"/>
                      <a:endParaRPr lang="en-CA" sz="1400" b="0" i="0" u="none" strike="noStrike" dirty="0">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3456751922"/>
                  </a:ext>
                </a:extLst>
              </a:tr>
              <a:tr h="298434">
                <a:tc>
                  <a:txBody>
                    <a:bodyPr/>
                    <a:lstStyle/>
                    <a:p>
                      <a:pPr algn="l" fontAlgn="b"/>
                      <a:r>
                        <a:rPr lang="en-CA" sz="1400" u="none" strike="noStrike" dirty="0">
                          <a:effectLst/>
                          <a:latin typeface="+mn-lt"/>
                        </a:rPr>
                        <a:t>Kitchen Fire Suppression Unit</a:t>
                      </a:r>
                      <a:endParaRPr lang="en-CA" sz="1400" b="0" i="0" u="none" strike="noStrike" dirty="0">
                        <a:solidFill>
                          <a:srgbClr val="000000"/>
                        </a:solidFill>
                        <a:effectLst/>
                        <a:latin typeface="+mn-lt"/>
                      </a:endParaRPr>
                    </a:p>
                  </a:txBody>
                  <a:tcPr marL="0" marR="0" marT="0" marB="0" anchor="b"/>
                </a:tc>
                <a:tc>
                  <a:txBody>
                    <a:bodyPr/>
                    <a:lstStyle/>
                    <a:p>
                      <a:pPr algn="l" fontAlgn="b"/>
                      <a:r>
                        <a:rPr lang="en-CA" sz="1400" u="none" strike="noStrike" dirty="0">
                          <a:effectLst/>
                          <a:latin typeface="+mn-lt"/>
                        </a:rPr>
                        <a:t>RR</a:t>
                      </a:r>
                      <a:endParaRPr lang="en-CA" sz="1400" b="0" i="0" u="none" strike="noStrike" dirty="0">
                        <a:solidFill>
                          <a:srgbClr val="000000"/>
                        </a:solidFill>
                        <a:effectLst/>
                        <a:latin typeface="+mn-lt"/>
                      </a:endParaRPr>
                    </a:p>
                  </a:txBody>
                  <a:tcPr marL="0" marR="0" marT="0" marB="0" anchor="b"/>
                </a:tc>
                <a:tc>
                  <a:txBody>
                    <a:bodyPr/>
                    <a:lstStyle/>
                    <a:p>
                      <a:pPr algn="r" fontAlgn="b"/>
                      <a:r>
                        <a:rPr lang="en-CA" sz="1400" u="none" strike="noStrike" dirty="0">
                          <a:effectLst/>
                          <a:latin typeface="+mn-lt"/>
                        </a:rPr>
                        <a:t>40,000</a:t>
                      </a:r>
                      <a:endParaRPr lang="en-CA" sz="1400" b="0" i="0" u="none" strike="noStrike" dirty="0">
                        <a:solidFill>
                          <a:srgbClr val="000000"/>
                        </a:solidFill>
                        <a:effectLst/>
                        <a:latin typeface="+mn-lt"/>
                      </a:endParaRPr>
                    </a:p>
                  </a:txBody>
                  <a:tcPr marL="0" marR="0" marT="0" marB="0" anchor="b"/>
                </a:tc>
                <a:tc>
                  <a:txBody>
                    <a:bodyPr/>
                    <a:lstStyle/>
                    <a:p>
                      <a:pPr algn="l" fontAlgn="b"/>
                      <a:endParaRPr lang="en-CA" sz="1400" b="0" i="0" u="none" strike="noStrike" dirty="0">
                        <a:solidFill>
                          <a:srgbClr val="000000"/>
                        </a:solidFill>
                        <a:effectLst/>
                        <a:latin typeface="+mn-lt"/>
                      </a:endParaRPr>
                    </a:p>
                  </a:txBody>
                  <a:tcPr marL="0" marR="0" marT="0" marB="0" anchor="b"/>
                </a:tc>
                <a:tc>
                  <a:txBody>
                    <a:bodyPr/>
                    <a:lstStyle/>
                    <a:p>
                      <a:pPr algn="l" fontAlgn="b"/>
                      <a:endParaRPr lang="en-CA" sz="1400" b="0" i="0" u="none" strike="noStrike" dirty="0">
                        <a:solidFill>
                          <a:srgbClr val="000000"/>
                        </a:solidFill>
                        <a:effectLst/>
                        <a:latin typeface="Calibri" panose="020F0502020204030204" pitchFamily="34" charset="0"/>
                      </a:endParaRPr>
                    </a:p>
                  </a:txBody>
                  <a:tcPr marL="0" marR="0" marT="0" marB="0" anchor="b"/>
                </a:tc>
                <a:tc>
                  <a:txBody>
                    <a:bodyPr/>
                    <a:lstStyle/>
                    <a:p>
                      <a:pPr algn="l" fontAlgn="b"/>
                      <a:endParaRPr lang="en-CA" sz="1400" b="0" i="0" u="none" strike="noStrike" dirty="0">
                        <a:solidFill>
                          <a:srgbClr val="000000"/>
                        </a:solidFill>
                        <a:effectLst/>
                        <a:latin typeface="Calibri" panose="020F0502020204030204" pitchFamily="34" charset="0"/>
                      </a:endParaRPr>
                    </a:p>
                  </a:txBody>
                  <a:tcPr marL="0" marR="0" marT="0" marB="0" anchor="b"/>
                </a:tc>
                <a:tc>
                  <a:txBody>
                    <a:bodyPr/>
                    <a:lstStyle/>
                    <a:p>
                      <a:pPr algn="l" fontAlgn="b"/>
                      <a:endParaRPr lang="en-CA" sz="1400" b="0" i="0" u="none" strike="noStrike" dirty="0">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1438846816"/>
                  </a:ext>
                </a:extLst>
              </a:tr>
              <a:tr h="298434">
                <a:tc>
                  <a:txBody>
                    <a:bodyPr/>
                    <a:lstStyle/>
                    <a:p>
                      <a:pPr algn="l" fontAlgn="b"/>
                      <a:r>
                        <a:rPr lang="en-CA" sz="1400" u="none" strike="noStrike" dirty="0">
                          <a:effectLst/>
                          <a:latin typeface="+mn-lt"/>
                        </a:rPr>
                        <a:t>RMI - First Nation collaboration Projects</a:t>
                      </a:r>
                      <a:endParaRPr lang="en-CA" sz="1400" b="0" i="0" u="none" strike="noStrike" dirty="0">
                        <a:solidFill>
                          <a:srgbClr val="000000"/>
                        </a:solidFill>
                        <a:effectLst/>
                        <a:latin typeface="+mn-lt"/>
                      </a:endParaRPr>
                    </a:p>
                  </a:txBody>
                  <a:tcPr marL="0" marR="0" marT="0" marB="0" anchor="b"/>
                </a:tc>
                <a:tc>
                  <a:txBody>
                    <a:bodyPr/>
                    <a:lstStyle/>
                    <a:p>
                      <a:pPr algn="l" fontAlgn="b"/>
                      <a:r>
                        <a:rPr lang="en-CA" sz="1400" u="none" strike="noStrike" dirty="0">
                          <a:effectLst/>
                          <a:latin typeface="+mn-lt"/>
                        </a:rPr>
                        <a:t>RMI</a:t>
                      </a:r>
                      <a:endParaRPr lang="en-CA" sz="1400" b="0" i="0" u="none" strike="noStrike" dirty="0">
                        <a:solidFill>
                          <a:srgbClr val="000000"/>
                        </a:solidFill>
                        <a:effectLst/>
                        <a:latin typeface="+mn-lt"/>
                      </a:endParaRPr>
                    </a:p>
                  </a:txBody>
                  <a:tcPr marL="0" marR="0" marT="0" marB="0" anchor="b"/>
                </a:tc>
                <a:tc>
                  <a:txBody>
                    <a:bodyPr/>
                    <a:lstStyle/>
                    <a:p>
                      <a:pPr algn="r" fontAlgn="b"/>
                      <a:r>
                        <a:rPr lang="en-CA" sz="1400" u="none" strike="noStrike" dirty="0">
                          <a:effectLst/>
                          <a:latin typeface="+mn-lt"/>
                        </a:rPr>
                        <a:t>95,202</a:t>
                      </a:r>
                      <a:endParaRPr lang="en-CA" sz="1400" b="0" i="0" u="none" strike="noStrike" dirty="0">
                        <a:solidFill>
                          <a:srgbClr val="000000"/>
                        </a:solidFill>
                        <a:effectLst/>
                        <a:latin typeface="+mn-lt"/>
                      </a:endParaRPr>
                    </a:p>
                  </a:txBody>
                  <a:tcPr marL="0" marR="0" marT="0" marB="0" anchor="b"/>
                </a:tc>
                <a:tc>
                  <a:txBody>
                    <a:bodyPr/>
                    <a:lstStyle/>
                    <a:p>
                      <a:pPr algn="l" fontAlgn="b"/>
                      <a:endParaRPr lang="en-CA" sz="1400" b="0" i="0" u="none" strike="noStrike" dirty="0">
                        <a:solidFill>
                          <a:srgbClr val="000000"/>
                        </a:solidFill>
                        <a:effectLst/>
                        <a:latin typeface="+mn-lt"/>
                      </a:endParaRPr>
                    </a:p>
                  </a:txBody>
                  <a:tcPr marL="0" marR="0" marT="0" marB="0" anchor="b"/>
                </a:tc>
                <a:tc>
                  <a:txBody>
                    <a:bodyPr/>
                    <a:lstStyle/>
                    <a:p>
                      <a:pPr algn="l" fontAlgn="b"/>
                      <a:endParaRPr lang="en-CA" sz="1400" b="0" i="0" u="none" strike="noStrike" dirty="0">
                        <a:solidFill>
                          <a:srgbClr val="000000"/>
                        </a:solidFill>
                        <a:effectLst/>
                        <a:latin typeface="Calibri" panose="020F0502020204030204" pitchFamily="34" charset="0"/>
                      </a:endParaRPr>
                    </a:p>
                  </a:txBody>
                  <a:tcPr marL="0" marR="0" marT="0" marB="0" anchor="b"/>
                </a:tc>
                <a:tc>
                  <a:txBody>
                    <a:bodyPr/>
                    <a:lstStyle/>
                    <a:p>
                      <a:pPr algn="l" fontAlgn="b"/>
                      <a:endParaRPr lang="en-CA" sz="1400" b="0" i="0" u="none" strike="noStrike" dirty="0">
                        <a:solidFill>
                          <a:srgbClr val="000000"/>
                        </a:solidFill>
                        <a:effectLst/>
                        <a:latin typeface="Calibri" panose="020F0502020204030204" pitchFamily="34" charset="0"/>
                      </a:endParaRPr>
                    </a:p>
                  </a:txBody>
                  <a:tcPr marL="0" marR="0" marT="0" marB="0" anchor="b"/>
                </a:tc>
                <a:tc>
                  <a:txBody>
                    <a:bodyPr/>
                    <a:lstStyle/>
                    <a:p>
                      <a:pPr algn="l" fontAlgn="b"/>
                      <a:endParaRPr lang="en-CA" sz="1400" b="0" i="0" u="none" strike="noStrike" dirty="0">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1488680950"/>
                  </a:ext>
                </a:extLst>
              </a:tr>
              <a:tr h="298434">
                <a:tc>
                  <a:txBody>
                    <a:bodyPr/>
                    <a:lstStyle/>
                    <a:p>
                      <a:pPr algn="l" fontAlgn="b"/>
                      <a:r>
                        <a:rPr lang="en-CA" sz="1400" u="none" strike="noStrike" dirty="0">
                          <a:effectLst/>
                          <a:latin typeface="+mn-lt"/>
                        </a:rPr>
                        <a:t>P&amp;R Master Plan</a:t>
                      </a:r>
                      <a:endParaRPr lang="en-CA" sz="1400" b="0" i="0" u="none" strike="noStrike" dirty="0">
                        <a:solidFill>
                          <a:srgbClr val="000000"/>
                        </a:solidFill>
                        <a:effectLst/>
                        <a:latin typeface="+mn-lt"/>
                      </a:endParaRPr>
                    </a:p>
                  </a:txBody>
                  <a:tcPr marL="0" marR="0" marT="0" marB="0" anchor="b"/>
                </a:tc>
                <a:tc>
                  <a:txBody>
                    <a:bodyPr/>
                    <a:lstStyle/>
                    <a:p>
                      <a:pPr algn="l" fontAlgn="b"/>
                      <a:r>
                        <a:rPr lang="en-CA" sz="1400" u="none" strike="noStrike" dirty="0">
                          <a:effectLst/>
                          <a:latin typeface="+mn-lt"/>
                        </a:rPr>
                        <a:t>RR</a:t>
                      </a:r>
                      <a:endParaRPr lang="en-CA" sz="1400" b="0" i="0" u="none" strike="noStrike" dirty="0">
                        <a:solidFill>
                          <a:srgbClr val="000000"/>
                        </a:solidFill>
                        <a:effectLst/>
                        <a:latin typeface="+mn-lt"/>
                      </a:endParaRPr>
                    </a:p>
                  </a:txBody>
                  <a:tcPr marL="0" marR="0" marT="0" marB="0" anchor="b"/>
                </a:tc>
                <a:tc>
                  <a:txBody>
                    <a:bodyPr/>
                    <a:lstStyle/>
                    <a:p>
                      <a:pPr algn="r" fontAlgn="b"/>
                      <a:r>
                        <a:rPr lang="en-CA" sz="1400" u="none" strike="noStrike" dirty="0">
                          <a:effectLst/>
                          <a:highlight>
                            <a:srgbClr val="FFFF00"/>
                          </a:highlight>
                          <a:latin typeface="+mn-lt"/>
                        </a:rPr>
                        <a:t>60,000</a:t>
                      </a:r>
                      <a:endParaRPr lang="en-CA" sz="1400" b="0" i="0" u="none" strike="noStrike" dirty="0">
                        <a:solidFill>
                          <a:srgbClr val="000000"/>
                        </a:solidFill>
                        <a:effectLst/>
                        <a:highlight>
                          <a:srgbClr val="FFFF00"/>
                        </a:highlight>
                        <a:latin typeface="+mn-lt"/>
                      </a:endParaRPr>
                    </a:p>
                  </a:txBody>
                  <a:tcPr marL="0" marR="0" marT="0" marB="0" anchor="b"/>
                </a:tc>
                <a:tc>
                  <a:txBody>
                    <a:bodyPr/>
                    <a:lstStyle/>
                    <a:p>
                      <a:pPr algn="r" fontAlgn="b"/>
                      <a:endParaRPr lang="en-CA" sz="1400" b="0" i="0" u="none" strike="noStrike" dirty="0">
                        <a:solidFill>
                          <a:srgbClr val="000000"/>
                        </a:solidFill>
                        <a:effectLst/>
                        <a:latin typeface="+mn-lt"/>
                      </a:endParaRPr>
                    </a:p>
                  </a:txBody>
                  <a:tcPr marL="0" marR="0" marT="0" marB="0" anchor="b"/>
                </a:tc>
                <a:tc>
                  <a:txBody>
                    <a:bodyPr/>
                    <a:lstStyle/>
                    <a:p>
                      <a:pPr algn="r" fontAlgn="b"/>
                      <a:endParaRPr lang="en-CA" sz="1400" b="0" i="0" u="none" strike="noStrike" dirty="0">
                        <a:solidFill>
                          <a:srgbClr val="000000"/>
                        </a:solidFill>
                        <a:effectLst/>
                        <a:latin typeface="Calibri" panose="020F0502020204030204" pitchFamily="34" charset="0"/>
                      </a:endParaRPr>
                    </a:p>
                  </a:txBody>
                  <a:tcPr marL="0" marR="0" marT="0" marB="0" anchor="b"/>
                </a:tc>
                <a:tc>
                  <a:txBody>
                    <a:bodyPr/>
                    <a:lstStyle/>
                    <a:p>
                      <a:pPr algn="r" fontAlgn="b"/>
                      <a:endParaRPr lang="en-CA" sz="1400" b="0" i="0" u="none" strike="noStrike" dirty="0">
                        <a:solidFill>
                          <a:srgbClr val="000000"/>
                        </a:solidFill>
                        <a:effectLst/>
                        <a:latin typeface="Calibri" panose="020F0502020204030204" pitchFamily="34" charset="0"/>
                      </a:endParaRPr>
                    </a:p>
                  </a:txBody>
                  <a:tcPr marL="0" marR="0" marT="0" marB="0" anchor="b"/>
                </a:tc>
                <a:tc>
                  <a:txBody>
                    <a:bodyPr/>
                    <a:lstStyle/>
                    <a:p>
                      <a:pPr algn="r" fontAlgn="b"/>
                      <a:endParaRPr lang="en-CA" sz="1400" b="0" i="0" u="none" strike="noStrike" dirty="0">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2529992943"/>
                  </a:ext>
                </a:extLst>
              </a:tr>
              <a:tr h="298434">
                <a:tc>
                  <a:txBody>
                    <a:bodyPr/>
                    <a:lstStyle/>
                    <a:p>
                      <a:pPr algn="l" fontAlgn="b"/>
                      <a:r>
                        <a:rPr lang="en-CA" sz="1400" u="none" strike="noStrike" dirty="0">
                          <a:effectLst/>
                          <a:latin typeface="+mn-lt"/>
                        </a:rPr>
                        <a:t>DCC Bylaw Update</a:t>
                      </a:r>
                      <a:endParaRPr lang="en-CA" sz="1400" b="0" i="0" u="none" strike="noStrike" dirty="0">
                        <a:solidFill>
                          <a:srgbClr val="000000"/>
                        </a:solidFill>
                        <a:effectLst/>
                        <a:latin typeface="+mn-lt"/>
                      </a:endParaRPr>
                    </a:p>
                  </a:txBody>
                  <a:tcPr marL="0" marR="0" marT="0" marB="0" anchor="b"/>
                </a:tc>
                <a:tc>
                  <a:txBody>
                    <a:bodyPr/>
                    <a:lstStyle/>
                    <a:p>
                      <a:pPr algn="l" fontAlgn="b"/>
                      <a:r>
                        <a:rPr lang="en-CA" sz="1400" u="none" strike="noStrike" dirty="0">
                          <a:effectLst/>
                          <a:latin typeface="+mn-lt"/>
                        </a:rPr>
                        <a:t>Grant</a:t>
                      </a:r>
                      <a:endParaRPr lang="en-CA" sz="1400" b="0" i="0" u="none" strike="noStrike" dirty="0">
                        <a:solidFill>
                          <a:srgbClr val="000000"/>
                        </a:solidFill>
                        <a:effectLst/>
                        <a:latin typeface="+mn-lt"/>
                      </a:endParaRPr>
                    </a:p>
                  </a:txBody>
                  <a:tcPr marL="0" marR="0" marT="0" marB="0" anchor="b"/>
                </a:tc>
                <a:tc>
                  <a:txBody>
                    <a:bodyPr/>
                    <a:lstStyle/>
                    <a:p>
                      <a:pPr algn="r" fontAlgn="b"/>
                      <a:r>
                        <a:rPr lang="en-CA" sz="1400" u="none" strike="noStrike" dirty="0">
                          <a:effectLst/>
                          <a:highlight>
                            <a:srgbClr val="FFFF00"/>
                          </a:highlight>
                          <a:latin typeface="+mn-lt"/>
                        </a:rPr>
                        <a:t>120,000</a:t>
                      </a:r>
                      <a:endParaRPr lang="en-CA" sz="1400" b="0" i="0" u="none" strike="noStrike" dirty="0">
                        <a:solidFill>
                          <a:srgbClr val="000000"/>
                        </a:solidFill>
                        <a:effectLst/>
                        <a:highlight>
                          <a:srgbClr val="FFFF00"/>
                        </a:highlight>
                        <a:latin typeface="+mn-lt"/>
                      </a:endParaRPr>
                    </a:p>
                  </a:txBody>
                  <a:tcPr marL="0" marR="0" marT="0" marB="0" anchor="b"/>
                </a:tc>
                <a:tc>
                  <a:txBody>
                    <a:bodyPr/>
                    <a:lstStyle/>
                    <a:p>
                      <a:pPr algn="l" fontAlgn="b"/>
                      <a:endParaRPr lang="en-CA" sz="1400" b="0" i="0" u="none" strike="noStrike" dirty="0">
                        <a:solidFill>
                          <a:srgbClr val="000000"/>
                        </a:solidFill>
                        <a:effectLst/>
                        <a:latin typeface="+mn-lt"/>
                      </a:endParaRPr>
                    </a:p>
                  </a:txBody>
                  <a:tcPr marL="0" marR="0" marT="0" marB="0" anchor="b"/>
                </a:tc>
                <a:tc>
                  <a:txBody>
                    <a:bodyPr/>
                    <a:lstStyle/>
                    <a:p>
                      <a:pPr algn="l" fontAlgn="b"/>
                      <a:endParaRPr lang="en-CA" sz="1400" b="0" i="0" u="none" strike="noStrike" dirty="0">
                        <a:solidFill>
                          <a:srgbClr val="000000"/>
                        </a:solidFill>
                        <a:effectLst/>
                        <a:latin typeface="Calibri" panose="020F0502020204030204" pitchFamily="34" charset="0"/>
                      </a:endParaRPr>
                    </a:p>
                  </a:txBody>
                  <a:tcPr marL="0" marR="0" marT="0" marB="0" anchor="b"/>
                </a:tc>
                <a:tc>
                  <a:txBody>
                    <a:bodyPr/>
                    <a:lstStyle/>
                    <a:p>
                      <a:pPr algn="l" fontAlgn="b"/>
                      <a:endParaRPr lang="en-CA" sz="1400" b="0" i="0" u="none" strike="noStrike" dirty="0">
                        <a:solidFill>
                          <a:srgbClr val="000000"/>
                        </a:solidFill>
                        <a:effectLst/>
                        <a:latin typeface="Calibri" panose="020F0502020204030204" pitchFamily="34" charset="0"/>
                      </a:endParaRPr>
                    </a:p>
                  </a:txBody>
                  <a:tcPr marL="0" marR="0" marT="0" marB="0" anchor="b"/>
                </a:tc>
                <a:tc>
                  <a:txBody>
                    <a:bodyPr/>
                    <a:lstStyle/>
                    <a:p>
                      <a:pPr algn="l" fontAlgn="b"/>
                      <a:endParaRPr lang="en-CA" sz="1400" b="0" i="0" u="none" strike="noStrike" dirty="0">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687530468"/>
                  </a:ext>
                </a:extLst>
              </a:tr>
              <a:tr h="298434">
                <a:tc>
                  <a:txBody>
                    <a:bodyPr/>
                    <a:lstStyle/>
                    <a:p>
                      <a:pPr algn="l" fontAlgn="b"/>
                      <a:r>
                        <a:rPr lang="en-CA" sz="1400" u="none" strike="noStrike" dirty="0">
                          <a:effectLst/>
                          <a:latin typeface="+mn-lt"/>
                        </a:rPr>
                        <a:t>Subdivision Servicing Bylaw Update</a:t>
                      </a:r>
                      <a:endParaRPr lang="en-CA" sz="1400" b="0" i="0" u="none" strike="noStrike" dirty="0">
                        <a:solidFill>
                          <a:srgbClr val="000000"/>
                        </a:solidFill>
                        <a:effectLst/>
                        <a:latin typeface="+mn-lt"/>
                      </a:endParaRPr>
                    </a:p>
                  </a:txBody>
                  <a:tcPr marL="0" marR="0" marT="0" marB="0" anchor="b"/>
                </a:tc>
                <a:tc>
                  <a:txBody>
                    <a:bodyPr/>
                    <a:lstStyle/>
                    <a:p>
                      <a:pPr algn="l" fontAlgn="b"/>
                      <a:r>
                        <a:rPr lang="en-US" sz="1400" b="0" i="0" u="none" strike="noStrike" dirty="0">
                          <a:solidFill>
                            <a:srgbClr val="000000"/>
                          </a:solidFill>
                          <a:effectLst/>
                          <a:latin typeface="+mn-lt"/>
                        </a:rPr>
                        <a:t>G</a:t>
                      </a:r>
                      <a:r>
                        <a:rPr lang="en-CA" sz="1400" b="0" i="0" u="none" strike="noStrike" dirty="0">
                          <a:solidFill>
                            <a:srgbClr val="000000"/>
                          </a:solidFill>
                          <a:effectLst/>
                          <a:latin typeface="+mn-lt"/>
                        </a:rPr>
                        <a:t>rant</a:t>
                      </a:r>
                    </a:p>
                  </a:txBody>
                  <a:tcPr marL="0" marR="0" marT="0" marB="0" anchor="b"/>
                </a:tc>
                <a:tc>
                  <a:txBody>
                    <a:bodyPr/>
                    <a:lstStyle/>
                    <a:p>
                      <a:pPr algn="r" fontAlgn="b"/>
                      <a:r>
                        <a:rPr lang="en-CA" sz="1400" u="none" strike="noStrike" dirty="0">
                          <a:effectLst/>
                          <a:highlight>
                            <a:srgbClr val="FFFF00"/>
                          </a:highlight>
                          <a:latin typeface="+mn-lt"/>
                        </a:rPr>
                        <a:t>50,000</a:t>
                      </a:r>
                      <a:endParaRPr lang="en-CA" sz="1400" b="0" i="0" u="none" strike="noStrike" dirty="0">
                        <a:solidFill>
                          <a:srgbClr val="000000"/>
                        </a:solidFill>
                        <a:effectLst/>
                        <a:highlight>
                          <a:srgbClr val="FFFF00"/>
                        </a:highlight>
                        <a:latin typeface="+mn-lt"/>
                      </a:endParaRPr>
                    </a:p>
                  </a:txBody>
                  <a:tcPr marL="0" marR="0" marT="0" marB="0" anchor="b"/>
                </a:tc>
                <a:tc>
                  <a:txBody>
                    <a:bodyPr/>
                    <a:lstStyle/>
                    <a:p>
                      <a:pPr algn="l" fontAlgn="b"/>
                      <a:endParaRPr lang="en-CA" sz="1400" b="0" i="0" u="none" strike="noStrike" dirty="0">
                        <a:solidFill>
                          <a:srgbClr val="000000"/>
                        </a:solidFill>
                        <a:effectLst/>
                        <a:latin typeface="+mn-lt"/>
                      </a:endParaRPr>
                    </a:p>
                  </a:txBody>
                  <a:tcPr marL="0" marR="0" marT="0" marB="0" anchor="b"/>
                </a:tc>
                <a:tc>
                  <a:txBody>
                    <a:bodyPr/>
                    <a:lstStyle/>
                    <a:p>
                      <a:pPr algn="l" fontAlgn="b"/>
                      <a:endParaRPr lang="en-CA" sz="1400" b="0" i="0" u="none" strike="noStrike" dirty="0">
                        <a:solidFill>
                          <a:srgbClr val="000000"/>
                        </a:solidFill>
                        <a:effectLst/>
                        <a:latin typeface="Calibri" panose="020F0502020204030204" pitchFamily="34" charset="0"/>
                      </a:endParaRPr>
                    </a:p>
                  </a:txBody>
                  <a:tcPr marL="0" marR="0" marT="0" marB="0" anchor="b"/>
                </a:tc>
                <a:tc>
                  <a:txBody>
                    <a:bodyPr/>
                    <a:lstStyle/>
                    <a:p>
                      <a:pPr algn="l" fontAlgn="b"/>
                      <a:endParaRPr lang="en-CA" sz="1400" b="0" i="0" u="none" strike="noStrike" dirty="0">
                        <a:solidFill>
                          <a:srgbClr val="000000"/>
                        </a:solidFill>
                        <a:effectLst/>
                        <a:latin typeface="Calibri" panose="020F0502020204030204" pitchFamily="34" charset="0"/>
                      </a:endParaRPr>
                    </a:p>
                  </a:txBody>
                  <a:tcPr marL="0" marR="0" marT="0" marB="0" anchor="b"/>
                </a:tc>
                <a:tc>
                  <a:txBody>
                    <a:bodyPr/>
                    <a:lstStyle/>
                    <a:p>
                      <a:pPr algn="l" fontAlgn="b"/>
                      <a:endParaRPr lang="en-CA" sz="1400" b="0" i="0" u="none" strike="noStrike" dirty="0">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1936246555"/>
                  </a:ext>
                </a:extLst>
              </a:tr>
              <a:tr h="331546">
                <a:tc>
                  <a:txBody>
                    <a:bodyPr/>
                    <a:lstStyle/>
                    <a:p>
                      <a:pPr algn="l" fontAlgn="b"/>
                      <a:r>
                        <a:rPr lang="en-CA" sz="1400" u="none" strike="noStrike" dirty="0">
                          <a:effectLst/>
                          <a:latin typeface="+mn-lt"/>
                        </a:rPr>
                        <a:t>WPT Society Annual Project Contribution</a:t>
                      </a:r>
                    </a:p>
                  </a:txBody>
                  <a:tcPr marL="0" marR="0" marT="0" marB="0" anchor="b"/>
                </a:tc>
                <a:tc>
                  <a:txBody>
                    <a:bodyPr/>
                    <a:lstStyle/>
                    <a:p>
                      <a:pPr algn="l" fontAlgn="b"/>
                      <a:r>
                        <a:rPr lang="en-CA" sz="1400" u="none" strike="noStrike" dirty="0">
                          <a:effectLst/>
                          <a:latin typeface="+mn-lt"/>
                        </a:rPr>
                        <a:t>RMI</a:t>
                      </a:r>
                      <a:endParaRPr lang="en-CA" sz="1400" b="0" i="0" u="none" strike="noStrike" dirty="0">
                        <a:solidFill>
                          <a:srgbClr val="000000"/>
                        </a:solidFill>
                        <a:effectLst/>
                        <a:latin typeface="+mn-lt"/>
                      </a:endParaRPr>
                    </a:p>
                  </a:txBody>
                  <a:tcPr marL="0" marR="0" marT="0" marB="0" anchor="b"/>
                </a:tc>
                <a:tc>
                  <a:txBody>
                    <a:bodyPr/>
                    <a:lstStyle/>
                    <a:p>
                      <a:pPr algn="r" fontAlgn="b"/>
                      <a:r>
                        <a:rPr lang="en-CA" sz="1400" u="none" strike="noStrike" dirty="0">
                          <a:effectLst/>
                          <a:latin typeface="+mn-lt"/>
                        </a:rPr>
                        <a:t>10,000</a:t>
                      </a:r>
                      <a:endParaRPr lang="en-CA" sz="1400" b="0" i="0" u="none" strike="noStrike" dirty="0">
                        <a:solidFill>
                          <a:srgbClr val="000000"/>
                        </a:solidFill>
                        <a:effectLst/>
                        <a:latin typeface="+mn-lt"/>
                      </a:endParaRPr>
                    </a:p>
                  </a:txBody>
                  <a:tcPr marL="0" marR="0" marT="0" marB="0" anchor="b"/>
                </a:tc>
                <a:tc>
                  <a:txBody>
                    <a:bodyPr/>
                    <a:lstStyle/>
                    <a:p>
                      <a:pPr algn="l" fontAlgn="b"/>
                      <a:endParaRPr lang="en-CA" sz="1400" b="0" i="0" u="none" strike="noStrike" dirty="0">
                        <a:solidFill>
                          <a:srgbClr val="000000"/>
                        </a:solidFill>
                        <a:effectLst/>
                        <a:latin typeface="+mn-lt"/>
                      </a:endParaRPr>
                    </a:p>
                  </a:txBody>
                  <a:tcPr marL="0" marR="0" marT="0" marB="0" anchor="b"/>
                </a:tc>
                <a:tc>
                  <a:txBody>
                    <a:bodyPr/>
                    <a:lstStyle/>
                    <a:p>
                      <a:pPr algn="l" fontAlgn="b"/>
                      <a:endParaRPr lang="en-CA" sz="1400" b="0" i="0" u="none" strike="noStrike" dirty="0">
                        <a:solidFill>
                          <a:srgbClr val="000000"/>
                        </a:solidFill>
                        <a:effectLst/>
                        <a:latin typeface="Calibri" panose="020F0502020204030204" pitchFamily="34" charset="0"/>
                      </a:endParaRPr>
                    </a:p>
                  </a:txBody>
                  <a:tcPr marL="0" marR="0" marT="0" marB="0" anchor="b"/>
                </a:tc>
                <a:tc>
                  <a:txBody>
                    <a:bodyPr/>
                    <a:lstStyle/>
                    <a:p>
                      <a:pPr algn="l" fontAlgn="b"/>
                      <a:endParaRPr lang="en-CA" sz="1400" b="0" i="0" u="none" strike="noStrike" dirty="0">
                        <a:solidFill>
                          <a:srgbClr val="000000"/>
                        </a:solidFill>
                        <a:effectLst/>
                        <a:latin typeface="Calibri" panose="020F0502020204030204" pitchFamily="34" charset="0"/>
                      </a:endParaRPr>
                    </a:p>
                  </a:txBody>
                  <a:tcPr marL="0" marR="0" marT="0" marB="0" anchor="b"/>
                </a:tc>
                <a:tc>
                  <a:txBody>
                    <a:bodyPr/>
                    <a:lstStyle/>
                    <a:p>
                      <a:pPr algn="l" fontAlgn="b"/>
                      <a:endParaRPr lang="en-CA" sz="1400" b="0" i="0" u="none" strike="noStrike" dirty="0">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3186140292"/>
                  </a:ext>
                </a:extLst>
              </a:tr>
              <a:tr h="298434">
                <a:tc>
                  <a:txBody>
                    <a:bodyPr/>
                    <a:lstStyle/>
                    <a:p>
                      <a:pPr algn="l" fontAlgn="b"/>
                      <a:r>
                        <a:rPr lang="en-CA" sz="1400" u="none" strike="noStrike" dirty="0">
                          <a:effectLst/>
                          <a:latin typeface="+mn-lt"/>
                        </a:rPr>
                        <a:t>Lighthouse Furnishings</a:t>
                      </a:r>
                      <a:endParaRPr lang="en-CA" sz="1400" b="0" i="0" u="none" strike="noStrike" dirty="0">
                        <a:solidFill>
                          <a:srgbClr val="000000"/>
                        </a:solidFill>
                        <a:effectLst/>
                        <a:latin typeface="+mn-lt"/>
                      </a:endParaRPr>
                    </a:p>
                  </a:txBody>
                  <a:tcPr marL="0" marR="0" marT="0" marB="0" anchor="b"/>
                </a:tc>
                <a:tc>
                  <a:txBody>
                    <a:bodyPr/>
                    <a:lstStyle/>
                    <a:p>
                      <a:pPr algn="l" fontAlgn="b"/>
                      <a:r>
                        <a:rPr lang="en-CA" sz="1400" u="none" strike="noStrike" dirty="0">
                          <a:effectLst/>
                          <a:latin typeface="+mn-lt"/>
                        </a:rPr>
                        <a:t>RMI</a:t>
                      </a:r>
                      <a:endParaRPr lang="en-CA" sz="1400" b="0" i="0" u="none" strike="noStrike" dirty="0">
                        <a:solidFill>
                          <a:srgbClr val="000000"/>
                        </a:solidFill>
                        <a:effectLst/>
                        <a:latin typeface="+mn-lt"/>
                      </a:endParaRPr>
                    </a:p>
                  </a:txBody>
                  <a:tcPr marL="0" marR="0" marT="0" marB="0" anchor="b"/>
                </a:tc>
                <a:tc>
                  <a:txBody>
                    <a:bodyPr/>
                    <a:lstStyle/>
                    <a:p>
                      <a:pPr algn="r" fontAlgn="b"/>
                      <a:r>
                        <a:rPr lang="en-CA" sz="1400" u="none" strike="noStrike" dirty="0">
                          <a:effectLst/>
                          <a:highlight>
                            <a:srgbClr val="FFFF00"/>
                          </a:highlight>
                          <a:latin typeface="+mn-lt"/>
                        </a:rPr>
                        <a:t>60,000</a:t>
                      </a:r>
                      <a:endParaRPr lang="en-CA" sz="1400" b="0" i="0" u="none" strike="noStrike" dirty="0">
                        <a:solidFill>
                          <a:srgbClr val="000000"/>
                        </a:solidFill>
                        <a:effectLst/>
                        <a:highlight>
                          <a:srgbClr val="FFFF00"/>
                        </a:highlight>
                        <a:latin typeface="+mn-lt"/>
                      </a:endParaRPr>
                    </a:p>
                  </a:txBody>
                  <a:tcPr marL="0" marR="0" marT="0" marB="0" anchor="b"/>
                </a:tc>
                <a:tc>
                  <a:txBody>
                    <a:bodyPr/>
                    <a:lstStyle/>
                    <a:p>
                      <a:pPr algn="l" fontAlgn="b"/>
                      <a:endParaRPr lang="en-CA" sz="1400" b="0" i="0" u="none" strike="noStrike" dirty="0">
                        <a:solidFill>
                          <a:srgbClr val="000000"/>
                        </a:solidFill>
                        <a:effectLst/>
                        <a:latin typeface="+mn-lt"/>
                      </a:endParaRPr>
                    </a:p>
                  </a:txBody>
                  <a:tcPr marL="0" marR="0" marT="0" marB="0" anchor="b"/>
                </a:tc>
                <a:tc>
                  <a:txBody>
                    <a:bodyPr/>
                    <a:lstStyle/>
                    <a:p>
                      <a:pPr algn="l" fontAlgn="b"/>
                      <a:endParaRPr lang="en-CA" sz="1400" b="0" i="0" u="none" strike="noStrike" dirty="0">
                        <a:solidFill>
                          <a:srgbClr val="000000"/>
                        </a:solidFill>
                        <a:effectLst/>
                        <a:latin typeface="Calibri" panose="020F0502020204030204" pitchFamily="34" charset="0"/>
                      </a:endParaRPr>
                    </a:p>
                  </a:txBody>
                  <a:tcPr marL="0" marR="0" marT="0" marB="0" anchor="b"/>
                </a:tc>
                <a:tc>
                  <a:txBody>
                    <a:bodyPr/>
                    <a:lstStyle/>
                    <a:p>
                      <a:pPr algn="l" fontAlgn="b"/>
                      <a:endParaRPr lang="en-CA" sz="1400" b="0" i="0" u="none" strike="noStrike" dirty="0">
                        <a:solidFill>
                          <a:srgbClr val="000000"/>
                        </a:solidFill>
                        <a:effectLst/>
                        <a:latin typeface="Calibri" panose="020F0502020204030204" pitchFamily="34" charset="0"/>
                      </a:endParaRPr>
                    </a:p>
                  </a:txBody>
                  <a:tcPr marL="0" marR="0" marT="0" marB="0" anchor="b"/>
                </a:tc>
                <a:tc>
                  <a:txBody>
                    <a:bodyPr/>
                    <a:lstStyle/>
                    <a:p>
                      <a:pPr algn="l" fontAlgn="b"/>
                      <a:endParaRPr lang="en-CA" sz="1400" b="0" i="0" u="none" strike="noStrike" dirty="0">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1608846268"/>
                  </a:ext>
                </a:extLst>
              </a:tr>
              <a:tr h="298434">
                <a:tc>
                  <a:txBody>
                    <a:bodyPr/>
                    <a:lstStyle/>
                    <a:p>
                      <a:pPr algn="l" fontAlgn="b"/>
                      <a:endParaRPr lang="en-CA" sz="1400" b="1" i="0" u="none" strike="noStrike" dirty="0">
                        <a:solidFill>
                          <a:srgbClr val="000000"/>
                        </a:solidFill>
                        <a:effectLst/>
                        <a:latin typeface="Calibri" panose="020F0502020204030204" pitchFamily="34" charset="0"/>
                      </a:endParaRPr>
                    </a:p>
                  </a:txBody>
                  <a:tcPr marL="0" marR="0" marT="0" marB="0" anchor="b"/>
                </a:tc>
                <a:tc>
                  <a:txBody>
                    <a:bodyPr/>
                    <a:lstStyle/>
                    <a:p>
                      <a:pPr algn="l" fontAlgn="b"/>
                      <a:endParaRPr lang="en-CA" sz="1400" b="1" i="0" u="none" strike="noStrike" dirty="0">
                        <a:solidFill>
                          <a:srgbClr val="000000"/>
                        </a:solidFill>
                        <a:effectLst/>
                        <a:latin typeface="Calibri" panose="020F0502020204030204" pitchFamily="34" charset="0"/>
                      </a:endParaRPr>
                    </a:p>
                  </a:txBody>
                  <a:tcPr marL="0" marR="0" marT="0" marB="0" anchor="b"/>
                </a:tc>
                <a:tc>
                  <a:txBody>
                    <a:bodyPr/>
                    <a:lstStyle/>
                    <a:p>
                      <a:pPr algn="r" fontAlgn="b"/>
                      <a:endParaRPr lang="en-CA" sz="1400" b="1" i="0" u="none" strike="noStrike" dirty="0">
                        <a:solidFill>
                          <a:srgbClr val="000000"/>
                        </a:solidFill>
                        <a:effectLst/>
                        <a:latin typeface="Calibri" panose="020F0502020204030204" pitchFamily="34" charset="0"/>
                      </a:endParaRPr>
                    </a:p>
                  </a:txBody>
                  <a:tcPr marL="0" marR="0" marT="0" marB="0" anchor="b"/>
                </a:tc>
                <a:tc>
                  <a:txBody>
                    <a:bodyPr/>
                    <a:lstStyle/>
                    <a:p>
                      <a:pPr algn="r" fontAlgn="b"/>
                      <a:endParaRPr lang="en-CA" sz="1400" b="1" i="0" u="none" strike="noStrike" dirty="0">
                        <a:solidFill>
                          <a:srgbClr val="000000"/>
                        </a:solidFill>
                        <a:effectLst/>
                        <a:latin typeface="Calibri" panose="020F0502020204030204" pitchFamily="34" charset="0"/>
                      </a:endParaRPr>
                    </a:p>
                  </a:txBody>
                  <a:tcPr marL="0" marR="0" marT="0" marB="0" anchor="b"/>
                </a:tc>
                <a:tc>
                  <a:txBody>
                    <a:bodyPr/>
                    <a:lstStyle/>
                    <a:p>
                      <a:pPr algn="r" fontAlgn="b"/>
                      <a:endParaRPr lang="en-CA" sz="1400" b="1" i="0" u="none" strike="noStrike" dirty="0">
                        <a:solidFill>
                          <a:srgbClr val="000000"/>
                        </a:solidFill>
                        <a:effectLst/>
                        <a:latin typeface="Calibri" panose="020F0502020204030204" pitchFamily="34" charset="0"/>
                      </a:endParaRPr>
                    </a:p>
                  </a:txBody>
                  <a:tcPr marL="0" marR="0" marT="0" marB="0" anchor="b"/>
                </a:tc>
                <a:tc>
                  <a:txBody>
                    <a:bodyPr/>
                    <a:lstStyle/>
                    <a:p>
                      <a:pPr algn="r" fontAlgn="b"/>
                      <a:endParaRPr lang="en-CA" sz="1400" b="1" i="0" u="none" strike="noStrike" dirty="0">
                        <a:solidFill>
                          <a:srgbClr val="000000"/>
                        </a:solidFill>
                        <a:effectLst/>
                        <a:latin typeface="Calibri" panose="020F0502020204030204" pitchFamily="34" charset="0"/>
                      </a:endParaRPr>
                    </a:p>
                  </a:txBody>
                  <a:tcPr marL="0" marR="0" marT="0" marB="0" anchor="b"/>
                </a:tc>
                <a:tc>
                  <a:txBody>
                    <a:bodyPr/>
                    <a:lstStyle/>
                    <a:p>
                      <a:pPr algn="r" fontAlgn="b"/>
                      <a:endParaRPr lang="en-CA" sz="1400" b="1" i="0" u="none" strike="noStrike" dirty="0">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2655257703"/>
                  </a:ext>
                </a:extLst>
              </a:tr>
              <a:tr h="298434">
                <a:tc>
                  <a:txBody>
                    <a:bodyPr/>
                    <a:lstStyle/>
                    <a:p>
                      <a:pPr algn="l" fontAlgn="b"/>
                      <a:r>
                        <a:rPr lang="en-CA" sz="1400" b="1" u="none" strike="noStrike" dirty="0">
                          <a:effectLst/>
                          <a:latin typeface="+mn-lt"/>
                        </a:rPr>
                        <a:t>Total Expenses</a:t>
                      </a:r>
                      <a:endParaRPr lang="en-CA" sz="1400" b="1" i="0" u="none" strike="noStrike" dirty="0">
                        <a:solidFill>
                          <a:srgbClr val="000000"/>
                        </a:solidFill>
                        <a:effectLst/>
                        <a:latin typeface="+mn-lt"/>
                      </a:endParaRPr>
                    </a:p>
                  </a:txBody>
                  <a:tcPr marL="0" marR="0" marT="0" marB="0" anchor="b"/>
                </a:tc>
                <a:tc>
                  <a:txBody>
                    <a:bodyPr/>
                    <a:lstStyle/>
                    <a:p>
                      <a:pPr algn="l" fontAlgn="b"/>
                      <a:endParaRPr lang="en-CA" sz="1400" b="1" i="0" u="none" strike="noStrike" dirty="0">
                        <a:solidFill>
                          <a:srgbClr val="000000"/>
                        </a:solidFill>
                        <a:effectLst/>
                        <a:latin typeface="+mn-lt"/>
                      </a:endParaRPr>
                    </a:p>
                  </a:txBody>
                  <a:tcPr marL="0" marR="0" marT="0" marB="0" anchor="b"/>
                </a:tc>
                <a:tc>
                  <a:txBody>
                    <a:bodyPr/>
                    <a:lstStyle/>
                    <a:p>
                      <a:pPr algn="r" fontAlgn="b"/>
                      <a:r>
                        <a:rPr lang="en-US" sz="1400" b="1" i="0" u="none" strike="noStrike" dirty="0">
                          <a:solidFill>
                            <a:srgbClr val="000000"/>
                          </a:solidFill>
                          <a:effectLst/>
                          <a:latin typeface="+mn-lt"/>
                        </a:rPr>
                        <a:t>592,106</a:t>
                      </a:r>
                      <a:endParaRPr lang="en-CA" sz="1400" b="1" i="0" u="none" strike="noStrike" dirty="0">
                        <a:solidFill>
                          <a:srgbClr val="000000"/>
                        </a:solidFill>
                        <a:effectLst/>
                        <a:latin typeface="+mn-lt"/>
                      </a:endParaRPr>
                    </a:p>
                  </a:txBody>
                  <a:tcPr marL="0" marR="0" marT="0" marB="0" anchor="b"/>
                </a:tc>
                <a:tc>
                  <a:txBody>
                    <a:bodyPr/>
                    <a:lstStyle/>
                    <a:p>
                      <a:pPr algn="r" fontAlgn="b"/>
                      <a:r>
                        <a:rPr lang="en-US" sz="1400" b="1" i="0" u="none" strike="noStrike" dirty="0">
                          <a:solidFill>
                            <a:srgbClr val="000000"/>
                          </a:solidFill>
                          <a:effectLst/>
                          <a:latin typeface="+mn-lt"/>
                        </a:rPr>
                        <a:t>50,000</a:t>
                      </a:r>
                      <a:endParaRPr lang="en-CA" sz="1400" b="1" i="0" u="none" strike="noStrike" dirty="0">
                        <a:solidFill>
                          <a:srgbClr val="000000"/>
                        </a:solidFill>
                        <a:effectLst/>
                        <a:latin typeface="+mn-lt"/>
                      </a:endParaRPr>
                    </a:p>
                  </a:txBody>
                  <a:tcPr marL="0" marR="0" marT="0" marB="0" anchor="b"/>
                </a:tc>
                <a:tc>
                  <a:txBody>
                    <a:bodyPr/>
                    <a:lstStyle/>
                    <a:p>
                      <a:pPr algn="r" fontAlgn="b"/>
                      <a:endParaRPr lang="en-CA" sz="1400" b="1" i="0" u="none" strike="noStrike" dirty="0">
                        <a:solidFill>
                          <a:srgbClr val="000000"/>
                        </a:solidFill>
                        <a:effectLst/>
                        <a:latin typeface="Calibri" panose="020F0502020204030204" pitchFamily="34" charset="0"/>
                      </a:endParaRPr>
                    </a:p>
                  </a:txBody>
                  <a:tcPr marL="0" marR="0" marT="0" marB="0" anchor="b"/>
                </a:tc>
                <a:tc>
                  <a:txBody>
                    <a:bodyPr/>
                    <a:lstStyle/>
                    <a:p>
                      <a:pPr algn="r" fontAlgn="b"/>
                      <a:endParaRPr lang="en-CA" sz="1400" b="1" i="0" u="none" strike="noStrike" dirty="0">
                        <a:solidFill>
                          <a:srgbClr val="000000"/>
                        </a:solidFill>
                        <a:effectLst/>
                        <a:latin typeface="Calibri" panose="020F0502020204030204" pitchFamily="34" charset="0"/>
                      </a:endParaRPr>
                    </a:p>
                  </a:txBody>
                  <a:tcPr marL="0" marR="0" marT="0" marB="0" anchor="b"/>
                </a:tc>
                <a:tc>
                  <a:txBody>
                    <a:bodyPr/>
                    <a:lstStyle/>
                    <a:p>
                      <a:pPr algn="r" fontAlgn="b"/>
                      <a:endParaRPr lang="en-CA" sz="1400" b="1" i="0" u="none" strike="noStrike" dirty="0">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1711549006"/>
                  </a:ext>
                </a:extLst>
              </a:tr>
            </a:tbl>
          </a:graphicData>
        </a:graphic>
      </p:graphicFrame>
    </p:spTree>
    <p:extLst>
      <p:ext uri="{BB962C8B-B14F-4D97-AF65-F5344CB8AC3E}">
        <p14:creationId xmlns:p14="http://schemas.microsoft.com/office/powerpoint/2010/main" val="21264525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48" name="Rectangle 147">
            <a:extLst>
              <a:ext uri="{FF2B5EF4-FFF2-40B4-BE49-F238E27FC236}">
                <a16:creationId xmlns:a16="http://schemas.microsoft.com/office/drawing/2014/main" id="{D86867DD-D7EA-406F-8A12-1882FEFE9D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50" name="Group 149">
            <a:extLst>
              <a:ext uri="{FF2B5EF4-FFF2-40B4-BE49-F238E27FC236}">
                <a16:creationId xmlns:a16="http://schemas.microsoft.com/office/drawing/2014/main" id="{DF5AC117-D9C2-4FFF-8D3E-6D0E4304C81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100" y="-11384"/>
            <a:ext cx="1220788"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151" name="Rectangle 5">
              <a:extLst>
                <a:ext uri="{FF2B5EF4-FFF2-40B4-BE49-F238E27FC236}">
                  <a16:creationId xmlns:a16="http://schemas.microsoft.com/office/drawing/2014/main" id="{5E5184A3-5C0C-4903-9B40-E81C994F2A64}"/>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4300" y="4763"/>
              <a:ext cx="23813" cy="2181225"/>
            </a:xfrm>
            <a:prstGeom prst="rect">
              <a:avLst/>
            </a:pr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miter lim="800000"/>
                  <a:headEnd/>
                  <a:tailEnd/>
                </a14:hiddenLine>
              </a:ext>
            </a:extLst>
          </p:spPr>
          <p:txBody>
            <a:bodyPr/>
            <a:lstStyle/>
            <a:p>
              <a:endParaRPr lang="en-CA" dirty="0"/>
            </a:p>
          </p:txBody>
        </p:sp>
        <p:sp>
          <p:nvSpPr>
            <p:cNvPr id="152" name="Freeform 6">
              <a:extLst>
                <a:ext uri="{FF2B5EF4-FFF2-40B4-BE49-F238E27FC236}">
                  <a16:creationId xmlns:a16="http://schemas.microsoft.com/office/drawing/2014/main" id="{C3FAA962-D0C5-4028-A4BD-32C91CB035F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en-CA" dirty="0"/>
            </a:p>
          </p:txBody>
        </p:sp>
        <p:sp>
          <p:nvSpPr>
            <p:cNvPr id="153" name="Freeform 7">
              <a:extLst>
                <a:ext uri="{FF2B5EF4-FFF2-40B4-BE49-F238E27FC236}">
                  <a16:creationId xmlns:a16="http://schemas.microsoft.com/office/drawing/2014/main" id="{4EB9ECEC-9EF5-42D1-98EB-C5EA99346BA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en-CA" dirty="0"/>
            </a:p>
          </p:txBody>
        </p:sp>
        <p:sp>
          <p:nvSpPr>
            <p:cNvPr id="154" name="Freeform 8">
              <a:extLst>
                <a:ext uri="{FF2B5EF4-FFF2-40B4-BE49-F238E27FC236}">
                  <a16:creationId xmlns:a16="http://schemas.microsoft.com/office/drawing/2014/main" id="{03D2DB32-AD4D-459C-874E-483164B9BF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en-CA" dirty="0"/>
            </a:p>
          </p:txBody>
        </p:sp>
        <p:sp>
          <p:nvSpPr>
            <p:cNvPr id="155" name="Freeform 9">
              <a:extLst>
                <a:ext uri="{FF2B5EF4-FFF2-40B4-BE49-F238E27FC236}">
                  <a16:creationId xmlns:a16="http://schemas.microsoft.com/office/drawing/2014/main" id="{B7A898D2-4219-4FB3-AD9C-B7F96D372FE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en-CA" dirty="0"/>
            </a:p>
          </p:txBody>
        </p:sp>
        <p:sp>
          <p:nvSpPr>
            <p:cNvPr id="156" name="Freeform 10">
              <a:extLst>
                <a:ext uri="{FF2B5EF4-FFF2-40B4-BE49-F238E27FC236}">
                  <a16:creationId xmlns:a16="http://schemas.microsoft.com/office/drawing/2014/main" id="{21FC268E-A984-435B-B2C6-912FEE5C1D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en-CA" dirty="0"/>
            </a:p>
          </p:txBody>
        </p:sp>
        <p:sp>
          <p:nvSpPr>
            <p:cNvPr id="157" name="Freeform 11">
              <a:extLst>
                <a:ext uri="{FF2B5EF4-FFF2-40B4-BE49-F238E27FC236}">
                  <a16:creationId xmlns:a16="http://schemas.microsoft.com/office/drawing/2014/main" id="{E96DE4AB-783E-4CC9-9494-BD9042B2C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en-CA" dirty="0"/>
            </a:p>
          </p:txBody>
        </p:sp>
        <p:sp>
          <p:nvSpPr>
            <p:cNvPr id="158" name="Freeform 12">
              <a:extLst>
                <a:ext uri="{FF2B5EF4-FFF2-40B4-BE49-F238E27FC236}">
                  <a16:creationId xmlns:a16="http://schemas.microsoft.com/office/drawing/2014/main" id="{16C36CDA-AF84-4EBC-A625-8A026B12F40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en-CA" dirty="0"/>
            </a:p>
          </p:txBody>
        </p:sp>
        <p:sp>
          <p:nvSpPr>
            <p:cNvPr id="159" name="Freeform 13">
              <a:extLst>
                <a:ext uri="{FF2B5EF4-FFF2-40B4-BE49-F238E27FC236}">
                  <a16:creationId xmlns:a16="http://schemas.microsoft.com/office/drawing/2014/main" id="{21B894FA-B646-4094-9156-967D669BB7B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en-CA" dirty="0"/>
            </a:p>
          </p:txBody>
        </p:sp>
        <p:sp>
          <p:nvSpPr>
            <p:cNvPr id="160" name="Freeform 14">
              <a:extLst>
                <a:ext uri="{FF2B5EF4-FFF2-40B4-BE49-F238E27FC236}">
                  <a16:creationId xmlns:a16="http://schemas.microsoft.com/office/drawing/2014/main" id="{99A20BB3-A0A1-4175-9EEA-F4F4D0522B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en-CA" dirty="0"/>
            </a:p>
          </p:txBody>
        </p:sp>
        <p:sp>
          <p:nvSpPr>
            <p:cNvPr id="161" name="Freeform 15">
              <a:extLst>
                <a:ext uri="{FF2B5EF4-FFF2-40B4-BE49-F238E27FC236}">
                  <a16:creationId xmlns:a16="http://schemas.microsoft.com/office/drawing/2014/main" id="{0A089209-C052-4BF7-8E61-8B42218F9CB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en-CA" dirty="0"/>
            </a:p>
          </p:txBody>
        </p:sp>
        <p:sp>
          <p:nvSpPr>
            <p:cNvPr id="162" name="Line 16">
              <a:extLst>
                <a:ext uri="{FF2B5EF4-FFF2-40B4-BE49-F238E27FC236}">
                  <a16:creationId xmlns:a16="http://schemas.microsoft.com/office/drawing/2014/main" id="{1BFC2B38-3F1B-4124-8907-E94A4AAB6B6D}"/>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a:off x="-4763" y="9525"/>
              <a:ext cx="0" cy="0"/>
            </a:xfrm>
            <a:prstGeom prst="line">
              <a:avLst/>
            </a:prstGeom>
            <a:grpFill/>
            <a:ln w="15" cap="flat">
              <a:solidFill>
                <a:srgbClr val="FFFFFF"/>
              </a:solidFill>
              <a:prstDash val="solid"/>
              <a:miter lim="800000"/>
              <a:headEnd/>
              <a:tailEnd/>
            </a:ln>
          </p:spPr>
          <p:txBody>
            <a:bodyPr/>
            <a:lstStyle/>
            <a:p>
              <a:endParaRPr lang="en-CA" dirty="0"/>
            </a:p>
          </p:txBody>
        </p:sp>
        <p:sp>
          <p:nvSpPr>
            <p:cNvPr id="163" name="Freeform 17">
              <a:extLst>
                <a:ext uri="{FF2B5EF4-FFF2-40B4-BE49-F238E27FC236}">
                  <a16:creationId xmlns:a16="http://schemas.microsoft.com/office/drawing/2014/main" id="{958A4115-F6EB-4605-94B1-5C1998E500D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en-CA" dirty="0"/>
            </a:p>
          </p:txBody>
        </p:sp>
        <p:sp>
          <p:nvSpPr>
            <p:cNvPr id="164" name="Freeform 18">
              <a:extLst>
                <a:ext uri="{FF2B5EF4-FFF2-40B4-BE49-F238E27FC236}">
                  <a16:creationId xmlns:a16="http://schemas.microsoft.com/office/drawing/2014/main" id="{73F0D95F-242E-4EE2-905D-A8243FF95B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en-CA" dirty="0"/>
            </a:p>
          </p:txBody>
        </p:sp>
        <p:sp>
          <p:nvSpPr>
            <p:cNvPr id="165" name="Freeform 19">
              <a:extLst>
                <a:ext uri="{FF2B5EF4-FFF2-40B4-BE49-F238E27FC236}">
                  <a16:creationId xmlns:a16="http://schemas.microsoft.com/office/drawing/2014/main" id="{FF047704-113C-4C49-8BB3-43EEEE3185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en-CA" dirty="0"/>
            </a:p>
          </p:txBody>
        </p:sp>
        <p:sp>
          <p:nvSpPr>
            <p:cNvPr id="166" name="Freeform 20">
              <a:extLst>
                <a:ext uri="{FF2B5EF4-FFF2-40B4-BE49-F238E27FC236}">
                  <a16:creationId xmlns:a16="http://schemas.microsoft.com/office/drawing/2014/main" id="{962C3558-3E02-406D-9FF6-3306293E402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en-CA" dirty="0"/>
            </a:p>
          </p:txBody>
        </p:sp>
        <p:sp>
          <p:nvSpPr>
            <p:cNvPr id="167" name="Rectangle 21">
              <a:extLst>
                <a:ext uri="{FF2B5EF4-FFF2-40B4-BE49-F238E27FC236}">
                  <a16:creationId xmlns:a16="http://schemas.microsoft.com/office/drawing/2014/main" id="{0D9ACCD7-E6AE-4BE6-8D10-20D80BE313E4}"/>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33350" y="4662488"/>
              <a:ext cx="23813" cy="2181225"/>
            </a:xfrm>
            <a:prstGeom prst="rect">
              <a:avLst/>
            </a:pr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miter lim="800000"/>
                  <a:headEnd/>
                  <a:tailEnd/>
                </a14:hiddenLine>
              </a:ext>
            </a:extLst>
          </p:spPr>
          <p:txBody>
            <a:bodyPr/>
            <a:lstStyle/>
            <a:p>
              <a:endParaRPr lang="en-CA" dirty="0"/>
            </a:p>
          </p:txBody>
        </p:sp>
        <p:sp>
          <p:nvSpPr>
            <p:cNvPr id="168" name="Freeform 22">
              <a:extLst>
                <a:ext uri="{FF2B5EF4-FFF2-40B4-BE49-F238E27FC236}">
                  <a16:creationId xmlns:a16="http://schemas.microsoft.com/office/drawing/2014/main" id="{EDFB2D7B-7068-4689-8E78-12EBCB572B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en-CA" dirty="0"/>
            </a:p>
          </p:txBody>
        </p:sp>
        <p:sp>
          <p:nvSpPr>
            <p:cNvPr id="169" name="Freeform 23">
              <a:extLst>
                <a:ext uri="{FF2B5EF4-FFF2-40B4-BE49-F238E27FC236}">
                  <a16:creationId xmlns:a16="http://schemas.microsoft.com/office/drawing/2014/main" id="{B6DE22A7-6AF8-47BA-928F-73219790FE1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en-CA" dirty="0"/>
            </a:p>
          </p:txBody>
        </p:sp>
        <p:sp>
          <p:nvSpPr>
            <p:cNvPr id="170" name="Freeform 24">
              <a:extLst>
                <a:ext uri="{FF2B5EF4-FFF2-40B4-BE49-F238E27FC236}">
                  <a16:creationId xmlns:a16="http://schemas.microsoft.com/office/drawing/2014/main" id="{3479DE90-61EF-4E69-9743-53FFBFF41F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en-CA" dirty="0"/>
            </a:p>
          </p:txBody>
        </p:sp>
        <p:sp>
          <p:nvSpPr>
            <p:cNvPr id="171" name="Freeform 25">
              <a:extLst>
                <a:ext uri="{FF2B5EF4-FFF2-40B4-BE49-F238E27FC236}">
                  <a16:creationId xmlns:a16="http://schemas.microsoft.com/office/drawing/2014/main" id="{73E5C6A7-BE34-4CD2-A3A0-3E99B822E88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en-CA" dirty="0"/>
            </a:p>
          </p:txBody>
        </p:sp>
        <p:sp>
          <p:nvSpPr>
            <p:cNvPr id="172" name="Freeform 26">
              <a:extLst>
                <a:ext uri="{FF2B5EF4-FFF2-40B4-BE49-F238E27FC236}">
                  <a16:creationId xmlns:a16="http://schemas.microsoft.com/office/drawing/2014/main" id="{FF2FDA5E-F5A5-4415-8FDD-88800EDB5EB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en-CA" dirty="0"/>
            </a:p>
          </p:txBody>
        </p:sp>
        <p:sp>
          <p:nvSpPr>
            <p:cNvPr id="173" name="Freeform 27">
              <a:extLst>
                <a:ext uri="{FF2B5EF4-FFF2-40B4-BE49-F238E27FC236}">
                  <a16:creationId xmlns:a16="http://schemas.microsoft.com/office/drawing/2014/main" id="{37D63E23-1A91-4C54-8B0A-4105EE0F58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en-CA" dirty="0"/>
            </a:p>
          </p:txBody>
        </p:sp>
        <p:sp>
          <p:nvSpPr>
            <p:cNvPr id="174" name="Freeform 28">
              <a:extLst>
                <a:ext uri="{FF2B5EF4-FFF2-40B4-BE49-F238E27FC236}">
                  <a16:creationId xmlns:a16="http://schemas.microsoft.com/office/drawing/2014/main" id="{F4E88022-6A47-4ED3-B5F3-8621EFB84CD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en-CA" dirty="0"/>
            </a:p>
          </p:txBody>
        </p:sp>
        <p:sp>
          <p:nvSpPr>
            <p:cNvPr id="175" name="Freeform 29">
              <a:extLst>
                <a:ext uri="{FF2B5EF4-FFF2-40B4-BE49-F238E27FC236}">
                  <a16:creationId xmlns:a16="http://schemas.microsoft.com/office/drawing/2014/main" id="{8BB0B34D-8CF1-4DF8-B26D-518B4E8C0BE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en-CA" dirty="0"/>
            </a:p>
          </p:txBody>
        </p:sp>
        <p:sp>
          <p:nvSpPr>
            <p:cNvPr id="176" name="Freeform 30">
              <a:extLst>
                <a:ext uri="{FF2B5EF4-FFF2-40B4-BE49-F238E27FC236}">
                  <a16:creationId xmlns:a16="http://schemas.microsoft.com/office/drawing/2014/main" id="{375DB69F-BA31-4F5B-ACDB-0EB7E52124B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en-CA" dirty="0"/>
            </a:p>
          </p:txBody>
        </p:sp>
        <p:sp>
          <p:nvSpPr>
            <p:cNvPr id="177" name="Freeform 31">
              <a:extLst>
                <a:ext uri="{FF2B5EF4-FFF2-40B4-BE49-F238E27FC236}">
                  <a16:creationId xmlns:a16="http://schemas.microsoft.com/office/drawing/2014/main" id="{EBF986BD-9596-4944-924E-9A178E69C38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en-CA" dirty="0"/>
            </a:p>
          </p:txBody>
        </p:sp>
      </p:grpSp>
      <p:pic>
        <p:nvPicPr>
          <p:cNvPr id="179" name="Picture 2">
            <a:extLst>
              <a:ext uri="{FF2B5EF4-FFF2-40B4-BE49-F238E27FC236}">
                <a16:creationId xmlns:a16="http://schemas.microsoft.com/office/drawing/2014/main" id="{9DDF694C-4BAB-4E4B-9AEA-B28A4F95940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rcRect/>
          <a:stretch>
            <a:fillRect/>
          </a:stretch>
        </p:blipFill>
        <p:spPr bwMode="auto">
          <a:xfrm>
            <a:off x="1190" y="-2"/>
            <a:ext cx="4061525" cy="6858001"/>
          </a:xfrm>
          <a:prstGeom prst="rect">
            <a:avLst/>
          </a:prstGeom>
          <a:extLst>
            <a:ext uri="{909E8E84-426E-40dd-AFC4-6F175D3DCCD1}">
              <a14:hiddenFill xmlns="" xmlns:a16="http://schemas.microsoft.com/office/drawing/2014/main" xmlns:p14="http://schemas.microsoft.com/office/powerpoint/2010/main" xmlns:dgm="http://schemas.openxmlformats.org/drawingml/2006/diagram" xmlns:a14="http://schemas.microsoft.com/office/drawing/2010/main">
                <a:solidFill>
                  <a:srgbClr val="FFFFFF"/>
                </a:solidFill>
              </a14:hiddenFill>
            </a:ext>
          </a:extLst>
        </p:spPr>
      </p:pic>
      <p:sp>
        <p:nvSpPr>
          <p:cNvPr id="181" name="Rectangle 180">
            <a:extLst>
              <a:ext uri="{FF2B5EF4-FFF2-40B4-BE49-F238E27FC236}">
                <a16:creationId xmlns:a16="http://schemas.microsoft.com/office/drawing/2014/main" id="{87D6E020-01A5-4D24-9454-91650B3CD6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853"/>
            <a:ext cx="4055621" cy="6858000"/>
          </a:xfrm>
          <a:prstGeom prst="rect">
            <a:avLst/>
          </a:prstGeom>
          <a:ln>
            <a:noFill/>
          </a:ln>
          <a:effectLst>
            <a:outerShdw blurRad="76200" dist="38100" algn="l" rotWithShape="0">
              <a:prstClr val="black">
                <a:alpha val="37000"/>
              </a:prstClr>
            </a:outerShdw>
          </a:effectLst>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dirty="0"/>
          </a:p>
        </p:txBody>
      </p:sp>
      <p:grpSp>
        <p:nvGrpSpPr>
          <p:cNvPr id="183" name="Group 182">
            <a:extLst>
              <a:ext uri="{FF2B5EF4-FFF2-40B4-BE49-F238E27FC236}">
                <a16:creationId xmlns:a16="http://schemas.microsoft.com/office/drawing/2014/main" id="{30F9CEA0-F32D-4690-A0D5-89C83C31F85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90" y="-9998"/>
            <a:ext cx="1220788" cy="6858001"/>
            <a:chOff x="-14288" y="0"/>
            <a:chExt cx="1220788" cy="6858001"/>
          </a:xfrm>
          <a:gradFill flip="none" rotWithShape="1">
            <a:gsLst>
              <a:gs pos="0">
                <a:schemeClr val="bg2"/>
              </a:gs>
              <a:gs pos="100000">
                <a:schemeClr val="tx2">
                  <a:lumMod val="60000"/>
                  <a:lumOff val="40000"/>
                </a:schemeClr>
              </a:gs>
            </a:gsLst>
            <a:lin ang="5400000" scaled="0"/>
            <a:tileRect/>
          </a:gradFill>
        </p:grpSpPr>
        <p:sp>
          <p:nvSpPr>
            <p:cNvPr id="184" name="Rectangle 5">
              <a:extLst>
                <a:ext uri="{FF2B5EF4-FFF2-40B4-BE49-F238E27FC236}">
                  <a16:creationId xmlns:a16="http://schemas.microsoft.com/office/drawing/2014/main" id="{07348A7C-A414-44E3-885F-E486A64586E6}"/>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4300" y="4763"/>
              <a:ext cx="23813" cy="2181225"/>
            </a:xfrm>
            <a:prstGeom prst="rect">
              <a:avLst/>
            </a:pr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miter lim="800000"/>
                  <a:headEnd/>
                  <a:tailEnd/>
                </a14:hiddenLine>
              </a:ext>
            </a:extLst>
          </p:spPr>
          <p:txBody>
            <a:bodyPr/>
            <a:lstStyle/>
            <a:p>
              <a:endParaRPr lang="en-CA" dirty="0"/>
            </a:p>
          </p:txBody>
        </p:sp>
        <p:sp>
          <p:nvSpPr>
            <p:cNvPr id="185" name="Freeform 6">
              <a:extLst>
                <a:ext uri="{FF2B5EF4-FFF2-40B4-BE49-F238E27FC236}">
                  <a16:creationId xmlns:a16="http://schemas.microsoft.com/office/drawing/2014/main" id="{8E52C4B8-53D9-452A-9281-0B4741DEDBB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en-CA" dirty="0"/>
            </a:p>
          </p:txBody>
        </p:sp>
        <p:sp>
          <p:nvSpPr>
            <p:cNvPr id="186" name="Freeform 7">
              <a:extLst>
                <a:ext uri="{FF2B5EF4-FFF2-40B4-BE49-F238E27FC236}">
                  <a16:creationId xmlns:a16="http://schemas.microsoft.com/office/drawing/2014/main" id="{5375A9EA-EA78-49E9-A779-CF6D0E39474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en-CA" dirty="0"/>
            </a:p>
          </p:txBody>
        </p:sp>
        <p:sp>
          <p:nvSpPr>
            <p:cNvPr id="187" name="Freeform 8">
              <a:extLst>
                <a:ext uri="{FF2B5EF4-FFF2-40B4-BE49-F238E27FC236}">
                  <a16:creationId xmlns:a16="http://schemas.microsoft.com/office/drawing/2014/main" id="{EC6E4F16-8A38-409D-B313-9C4B06A37A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en-CA" dirty="0"/>
            </a:p>
          </p:txBody>
        </p:sp>
        <p:sp>
          <p:nvSpPr>
            <p:cNvPr id="188" name="Freeform 9">
              <a:extLst>
                <a:ext uri="{FF2B5EF4-FFF2-40B4-BE49-F238E27FC236}">
                  <a16:creationId xmlns:a16="http://schemas.microsoft.com/office/drawing/2014/main" id="{90E97918-FF8E-4624-8442-E5D87F62CA1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en-CA" dirty="0"/>
            </a:p>
          </p:txBody>
        </p:sp>
        <p:sp>
          <p:nvSpPr>
            <p:cNvPr id="189" name="Freeform 10">
              <a:extLst>
                <a:ext uri="{FF2B5EF4-FFF2-40B4-BE49-F238E27FC236}">
                  <a16:creationId xmlns:a16="http://schemas.microsoft.com/office/drawing/2014/main" id="{25C01967-F9AF-4C27-A5F4-9A1E978EE17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en-CA" dirty="0"/>
            </a:p>
          </p:txBody>
        </p:sp>
        <p:sp>
          <p:nvSpPr>
            <p:cNvPr id="190" name="Freeform 11">
              <a:extLst>
                <a:ext uri="{FF2B5EF4-FFF2-40B4-BE49-F238E27FC236}">
                  <a16:creationId xmlns:a16="http://schemas.microsoft.com/office/drawing/2014/main" id="{D6D24572-C80B-4581-BB1C-4D2C4E226AF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en-CA" dirty="0"/>
            </a:p>
          </p:txBody>
        </p:sp>
        <p:sp>
          <p:nvSpPr>
            <p:cNvPr id="191" name="Freeform 12">
              <a:extLst>
                <a:ext uri="{FF2B5EF4-FFF2-40B4-BE49-F238E27FC236}">
                  <a16:creationId xmlns:a16="http://schemas.microsoft.com/office/drawing/2014/main" id="{28B59042-08A1-493D-A3E1-DC5863A278A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en-CA" dirty="0"/>
            </a:p>
          </p:txBody>
        </p:sp>
        <p:sp>
          <p:nvSpPr>
            <p:cNvPr id="192" name="Freeform 13">
              <a:extLst>
                <a:ext uri="{FF2B5EF4-FFF2-40B4-BE49-F238E27FC236}">
                  <a16:creationId xmlns:a16="http://schemas.microsoft.com/office/drawing/2014/main" id="{A1C5A9EB-2507-4981-A9BC-3BE0DF0234C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en-CA" dirty="0"/>
            </a:p>
          </p:txBody>
        </p:sp>
        <p:sp>
          <p:nvSpPr>
            <p:cNvPr id="193" name="Freeform 14">
              <a:extLst>
                <a:ext uri="{FF2B5EF4-FFF2-40B4-BE49-F238E27FC236}">
                  <a16:creationId xmlns:a16="http://schemas.microsoft.com/office/drawing/2014/main" id="{39C14A95-809D-40C5-93C3-F920D070767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en-CA" dirty="0"/>
            </a:p>
          </p:txBody>
        </p:sp>
        <p:sp>
          <p:nvSpPr>
            <p:cNvPr id="194" name="Freeform 15">
              <a:extLst>
                <a:ext uri="{FF2B5EF4-FFF2-40B4-BE49-F238E27FC236}">
                  <a16:creationId xmlns:a16="http://schemas.microsoft.com/office/drawing/2014/main" id="{1CE66110-D36C-464D-9993-39622751B51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en-CA" dirty="0"/>
            </a:p>
          </p:txBody>
        </p:sp>
        <p:sp>
          <p:nvSpPr>
            <p:cNvPr id="195" name="Line 16">
              <a:extLst>
                <a:ext uri="{FF2B5EF4-FFF2-40B4-BE49-F238E27FC236}">
                  <a16:creationId xmlns:a16="http://schemas.microsoft.com/office/drawing/2014/main" id="{9D22DC40-31A9-40B4-956C-BCC1BDDFB0C6}"/>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a:off x="-4763" y="9525"/>
              <a:ext cx="0" cy="0"/>
            </a:xfrm>
            <a:prstGeom prst="line">
              <a:avLst/>
            </a:prstGeom>
            <a:grpFill/>
            <a:ln w="15" cap="flat">
              <a:solidFill>
                <a:srgbClr val="FFFFFF"/>
              </a:solidFill>
              <a:prstDash val="solid"/>
              <a:miter lim="800000"/>
              <a:headEnd/>
              <a:tailEnd/>
            </a:ln>
          </p:spPr>
          <p:txBody>
            <a:bodyPr/>
            <a:lstStyle/>
            <a:p>
              <a:endParaRPr lang="en-CA" dirty="0"/>
            </a:p>
          </p:txBody>
        </p:sp>
        <p:sp>
          <p:nvSpPr>
            <p:cNvPr id="196" name="Freeform 17">
              <a:extLst>
                <a:ext uri="{FF2B5EF4-FFF2-40B4-BE49-F238E27FC236}">
                  <a16:creationId xmlns:a16="http://schemas.microsoft.com/office/drawing/2014/main" id="{D90A2B5D-3D3E-4927-8618-E5193BEB0E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en-CA" dirty="0"/>
            </a:p>
          </p:txBody>
        </p:sp>
        <p:sp>
          <p:nvSpPr>
            <p:cNvPr id="197" name="Freeform 18">
              <a:extLst>
                <a:ext uri="{FF2B5EF4-FFF2-40B4-BE49-F238E27FC236}">
                  <a16:creationId xmlns:a16="http://schemas.microsoft.com/office/drawing/2014/main" id="{B0C358F6-BBF6-4F93-85FB-E63F1A4289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en-CA" dirty="0"/>
            </a:p>
          </p:txBody>
        </p:sp>
        <p:sp>
          <p:nvSpPr>
            <p:cNvPr id="198" name="Freeform 19">
              <a:extLst>
                <a:ext uri="{FF2B5EF4-FFF2-40B4-BE49-F238E27FC236}">
                  <a16:creationId xmlns:a16="http://schemas.microsoft.com/office/drawing/2014/main" id="{82F19291-6861-4F32-978C-F8ED9487C6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en-CA" dirty="0"/>
            </a:p>
          </p:txBody>
        </p:sp>
        <p:sp>
          <p:nvSpPr>
            <p:cNvPr id="199" name="Freeform 20">
              <a:extLst>
                <a:ext uri="{FF2B5EF4-FFF2-40B4-BE49-F238E27FC236}">
                  <a16:creationId xmlns:a16="http://schemas.microsoft.com/office/drawing/2014/main" id="{A83B20E1-D188-4DCF-B227-FA806314BAB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en-CA" dirty="0"/>
            </a:p>
          </p:txBody>
        </p:sp>
        <p:sp>
          <p:nvSpPr>
            <p:cNvPr id="200" name="Rectangle 21">
              <a:extLst>
                <a:ext uri="{FF2B5EF4-FFF2-40B4-BE49-F238E27FC236}">
                  <a16:creationId xmlns:a16="http://schemas.microsoft.com/office/drawing/2014/main" id="{E0D6B1D0-1DB3-4D8C-9698-1ED99BF48D2C}"/>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33350" y="4662488"/>
              <a:ext cx="23813" cy="2181225"/>
            </a:xfrm>
            <a:prstGeom prst="rect">
              <a:avLst/>
            </a:pr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miter lim="800000"/>
                  <a:headEnd/>
                  <a:tailEnd/>
                </a14:hiddenLine>
              </a:ext>
            </a:extLst>
          </p:spPr>
          <p:txBody>
            <a:bodyPr/>
            <a:lstStyle/>
            <a:p>
              <a:endParaRPr lang="en-CA" dirty="0"/>
            </a:p>
          </p:txBody>
        </p:sp>
        <p:sp>
          <p:nvSpPr>
            <p:cNvPr id="201" name="Freeform 22">
              <a:extLst>
                <a:ext uri="{FF2B5EF4-FFF2-40B4-BE49-F238E27FC236}">
                  <a16:creationId xmlns:a16="http://schemas.microsoft.com/office/drawing/2014/main" id="{EE7C3180-9E17-46C9-A6BC-65F9D6C6D0F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en-CA" dirty="0"/>
            </a:p>
          </p:txBody>
        </p:sp>
        <p:sp>
          <p:nvSpPr>
            <p:cNvPr id="202" name="Freeform 23">
              <a:extLst>
                <a:ext uri="{FF2B5EF4-FFF2-40B4-BE49-F238E27FC236}">
                  <a16:creationId xmlns:a16="http://schemas.microsoft.com/office/drawing/2014/main" id="{65262947-F519-45C1-9C19-8FDD7D9F987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en-CA" dirty="0"/>
            </a:p>
          </p:txBody>
        </p:sp>
        <p:sp>
          <p:nvSpPr>
            <p:cNvPr id="203" name="Freeform 24">
              <a:extLst>
                <a:ext uri="{FF2B5EF4-FFF2-40B4-BE49-F238E27FC236}">
                  <a16:creationId xmlns:a16="http://schemas.microsoft.com/office/drawing/2014/main" id="{D4F70C99-1CA0-4D6A-A05B-FE2B94A5D8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en-CA" dirty="0"/>
            </a:p>
          </p:txBody>
        </p:sp>
        <p:sp>
          <p:nvSpPr>
            <p:cNvPr id="204" name="Freeform 25">
              <a:extLst>
                <a:ext uri="{FF2B5EF4-FFF2-40B4-BE49-F238E27FC236}">
                  <a16:creationId xmlns:a16="http://schemas.microsoft.com/office/drawing/2014/main" id="{CF1BB6FF-C0DF-452B-B44E-6F773C7BCF3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en-CA" dirty="0"/>
            </a:p>
          </p:txBody>
        </p:sp>
        <p:sp>
          <p:nvSpPr>
            <p:cNvPr id="205" name="Freeform 26">
              <a:extLst>
                <a:ext uri="{FF2B5EF4-FFF2-40B4-BE49-F238E27FC236}">
                  <a16:creationId xmlns:a16="http://schemas.microsoft.com/office/drawing/2014/main" id="{7C6FCE42-ADFE-4E8A-9BCB-4DB84CF8D0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en-CA" dirty="0"/>
            </a:p>
          </p:txBody>
        </p:sp>
        <p:sp>
          <p:nvSpPr>
            <p:cNvPr id="206" name="Freeform 27">
              <a:extLst>
                <a:ext uri="{FF2B5EF4-FFF2-40B4-BE49-F238E27FC236}">
                  <a16:creationId xmlns:a16="http://schemas.microsoft.com/office/drawing/2014/main" id="{D3EAA5B1-3AFC-4947-8D2E-CF2D0023E8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en-CA" dirty="0"/>
            </a:p>
          </p:txBody>
        </p:sp>
        <p:sp>
          <p:nvSpPr>
            <p:cNvPr id="207" name="Freeform 28">
              <a:extLst>
                <a:ext uri="{FF2B5EF4-FFF2-40B4-BE49-F238E27FC236}">
                  <a16:creationId xmlns:a16="http://schemas.microsoft.com/office/drawing/2014/main" id="{43603628-86CC-4F5C-922B-AD56268DB79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en-CA" dirty="0"/>
            </a:p>
          </p:txBody>
        </p:sp>
        <p:sp>
          <p:nvSpPr>
            <p:cNvPr id="208" name="Freeform 29">
              <a:extLst>
                <a:ext uri="{FF2B5EF4-FFF2-40B4-BE49-F238E27FC236}">
                  <a16:creationId xmlns:a16="http://schemas.microsoft.com/office/drawing/2014/main" id="{F354C134-6489-4274-B5B7-4D21C577885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en-CA" dirty="0"/>
            </a:p>
          </p:txBody>
        </p:sp>
        <p:sp>
          <p:nvSpPr>
            <p:cNvPr id="209" name="Freeform 30">
              <a:extLst>
                <a:ext uri="{FF2B5EF4-FFF2-40B4-BE49-F238E27FC236}">
                  <a16:creationId xmlns:a16="http://schemas.microsoft.com/office/drawing/2014/main" id="{55354782-BB12-4081-BFEF-6B84DDAFF4D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en-CA" dirty="0"/>
            </a:p>
          </p:txBody>
        </p:sp>
        <p:sp>
          <p:nvSpPr>
            <p:cNvPr id="210" name="Freeform 31">
              <a:extLst>
                <a:ext uri="{FF2B5EF4-FFF2-40B4-BE49-F238E27FC236}">
                  <a16:creationId xmlns:a16="http://schemas.microsoft.com/office/drawing/2014/main" id="{7273FCE9-B264-42F1-B045-EAB9DB2E3B9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en-CA" dirty="0"/>
            </a:p>
          </p:txBody>
        </p:sp>
      </p:grpSp>
      <p:pic>
        <p:nvPicPr>
          <p:cNvPr id="212" name="Picture 2">
            <a:extLst>
              <a:ext uri="{FF2B5EF4-FFF2-40B4-BE49-F238E27FC236}">
                <a16:creationId xmlns:a16="http://schemas.microsoft.com/office/drawing/2014/main" id="{D56CB612-D9CA-43FD-A202-924597A3970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mt="30000"/>
            <a:extLst>
              <a:ext uri="{28A0092B-C50C-407E-A947-70E740481C1C}">
                <a14:useLocalDpi xmlns:a14="http://schemas.microsoft.com/office/drawing/2010/main" val="0"/>
              </a:ext>
            </a:extLst>
          </a:blip>
          <a:srcRect/>
          <a:stretch>
            <a:fillRect/>
          </a:stretch>
        </p:blipFill>
        <p:spPr bwMode="auto">
          <a:xfrm>
            <a:off x="1190" y="-13238"/>
            <a:ext cx="4062718" cy="6858001"/>
          </a:xfrm>
          <a:prstGeom prst="rect">
            <a:avLst/>
          </a:prstGeom>
          <a:noFill/>
          <a:extLst>
            <a:ext uri="{909E8E84-426E-40dd-AFC4-6F175D3DCCD1}">
              <a14:hiddenFill xmlns="" xmlns:a16="http://schemas.microsoft.com/office/drawing/2014/main" xmlns:p14="http://schemas.microsoft.com/office/powerpoint/2010/main" xmlns:dgm="http://schemas.openxmlformats.org/drawingml/2006/diagram"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532BBECF-4E6B-411D-522D-D737D11057C3}"/>
              </a:ext>
            </a:extLst>
          </p:cNvPr>
          <p:cNvSpPr>
            <a:spLocks noGrp="1"/>
          </p:cNvSpPr>
          <p:nvPr>
            <p:ph type="title"/>
          </p:nvPr>
        </p:nvSpPr>
        <p:spPr>
          <a:xfrm>
            <a:off x="919332" y="178300"/>
            <a:ext cx="2743310" cy="2598148"/>
          </a:xfrm>
        </p:spPr>
        <p:txBody>
          <a:bodyPr>
            <a:normAutofit/>
          </a:bodyPr>
          <a:lstStyle/>
          <a:p>
            <a:r>
              <a:rPr lang="en-US" dirty="0"/>
              <a:t>DRAFT </a:t>
            </a:r>
            <a:br>
              <a:rPr lang="en-US" dirty="0"/>
            </a:br>
            <a:r>
              <a:rPr lang="en-US" dirty="0"/>
              <a:t>5-YR </a:t>
            </a:r>
            <a:br>
              <a:rPr lang="en-US" dirty="0"/>
            </a:br>
            <a:r>
              <a:rPr lang="en-US" dirty="0"/>
              <a:t>Operations SUMMARY</a:t>
            </a:r>
            <a:endParaRPr lang="en-CA" dirty="0"/>
          </a:p>
        </p:txBody>
      </p:sp>
      <p:graphicFrame>
        <p:nvGraphicFramePr>
          <p:cNvPr id="8" name="Content Placeholder 7">
            <a:extLst>
              <a:ext uri="{FF2B5EF4-FFF2-40B4-BE49-F238E27FC236}">
                <a16:creationId xmlns:a16="http://schemas.microsoft.com/office/drawing/2014/main" id="{740AF02F-3585-670F-80B1-0F014462CBAD}"/>
              </a:ext>
            </a:extLst>
          </p:cNvPr>
          <p:cNvGraphicFramePr>
            <a:graphicFrameLocks noGrp="1"/>
          </p:cNvGraphicFramePr>
          <p:nvPr>
            <p:ph idx="1"/>
            <p:extLst>
              <p:ext uri="{D42A27DB-BD31-4B8C-83A1-F6EECF244321}">
                <p14:modId xmlns:p14="http://schemas.microsoft.com/office/powerpoint/2010/main" val="2853716607"/>
              </p:ext>
            </p:extLst>
          </p:nvPr>
        </p:nvGraphicFramePr>
        <p:xfrm>
          <a:off x="4408790" y="299381"/>
          <a:ext cx="7367877" cy="6383502"/>
        </p:xfrm>
        <a:graphic>
          <a:graphicData uri="http://schemas.openxmlformats.org/drawingml/2006/table">
            <a:tbl>
              <a:tblPr firstRow="1" bandRow="1">
                <a:tableStyleId>{5C22544A-7EE6-4342-B048-85BDC9FD1C3A}</a:tableStyleId>
              </a:tblPr>
              <a:tblGrid>
                <a:gridCol w="2702100">
                  <a:extLst>
                    <a:ext uri="{9D8B030D-6E8A-4147-A177-3AD203B41FA5}">
                      <a16:colId xmlns:a16="http://schemas.microsoft.com/office/drawing/2014/main" val="1939980725"/>
                    </a:ext>
                  </a:extLst>
                </a:gridCol>
                <a:gridCol w="989701">
                  <a:extLst>
                    <a:ext uri="{9D8B030D-6E8A-4147-A177-3AD203B41FA5}">
                      <a16:colId xmlns:a16="http://schemas.microsoft.com/office/drawing/2014/main" val="3680247466"/>
                    </a:ext>
                  </a:extLst>
                </a:gridCol>
                <a:gridCol w="952605">
                  <a:extLst>
                    <a:ext uri="{9D8B030D-6E8A-4147-A177-3AD203B41FA5}">
                      <a16:colId xmlns:a16="http://schemas.microsoft.com/office/drawing/2014/main" val="258471188"/>
                    </a:ext>
                  </a:extLst>
                </a:gridCol>
                <a:gridCol w="879327">
                  <a:extLst>
                    <a:ext uri="{9D8B030D-6E8A-4147-A177-3AD203B41FA5}">
                      <a16:colId xmlns:a16="http://schemas.microsoft.com/office/drawing/2014/main" val="3216660413"/>
                    </a:ext>
                  </a:extLst>
                </a:gridCol>
                <a:gridCol w="879327">
                  <a:extLst>
                    <a:ext uri="{9D8B030D-6E8A-4147-A177-3AD203B41FA5}">
                      <a16:colId xmlns:a16="http://schemas.microsoft.com/office/drawing/2014/main" val="1348217180"/>
                    </a:ext>
                  </a:extLst>
                </a:gridCol>
                <a:gridCol w="964817">
                  <a:extLst>
                    <a:ext uri="{9D8B030D-6E8A-4147-A177-3AD203B41FA5}">
                      <a16:colId xmlns:a16="http://schemas.microsoft.com/office/drawing/2014/main" val="4122276188"/>
                    </a:ext>
                  </a:extLst>
                </a:gridCol>
              </a:tblGrid>
              <a:tr h="231479">
                <a:tc>
                  <a:txBody>
                    <a:bodyPr/>
                    <a:lstStyle/>
                    <a:p>
                      <a:pPr algn="l" fontAlgn="b"/>
                      <a:endParaRPr lang="en-CA" sz="1350" b="1" i="0" u="none" strike="noStrike" dirty="0">
                        <a:solidFill>
                          <a:srgbClr val="000000"/>
                        </a:solidFill>
                        <a:effectLst/>
                        <a:latin typeface="Calibri" panose="020F0502020204030204" pitchFamily="34" charset="0"/>
                      </a:endParaRPr>
                    </a:p>
                  </a:txBody>
                  <a:tcPr marL="0" marR="0" marT="0" marB="0" anchor="b"/>
                </a:tc>
                <a:tc>
                  <a:txBody>
                    <a:bodyPr/>
                    <a:lstStyle/>
                    <a:p>
                      <a:pPr algn="ctr" fontAlgn="b"/>
                      <a:r>
                        <a:rPr lang="en-CA" sz="1350" b="1" u="none" strike="noStrike" dirty="0">
                          <a:solidFill>
                            <a:schemeClr val="tx1"/>
                          </a:solidFill>
                          <a:effectLst/>
                        </a:rPr>
                        <a:t>2024</a:t>
                      </a:r>
                      <a:endParaRPr lang="en-CA" sz="1350" b="1" i="0" u="none" strike="noStrike" dirty="0">
                        <a:solidFill>
                          <a:schemeClr val="tx1"/>
                        </a:solidFill>
                        <a:effectLst/>
                        <a:latin typeface="Calibri" panose="020F0502020204030204" pitchFamily="34" charset="0"/>
                      </a:endParaRPr>
                    </a:p>
                  </a:txBody>
                  <a:tcPr marL="0" marR="0" marT="0" marB="0" anchor="b"/>
                </a:tc>
                <a:tc>
                  <a:txBody>
                    <a:bodyPr/>
                    <a:lstStyle/>
                    <a:p>
                      <a:pPr algn="ctr" fontAlgn="b"/>
                      <a:r>
                        <a:rPr lang="en-CA" sz="1350" b="1" u="none" strike="noStrike" dirty="0">
                          <a:solidFill>
                            <a:schemeClr val="tx1"/>
                          </a:solidFill>
                          <a:effectLst/>
                        </a:rPr>
                        <a:t>2025</a:t>
                      </a:r>
                      <a:endParaRPr lang="en-CA" sz="1350" b="1" i="0" u="none" strike="noStrike" dirty="0">
                        <a:solidFill>
                          <a:schemeClr val="tx1"/>
                        </a:solidFill>
                        <a:effectLst/>
                        <a:latin typeface="Calibri" panose="020F0502020204030204" pitchFamily="34" charset="0"/>
                      </a:endParaRPr>
                    </a:p>
                  </a:txBody>
                  <a:tcPr marL="0" marR="0" marT="0" marB="0" anchor="b"/>
                </a:tc>
                <a:tc>
                  <a:txBody>
                    <a:bodyPr/>
                    <a:lstStyle/>
                    <a:p>
                      <a:pPr algn="ctr" fontAlgn="b"/>
                      <a:r>
                        <a:rPr lang="en-CA" sz="1350" b="1" u="none" strike="noStrike" dirty="0">
                          <a:solidFill>
                            <a:schemeClr val="tx1"/>
                          </a:solidFill>
                          <a:effectLst/>
                        </a:rPr>
                        <a:t>2026</a:t>
                      </a:r>
                      <a:endParaRPr lang="en-CA" sz="1350" b="1" i="0" u="none" strike="noStrike" dirty="0">
                        <a:solidFill>
                          <a:schemeClr val="tx1"/>
                        </a:solidFill>
                        <a:effectLst/>
                        <a:latin typeface="Calibri" panose="020F0502020204030204" pitchFamily="34" charset="0"/>
                      </a:endParaRPr>
                    </a:p>
                  </a:txBody>
                  <a:tcPr marL="0" marR="0" marT="0" marB="0" anchor="b"/>
                </a:tc>
                <a:tc>
                  <a:txBody>
                    <a:bodyPr/>
                    <a:lstStyle/>
                    <a:p>
                      <a:pPr algn="ctr" fontAlgn="b"/>
                      <a:r>
                        <a:rPr lang="en-CA" sz="1350" b="1" u="none" strike="noStrike" dirty="0">
                          <a:solidFill>
                            <a:schemeClr val="tx1"/>
                          </a:solidFill>
                          <a:effectLst/>
                        </a:rPr>
                        <a:t>2027</a:t>
                      </a:r>
                      <a:endParaRPr lang="en-CA" sz="1350" b="1" i="0" u="none" strike="noStrike" dirty="0">
                        <a:solidFill>
                          <a:schemeClr val="tx1"/>
                        </a:solidFill>
                        <a:effectLst/>
                        <a:latin typeface="Calibri" panose="020F0502020204030204" pitchFamily="34" charset="0"/>
                      </a:endParaRPr>
                    </a:p>
                  </a:txBody>
                  <a:tcPr marL="0" marR="0" marT="0" marB="0" anchor="b"/>
                </a:tc>
                <a:tc>
                  <a:txBody>
                    <a:bodyPr/>
                    <a:lstStyle/>
                    <a:p>
                      <a:pPr algn="ctr" fontAlgn="b"/>
                      <a:r>
                        <a:rPr lang="en-CA" sz="1350" b="1" u="none" strike="noStrike" dirty="0">
                          <a:solidFill>
                            <a:schemeClr val="tx1"/>
                          </a:solidFill>
                          <a:effectLst/>
                        </a:rPr>
                        <a:t>2028</a:t>
                      </a:r>
                      <a:endParaRPr lang="en-CA" sz="1350" b="1" i="0" u="none" strike="noStrike" dirty="0">
                        <a:solidFill>
                          <a:schemeClr val="tx1"/>
                        </a:solidFill>
                        <a:effectLst/>
                        <a:latin typeface="Calibri" panose="020F0502020204030204" pitchFamily="34" charset="0"/>
                      </a:endParaRPr>
                    </a:p>
                  </a:txBody>
                  <a:tcPr marL="0" marR="0" marT="0" marB="0" anchor="b"/>
                </a:tc>
                <a:extLst>
                  <a:ext uri="{0D108BD9-81ED-4DB2-BD59-A6C34878D82A}">
                    <a16:rowId xmlns:a16="http://schemas.microsoft.com/office/drawing/2014/main" val="1832900406"/>
                  </a:ext>
                </a:extLst>
              </a:tr>
              <a:tr h="228362">
                <a:tc>
                  <a:txBody>
                    <a:bodyPr/>
                    <a:lstStyle/>
                    <a:p>
                      <a:pPr algn="l" fontAlgn="b"/>
                      <a:r>
                        <a:rPr lang="en-CA" sz="1200" b="0" i="0" u="none" strike="noStrike" dirty="0">
                          <a:solidFill>
                            <a:srgbClr val="000000"/>
                          </a:solidFill>
                          <a:effectLst/>
                          <a:latin typeface="Calibri" panose="020F0502020204030204" pitchFamily="34" charset="0"/>
                        </a:rPr>
                        <a:t>Property Taxes</a:t>
                      </a:r>
                    </a:p>
                  </a:txBody>
                  <a:tcPr marL="0" marR="0" marT="0" marB="0" anchor="b"/>
                </a:tc>
                <a:tc>
                  <a:txBody>
                    <a:bodyPr/>
                    <a:lstStyle/>
                    <a:p>
                      <a:pPr algn="r" fontAlgn="b"/>
                      <a:r>
                        <a:rPr lang="en-CA" sz="1200" b="0" i="0" u="none" strike="noStrike" dirty="0">
                          <a:solidFill>
                            <a:srgbClr val="FF0000"/>
                          </a:solidFill>
                          <a:effectLst/>
                          <a:latin typeface="Calibri" panose="020F0502020204030204" pitchFamily="34" charset="0"/>
                        </a:rPr>
                        <a:t>-$4,479,953</a:t>
                      </a:r>
                    </a:p>
                  </a:txBody>
                  <a:tcPr marL="0" marR="0" marT="0" marB="0" anchor="b"/>
                </a:tc>
                <a:tc>
                  <a:txBody>
                    <a:bodyPr/>
                    <a:lstStyle/>
                    <a:p>
                      <a:pPr algn="r" fontAlgn="b"/>
                      <a:r>
                        <a:rPr lang="en-CA" sz="1200" b="0" i="0" u="none" strike="noStrike" dirty="0">
                          <a:solidFill>
                            <a:srgbClr val="FF0000"/>
                          </a:solidFill>
                          <a:effectLst/>
                          <a:latin typeface="Calibri" panose="020F0502020204030204" pitchFamily="34" charset="0"/>
                        </a:rPr>
                        <a:t>-$4,519,100</a:t>
                      </a:r>
                    </a:p>
                  </a:txBody>
                  <a:tcPr marL="0" marR="0" marT="0" marB="0" anchor="b"/>
                </a:tc>
                <a:tc>
                  <a:txBody>
                    <a:bodyPr/>
                    <a:lstStyle/>
                    <a:p>
                      <a:pPr algn="r" fontAlgn="b"/>
                      <a:r>
                        <a:rPr lang="en-CA" sz="1200" b="0" i="0" u="none" strike="noStrike" dirty="0">
                          <a:solidFill>
                            <a:srgbClr val="FF0000"/>
                          </a:solidFill>
                          <a:effectLst/>
                          <a:latin typeface="Calibri" panose="020F0502020204030204" pitchFamily="34" charset="0"/>
                        </a:rPr>
                        <a:t>-$4,699,141</a:t>
                      </a:r>
                    </a:p>
                  </a:txBody>
                  <a:tcPr marL="0" marR="0" marT="0" marB="0" anchor="b"/>
                </a:tc>
                <a:tc>
                  <a:txBody>
                    <a:bodyPr/>
                    <a:lstStyle/>
                    <a:p>
                      <a:pPr algn="r" fontAlgn="b"/>
                      <a:r>
                        <a:rPr lang="en-CA" sz="1200" b="0" i="0" u="none" strike="noStrike" dirty="0">
                          <a:solidFill>
                            <a:srgbClr val="FF0000"/>
                          </a:solidFill>
                          <a:effectLst/>
                          <a:latin typeface="Calibri" panose="020F0502020204030204" pitchFamily="34" charset="0"/>
                        </a:rPr>
                        <a:t>-$4,820,405</a:t>
                      </a:r>
                    </a:p>
                  </a:txBody>
                  <a:tcPr marL="0" marR="0" marT="0" marB="0" anchor="b"/>
                </a:tc>
                <a:tc>
                  <a:txBody>
                    <a:bodyPr/>
                    <a:lstStyle/>
                    <a:p>
                      <a:pPr algn="r" fontAlgn="b"/>
                      <a:r>
                        <a:rPr lang="en-CA" sz="1200" b="0" i="0" u="none" strike="noStrike" dirty="0">
                          <a:solidFill>
                            <a:srgbClr val="FF0000"/>
                          </a:solidFill>
                          <a:effectLst/>
                          <a:latin typeface="Calibri" panose="020F0502020204030204" pitchFamily="34" charset="0"/>
                        </a:rPr>
                        <a:t>-$4,839,759</a:t>
                      </a:r>
                    </a:p>
                  </a:txBody>
                  <a:tcPr marL="0" marR="0" marT="0" marB="0" anchor="b"/>
                </a:tc>
                <a:extLst>
                  <a:ext uri="{0D108BD9-81ED-4DB2-BD59-A6C34878D82A}">
                    <a16:rowId xmlns:a16="http://schemas.microsoft.com/office/drawing/2014/main" val="2912063927"/>
                  </a:ext>
                </a:extLst>
              </a:tr>
              <a:tr h="228362">
                <a:tc>
                  <a:txBody>
                    <a:bodyPr/>
                    <a:lstStyle/>
                    <a:p>
                      <a:pPr algn="l" fontAlgn="b"/>
                      <a:r>
                        <a:rPr lang="en-US" sz="1200" b="0" i="0" u="none" strike="noStrike" dirty="0">
                          <a:solidFill>
                            <a:srgbClr val="000000"/>
                          </a:solidFill>
                          <a:effectLst/>
                          <a:latin typeface="Calibri" panose="020F0502020204030204" pitchFamily="34" charset="0"/>
                        </a:rPr>
                        <a:t>Payments In Lieu of Taxes</a:t>
                      </a:r>
                    </a:p>
                  </a:txBody>
                  <a:tcPr marL="0" marR="0" marT="0" marB="0" anchor="b"/>
                </a:tc>
                <a:tc>
                  <a:txBody>
                    <a:bodyPr/>
                    <a:lstStyle/>
                    <a:p>
                      <a:pPr algn="r" fontAlgn="b"/>
                      <a:r>
                        <a:rPr lang="en-CA" sz="1200" b="0" i="0" u="none" strike="noStrike" dirty="0">
                          <a:solidFill>
                            <a:srgbClr val="FF0000"/>
                          </a:solidFill>
                          <a:effectLst/>
                          <a:latin typeface="Calibri" panose="020F0502020204030204" pitchFamily="34" charset="0"/>
                        </a:rPr>
                        <a:t>-$96,851</a:t>
                      </a:r>
                    </a:p>
                  </a:txBody>
                  <a:tcPr marL="0" marR="0" marT="0" marB="0" anchor="b"/>
                </a:tc>
                <a:tc>
                  <a:txBody>
                    <a:bodyPr/>
                    <a:lstStyle/>
                    <a:p>
                      <a:pPr algn="r" fontAlgn="b"/>
                      <a:r>
                        <a:rPr lang="en-CA" sz="1200" b="0" i="0" u="none" strike="noStrike" dirty="0">
                          <a:solidFill>
                            <a:srgbClr val="FF0000"/>
                          </a:solidFill>
                          <a:effectLst/>
                          <a:latin typeface="Calibri" panose="020F0502020204030204" pitchFamily="34" charset="0"/>
                        </a:rPr>
                        <a:t>-$96,851</a:t>
                      </a:r>
                    </a:p>
                  </a:txBody>
                  <a:tcPr marL="0" marR="0" marT="0" marB="0" anchor="b"/>
                </a:tc>
                <a:tc>
                  <a:txBody>
                    <a:bodyPr/>
                    <a:lstStyle/>
                    <a:p>
                      <a:pPr algn="r" fontAlgn="b"/>
                      <a:r>
                        <a:rPr lang="en-CA" sz="1200" b="0" i="0" u="none" strike="noStrike" dirty="0">
                          <a:solidFill>
                            <a:srgbClr val="FF0000"/>
                          </a:solidFill>
                          <a:effectLst/>
                          <a:latin typeface="Calibri" panose="020F0502020204030204" pitchFamily="34" charset="0"/>
                        </a:rPr>
                        <a:t>-$96,851</a:t>
                      </a:r>
                    </a:p>
                  </a:txBody>
                  <a:tcPr marL="0" marR="0" marT="0" marB="0" anchor="b"/>
                </a:tc>
                <a:tc>
                  <a:txBody>
                    <a:bodyPr/>
                    <a:lstStyle/>
                    <a:p>
                      <a:pPr algn="r" fontAlgn="b"/>
                      <a:r>
                        <a:rPr lang="en-CA" sz="1200" b="0" i="0" u="none" strike="noStrike" dirty="0">
                          <a:solidFill>
                            <a:srgbClr val="FF0000"/>
                          </a:solidFill>
                          <a:effectLst/>
                          <a:latin typeface="Calibri" panose="020F0502020204030204" pitchFamily="34" charset="0"/>
                        </a:rPr>
                        <a:t>-$96,851</a:t>
                      </a:r>
                    </a:p>
                  </a:txBody>
                  <a:tcPr marL="0" marR="0" marT="0" marB="0" anchor="b"/>
                </a:tc>
                <a:tc>
                  <a:txBody>
                    <a:bodyPr/>
                    <a:lstStyle/>
                    <a:p>
                      <a:pPr algn="r" fontAlgn="b"/>
                      <a:r>
                        <a:rPr lang="en-CA" sz="1200" b="0" i="0" u="none" strike="noStrike" dirty="0">
                          <a:solidFill>
                            <a:srgbClr val="FF0000"/>
                          </a:solidFill>
                          <a:effectLst/>
                          <a:latin typeface="Calibri" panose="020F0502020204030204" pitchFamily="34" charset="0"/>
                        </a:rPr>
                        <a:t>-$96,851</a:t>
                      </a:r>
                    </a:p>
                  </a:txBody>
                  <a:tcPr marL="0" marR="0" marT="0" marB="0" anchor="b"/>
                </a:tc>
                <a:extLst>
                  <a:ext uri="{0D108BD9-81ED-4DB2-BD59-A6C34878D82A}">
                    <a16:rowId xmlns:a16="http://schemas.microsoft.com/office/drawing/2014/main" val="2692955106"/>
                  </a:ext>
                </a:extLst>
              </a:tr>
              <a:tr h="228362">
                <a:tc>
                  <a:txBody>
                    <a:bodyPr/>
                    <a:lstStyle/>
                    <a:p>
                      <a:pPr algn="l" fontAlgn="b"/>
                      <a:r>
                        <a:rPr lang="en-CA" sz="1200" b="0" i="0" u="none" strike="noStrike" dirty="0">
                          <a:solidFill>
                            <a:srgbClr val="000000"/>
                          </a:solidFill>
                          <a:effectLst/>
                          <a:latin typeface="Calibri" panose="020F0502020204030204" pitchFamily="34" charset="0"/>
                        </a:rPr>
                        <a:t>Business Licences</a:t>
                      </a:r>
                    </a:p>
                  </a:txBody>
                  <a:tcPr marL="0" marR="0" marT="0" marB="0" anchor="b"/>
                </a:tc>
                <a:tc>
                  <a:txBody>
                    <a:bodyPr/>
                    <a:lstStyle/>
                    <a:p>
                      <a:pPr algn="r" fontAlgn="b"/>
                      <a:r>
                        <a:rPr lang="en-CA" sz="1200" b="0" i="0" u="none" strike="noStrike" dirty="0">
                          <a:solidFill>
                            <a:srgbClr val="FF0000"/>
                          </a:solidFill>
                          <a:effectLst/>
                          <a:latin typeface="Calibri" panose="020F0502020204030204" pitchFamily="34" charset="0"/>
                        </a:rPr>
                        <a:t>-$210,060</a:t>
                      </a:r>
                    </a:p>
                  </a:txBody>
                  <a:tcPr marL="0" marR="0" marT="0" marB="0" anchor="b"/>
                </a:tc>
                <a:tc>
                  <a:txBody>
                    <a:bodyPr/>
                    <a:lstStyle/>
                    <a:p>
                      <a:pPr algn="r" fontAlgn="b"/>
                      <a:r>
                        <a:rPr lang="en-CA" sz="1200" b="0" i="0" u="none" strike="noStrike" dirty="0">
                          <a:solidFill>
                            <a:srgbClr val="FF0000"/>
                          </a:solidFill>
                          <a:effectLst/>
                          <a:latin typeface="Calibri" panose="020F0502020204030204" pitchFamily="34" charset="0"/>
                        </a:rPr>
                        <a:t>-$214,262</a:t>
                      </a:r>
                    </a:p>
                  </a:txBody>
                  <a:tcPr marL="0" marR="0" marT="0" marB="0" anchor="b"/>
                </a:tc>
                <a:tc>
                  <a:txBody>
                    <a:bodyPr/>
                    <a:lstStyle/>
                    <a:p>
                      <a:pPr algn="r" fontAlgn="b"/>
                      <a:r>
                        <a:rPr lang="en-CA" sz="1200" b="0" i="0" u="none" strike="noStrike" dirty="0">
                          <a:solidFill>
                            <a:srgbClr val="FF0000"/>
                          </a:solidFill>
                          <a:effectLst/>
                          <a:latin typeface="Calibri" panose="020F0502020204030204" pitchFamily="34" charset="0"/>
                        </a:rPr>
                        <a:t>-$218,547</a:t>
                      </a:r>
                    </a:p>
                  </a:txBody>
                  <a:tcPr marL="0" marR="0" marT="0" marB="0" anchor="b"/>
                </a:tc>
                <a:tc>
                  <a:txBody>
                    <a:bodyPr/>
                    <a:lstStyle/>
                    <a:p>
                      <a:pPr algn="r" fontAlgn="b"/>
                      <a:r>
                        <a:rPr lang="en-CA" sz="1200" b="0" i="0" u="none" strike="noStrike" dirty="0">
                          <a:solidFill>
                            <a:srgbClr val="FF0000"/>
                          </a:solidFill>
                          <a:effectLst/>
                          <a:latin typeface="Calibri" panose="020F0502020204030204" pitchFamily="34" charset="0"/>
                        </a:rPr>
                        <a:t>-$222,918</a:t>
                      </a:r>
                    </a:p>
                  </a:txBody>
                  <a:tcPr marL="0" marR="0" marT="0" marB="0" anchor="b"/>
                </a:tc>
                <a:tc>
                  <a:txBody>
                    <a:bodyPr/>
                    <a:lstStyle/>
                    <a:p>
                      <a:pPr algn="r" fontAlgn="b"/>
                      <a:r>
                        <a:rPr lang="en-CA" sz="1200" b="0" i="0" u="none" strike="noStrike" dirty="0">
                          <a:solidFill>
                            <a:srgbClr val="FF0000"/>
                          </a:solidFill>
                          <a:effectLst/>
                          <a:latin typeface="Calibri" panose="020F0502020204030204" pitchFamily="34" charset="0"/>
                        </a:rPr>
                        <a:t>-$227,376</a:t>
                      </a:r>
                    </a:p>
                  </a:txBody>
                  <a:tcPr marL="0" marR="0" marT="0" marB="0" anchor="b"/>
                </a:tc>
                <a:extLst>
                  <a:ext uri="{0D108BD9-81ED-4DB2-BD59-A6C34878D82A}">
                    <a16:rowId xmlns:a16="http://schemas.microsoft.com/office/drawing/2014/main" val="2309215267"/>
                  </a:ext>
                </a:extLst>
              </a:tr>
              <a:tr h="228362">
                <a:tc>
                  <a:txBody>
                    <a:bodyPr/>
                    <a:lstStyle/>
                    <a:p>
                      <a:pPr algn="l" fontAlgn="b"/>
                      <a:r>
                        <a:rPr lang="en-CA" sz="1200" b="0" i="0" u="none" strike="noStrike" dirty="0">
                          <a:solidFill>
                            <a:srgbClr val="000000"/>
                          </a:solidFill>
                          <a:effectLst/>
                          <a:latin typeface="Calibri" panose="020F0502020204030204" pitchFamily="34" charset="0"/>
                        </a:rPr>
                        <a:t>Permits</a:t>
                      </a:r>
                    </a:p>
                  </a:txBody>
                  <a:tcPr marL="0" marR="0" marT="0" marB="0" anchor="b"/>
                </a:tc>
                <a:tc>
                  <a:txBody>
                    <a:bodyPr/>
                    <a:lstStyle/>
                    <a:p>
                      <a:pPr algn="r" fontAlgn="b"/>
                      <a:r>
                        <a:rPr lang="en-CA" sz="1200" b="0" i="0" u="none" strike="noStrike" dirty="0">
                          <a:solidFill>
                            <a:srgbClr val="FF0000"/>
                          </a:solidFill>
                          <a:effectLst/>
                          <a:latin typeface="Calibri" panose="020F0502020204030204" pitchFamily="34" charset="0"/>
                        </a:rPr>
                        <a:t>-$151,046</a:t>
                      </a:r>
                    </a:p>
                  </a:txBody>
                  <a:tcPr marL="0" marR="0" marT="0" marB="0" anchor="b"/>
                </a:tc>
                <a:tc>
                  <a:txBody>
                    <a:bodyPr/>
                    <a:lstStyle/>
                    <a:p>
                      <a:pPr algn="r" fontAlgn="b"/>
                      <a:r>
                        <a:rPr lang="en-CA" sz="1200" b="0" i="0" u="none" strike="noStrike" dirty="0">
                          <a:solidFill>
                            <a:srgbClr val="FF0000"/>
                          </a:solidFill>
                          <a:effectLst/>
                          <a:latin typeface="Calibri" panose="020F0502020204030204" pitchFamily="34" charset="0"/>
                        </a:rPr>
                        <a:t>-$154,067</a:t>
                      </a:r>
                    </a:p>
                  </a:txBody>
                  <a:tcPr marL="0" marR="0" marT="0" marB="0" anchor="b"/>
                </a:tc>
                <a:tc>
                  <a:txBody>
                    <a:bodyPr/>
                    <a:lstStyle/>
                    <a:p>
                      <a:pPr algn="r" fontAlgn="b"/>
                      <a:r>
                        <a:rPr lang="en-CA" sz="1200" b="0" i="0" u="none" strike="noStrike" dirty="0">
                          <a:solidFill>
                            <a:srgbClr val="FF0000"/>
                          </a:solidFill>
                          <a:effectLst/>
                          <a:latin typeface="Calibri" panose="020F0502020204030204" pitchFamily="34" charset="0"/>
                        </a:rPr>
                        <a:t>-$157,148</a:t>
                      </a:r>
                    </a:p>
                  </a:txBody>
                  <a:tcPr marL="0" marR="0" marT="0" marB="0" anchor="b"/>
                </a:tc>
                <a:tc>
                  <a:txBody>
                    <a:bodyPr/>
                    <a:lstStyle/>
                    <a:p>
                      <a:pPr algn="r" fontAlgn="b"/>
                      <a:r>
                        <a:rPr lang="en-CA" sz="1200" b="0" i="0" u="none" strike="noStrike" dirty="0">
                          <a:solidFill>
                            <a:srgbClr val="FF0000"/>
                          </a:solidFill>
                          <a:effectLst/>
                          <a:latin typeface="Calibri" panose="020F0502020204030204" pitchFamily="34" charset="0"/>
                        </a:rPr>
                        <a:t>-$160,291</a:t>
                      </a:r>
                    </a:p>
                  </a:txBody>
                  <a:tcPr marL="0" marR="0" marT="0" marB="0" anchor="b"/>
                </a:tc>
                <a:tc>
                  <a:txBody>
                    <a:bodyPr/>
                    <a:lstStyle/>
                    <a:p>
                      <a:pPr algn="r" fontAlgn="b"/>
                      <a:r>
                        <a:rPr lang="en-CA" sz="1200" b="0" i="0" u="none" strike="noStrike" dirty="0">
                          <a:solidFill>
                            <a:srgbClr val="FF0000"/>
                          </a:solidFill>
                          <a:effectLst/>
                          <a:latin typeface="Calibri" panose="020F0502020204030204" pitchFamily="34" charset="0"/>
                        </a:rPr>
                        <a:t>-$163,497</a:t>
                      </a:r>
                    </a:p>
                  </a:txBody>
                  <a:tcPr marL="0" marR="0" marT="0" marB="0" anchor="b"/>
                </a:tc>
                <a:extLst>
                  <a:ext uri="{0D108BD9-81ED-4DB2-BD59-A6C34878D82A}">
                    <a16:rowId xmlns:a16="http://schemas.microsoft.com/office/drawing/2014/main" val="3473580701"/>
                  </a:ext>
                </a:extLst>
              </a:tr>
              <a:tr h="228362">
                <a:tc>
                  <a:txBody>
                    <a:bodyPr/>
                    <a:lstStyle/>
                    <a:p>
                      <a:pPr algn="l" fontAlgn="b"/>
                      <a:r>
                        <a:rPr lang="en-CA" sz="1200" b="0" i="0" u="none" strike="noStrike" dirty="0">
                          <a:solidFill>
                            <a:srgbClr val="000000"/>
                          </a:solidFill>
                          <a:effectLst/>
                          <a:latin typeface="Calibri" panose="020F0502020204030204" pitchFamily="34" charset="0"/>
                        </a:rPr>
                        <a:t>Protective Service Agreements</a:t>
                      </a:r>
                    </a:p>
                  </a:txBody>
                  <a:tcPr marL="0" marR="0" marT="0" marB="0" anchor="b"/>
                </a:tc>
                <a:tc>
                  <a:txBody>
                    <a:bodyPr/>
                    <a:lstStyle/>
                    <a:p>
                      <a:pPr algn="r" fontAlgn="b"/>
                      <a:r>
                        <a:rPr lang="en-CA" sz="1200" b="0" i="0" u="none" strike="noStrike" dirty="0">
                          <a:solidFill>
                            <a:srgbClr val="FF0000"/>
                          </a:solidFill>
                          <a:effectLst/>
                          <a:latin typeface="Calibri" panose="020F0502020204030204" pitchFamily="34" charset="0"/>
                        </a:rPr>
                        <a:t>-$63,045</a:t>
                      </a:r>
                    </a:p>
                  </a:txBody>
                  <a:tcPr marL="0" marR="0" marT="0" marB="0" anchor="b"/>
                </a:tc>
                <a:tc>
                  <a:txBody>
                    <a:bodyPr/>
                    <a:lstStyle/>
                    <a:p>
                      <a:pPr algn="r" fontAlgn="b"/>
                      <a:r>
                        <a:rPr lang="en-CA" sz="1200" b="0" i="0" u="none" strike="noStrike" dirty="0">
                          <a:solidFill>
                            <a:srgbClr val="FF0000"/>
                          </a:solidFill>
                          <a:effectLst/>
                          <a:latin typeface="Calibri" panose="020F0502020204030204" pitchFamily="34" charset="0"/>
                        </a:rPr>
                        <a:t>-$63,625</a:t>
                      </a:r>
                    </a:p>
                  </a:txBody>
                  <a:tcPr marL="0" marR="0" marT="0" marB="0" anchor="b"/>
                </a:tc>
                <a:tc>
                  <a:txBody>
                    <a:bodyPr/>
                    <a:lstStyle/>
                    <a:p>
                      <a:pPr algn="r" fontAlgn="b"/>
                      <a:r>
                        <a:rPr lang="en-CA" sz="1200" b="0" i="0" u="none" strike="noStrike" dirty="0">
                          <a:solidFill>
                            <a:srgbClr val="FF0000"/>
                          </a:solidFill>
                          <a:effectLst/>
                          <a:latin typeface="Calibri" panose="020F0502020204030204" pitchFamily="34" charset="0"/>
                        </a:rPr>
                        <a:t>-$64,217</a:t>
                      </a:r>
                    </a:p>
                  </a:txBody>
                  <a:tcPr marL="0" marR="0" marT="0" marB="0" anchor="b"/>
                </a:tc>
                <a:tc>
                  <a:txBody>
                    <a:bodyPr/>
                    <a:lstStyle/>
                    <a:p>
                      <a:pPr algn="r" fontAlgn="b"/>
                      <a:r>
                        <a:rPr lang="en-CA" sz="1200" b="0" i="0" u="none" strike="noStrike" dirty="0">
                          <a:solidFill>
                            <a:srgbClr val="FF0000"/>
                          </a:solidFill>
                          <a:effectLst/>
                          <a:latin typeface="Calibri" panose="020F0502020204030204" pitchFamily="34" charset="0"/>
                        </a:rPr>
                        <a:t>-$64,820</a:t>
                      </a:r>
                    </a:p>
                  </a:txBody>
                  <a:tcPr marL="0" marR="0" marT="0" marB="0" anchor="b"/>
                </a:tc>
                <a:tc>
                  <a:txBody>
                    <a:bodyPr/>
                    <a:lstStyle/>
                    <a:p>
                      <a:pPr algn="r" fontAlgn="b"/>
                      <a:r>
                        <a:rPr lang="en-CA" sz="1200" b="0" i="0" u="none" strike="noStrike" dirty="0">
                          <a:solidFill>
                            <a:srgbClr val="FF0000"/>
                          </a:solidFill>
                          <a:effectLst/>
                          <a:latin typeface="Calibri" panose="020F0502020204030204" pitchFamily="34" charset="0"/>
                        </a:rPr>
                        <a:t>-$65,436</a:t>
                      </a:r>
                    </a:p>
                  </a:txBody>
                  <a:tcPr marL="0" marR="0" marT="0" marB="0" anchor="b"/>
                </a:tc>
                <a:extLst>
                  <a:ext uri="{0D108BD9-81ED-4DB2-BD59-A6C34878D82A}">
                    <a16:rowId xmlns:a16="http://schemas.microsoft.com/office/drawing/2014/main" val="3168848869"/>
                  </a:ext>
                </a:extLst>
              </a:tr>
              <a:tr h="265513">
                <a:tc>
                  <a:txBody>
                    <a:bodyPr/>
                    <a:lstStyle/>
                    <a:p>
                      <a:pPr algn="l" fontAlgn="b"/>
                      <a:r>
                        <a:rPr lang="en-CA" sz="1200" b="0" i="0" u="none" strike="noStrike" dirty="0">
                          <a:solidFill>
                            <a:srgbClr val="000000"/>
                          </a:solidFill>
                          <a:effectLst/>
                          <a:latin typeface="Calibri" panose="020F0502020204030204" pitchFamily="34" charset="0"/>
                        </a:rPr>
                        <a:t>Recreation Fees</a:t>
                      </a:r>
                    </a:p>
                  </a:txBody>
                  <a:tcPr marL="0" marR="0" marT="0" marB="0" anchor="b"/>
                </a:tc>
                <a:tc>
                  <a:txBody>
                    <a:bodyPr/>
                    <a:lstStyle/>
                    <a:p>
                      <a:pPr algn="r" fontAlgn="b"/>
                      <a:r>
                        <a:rPr lang="en-CA" sz="1200" b="0" i="0" u="none" strike="noStrike" dirty="0">
                          <a:solidFill>
                            <a:srgbClr val="FF0000"/>
                          </a:solidFill>
                          <a:effectLst/>
                          <a:latin typeface="Calibri" panose="020F0502020204030204" pitchFamily="34" charset="0"/>
                        </a:rPr>
                        <a:t>-$577,649</a:t>
                      </a:r>
                    </a:p>
                  </a:txBody>
                  <a:tcPr marL="0" marR="0" marT="0" marB="0" anchor="b"/>
                </a:tc>
                <a:tc>
                  <a:txBody>
                    <a:bodyPr/>
                    <a:lstStyle/>
                    <a:p>
                      <a:pPr algn="r" fontAlgn="b"/>
                      <a:r>
                        <a:rPr lang="en-CA" sz="1200" b="0" i="0" u="none" strike="noStrike" dirty="0">
                          <a:solidFill>
                            <a:srgbClr val="FF0000"/>
                          </a:solidFill>
                          <a:effectLst/>
                          <a:latin typeface="Calibri" panose="020F0502020204030204" pitchFamily="34" charset="0"/>
                        </a:rPr>
                        <a:t>-$595,967</a:t>
                      </a:r>
                    </a:p>
                  </a:txBody>
                  <a:tcPr marL="0" marR="0" marT="0" marB="0" anchor="b"/>
                </a:tc>
                <a:tc>
                  <a:txBody>
                    <a:bodyPr/>
                    <a:lstStyle/>
                    <a:p>
                      <a:pPr algn="r" fontAlgn="b"/>
                      <a:r>
                        <a:rPr lang="en-CA" sz="1200" b="0" i="0" u="none" strike="noStrike" dirty="0">
                          <a:solidFill>
                            <a:srgbClr val="FF0000"/>
                          </a:solidFill>
                          <a:effectLst/>
                          <a:latin typeface="Calibri" panose="020F0502020204030204" pitchFamily="34" charset="0"/>
                        </a:rPr>
                        <a:t>-$605,472</a:t>
                      </a:r>
                    </a:p>
                  </a:txBody>
                  <a:tcPr marL="0" marR="0" marT="0" marB="0" anchor="b"/>
                </a:tc>
                <a:tc>
                  <a:txBody>
                    <a:bodyPr/>
                    <a:lstStyle/>
                    <a:p>
                      <a:pPr algn="r" fontAlgn="b"/>
                      <a:r>
                        <a:rPr lang="en-CA" sz="1200" b="0" i="0" u="none" strike="noStrike" dirty="0">
                          <a:solidFill>
                            <a:srgbClr val="FF0000"/>
                          </a:solidFill>
                          <a:effectLst/>
                          <a:latin typeface="Calibri" panose="020F0502020204030204" pitchFamily="34" charset="0"/>
                        </a:rPr>
                        <a:t>-$615,166</a:t>
                      </a:r>
                    </a:p>
                  </a:txBody>
                  <a:tcPr marL="0" marR="0" marT="0" marB="0" anchor="b"/>
                </a:tc>
                <a:tc>
                  <a:txBody>
                    <a:bodyPr/>
                    <a:lstStyle/>
                    <a:p>
                      <a:pPr algn="r" fontAlgn="b"/>
                      <a:r>
                        <a:rPr lang="en-CA" sz="1200" b="0" i="0" u="none" strike="noStrike" dirty="0">
                          <a:solidFill>
                            <a:srgbClr val="FF0000"/>
                          </a:solidFill>
                          <a:effectLst/>
                          <a:latin typeface="Calibri" panose="020F0502020204030204" pitchFamily="34" charset="0"/>
                        </a:rPr>
                        <a:t>-$625,055</a:t>
                      </a:r>
                    </a:p>
                  </a:txBody>
                  <a:tcPr marL="0" marR="0" marT="0" marB="0" anchor="b"/>
                </a:tc>
                <a:extLst>
                  <a:ext uri="{0D108BD9-81ED-4DB2-BD59-A6C34878D82A}">
                    <a16:rowId xmlns:a16="http://schemas.microsoft.com/office/drawing/2014/main" val="3770465376"/>
                  </a:ext>
                </a:extLst>
              </a:tr>
              <a:tr h="228362">
                <a:tc>
                  <a:txBody>
                    <a:bodyPr/>
                    <a:lstStyle/>
                    <a:p>
                      <a:pPr algn="l" fontAlgn="b"/>
                      <a:r>
                        <a:rPr lang="en-CA" sz="1200" b="0" i="0" u="none" strike="noStrike" dirty="0">
                          <a:solidFill>
                            <a:srgbClr val="000000"/>
                          </a:solidFill>
                          <a:effectLst/>
                          <a:latin typeface="Calibri" panose="020F0502020204030204" pitchFamily="34" charset="0"/>
                        </a:rPr>
                        <a:t>Annual Grants </a:t>
                      </a:r>
                    </a:p>
                  </a:txBody>
                  <a:tcPr marL="0" marR="0" marT="0" marB="0" anchor="b"/>
                </a:tc>
                <a:tc>
                  <a:txBody>
                    <a:bodyPr/>
                    <a:lstStyle/>
                    <a:p>
                      <a:pPr algn="r" fontAlgn="b"/>
                      <a:r>
                        <a:rPr lang="en-CA" sz="1200" b="0" i="0" u="none" strike="noStrike" dirty="0">
                          <a:solidFill>
                            <a:srgbClr val="FF0000"/>
                          </a:solidFill>
                          <a:effectLst/>
                          <a:latin typeface="Calibri" panose="020F0502020204030204" pitchFamily="34" charset="0"/>
                        </a:rPr>
                        <a:t>-$352,000</a:t>
                      </a:r>
                    </a:p>
                  </a:txBody>
                  <a:tcPr marL="0" marR="0" marT="0" marB="0" anchor="b"/>
                </a:tc>
                <a:tc>
                  <a:txBody>
                    <a:bodyPr/>
                    <a:lstStyle/>
                    <a:p>
                      <a:pPr algn="r" fontAlgn="b"/>
                      <a:r>
                        <a:rPr lang="en-CA" sz="1200" b="0" i="0" u="none" strike="noStrike" dirty="0">
                          <a:solidFill>
                            <a:srgbClr val="FF0000"/>
                          </a:solidFill>
                          <a:effectLst/>
                          <a:latin typeface="Calibri" panose="020F0502020204030204" pitchFamily="34" charset="0"/>
                        </a:rPr>
                        <a:t>-$352,000</a:t>
                      </a:r>
                    </a:p>
                  </a:txBody>
                  <a:tcPr marL="0" marR="0" marT="0" marB="0" anchor="b"/>
                </a:tc>
                <a:tc>
                  <a:txBody>
                    <a:bodyPr/>
                    <a:lstStyle/>
                    <a:p>
                      <a:pPr algn="r" fontAlgn="b"/>
                      <a:r>
                        <a:rPr lang="en-CA" sz="1200" b="0" i="0" u="none" strike="noStrike" dirty="0">
                          <a:solidFill>
                            <a:srgbClr val="FF0000"/>
                          </a:solidFill>
                          <a:effectLst/>
                          <a:latin typeface="Calibri" panose="020F0502020204030204" pitchFamily="34" charset="0"/>
                        </a:rPr>
                        <a:t>-$352,000</a:t>
                      </a:r>
                    </a:p>
                  </a:txBody>
                  <a:tcPr marL="0" marR="0" marT="0" marB="0" anchor="b"/>
                </a:tc>
                <a:tc>
                  <a:txBody>
                    <a:bodyPr/>
                    <a:lstStyle/>
                    <a:p>
                      <a:pPr algn="r" fontAlgn="b"/>
                      <a:r>
                        <a:rPr lang="en-CA" sz="1200" b="0" i="0" u="none" strike="noStrike" dirty="0">
                          <a:solidFill>
                            <a:srgbClr val="FF0000"/>
                          </a:solidFill>
                          <a:effectLst/>
                          <a:latin typeface="Calibri" panose="020F0502020204030204" pitchFamily="34" charset="0"/>
                        </a:rPr>
                        <a:t>-$352,000</a:t>
                      </a:r>
                    </a:p>
                  </a:txBody>
                  <a:tcPr marL="0" marR="0" marT="0" marB="0" anchor="b"/>
                </a:tc>
                <a:tc>
                  <a:txBody>
                    <a:bodyPr/>
                    <a:lstStyle/>
                    <a:p>
                      <a:pPr algn="r" fontAlgn="b"/>
                      <a:r>
                        <a:rPr lang="en-CA" sz="1200" b="0" i="0" u="none" strike="noStrike" dirty="0">
                          <a:solidFill>
                            <a:srgbClr val="FF0000"/>
                          </a:solidFill>
                          <a:effectLst/>
                          <a:latin typeface="Calibri" panose="020F0502020204030204" pitchFamily="34" charset="0"/>
                        </a:rPr>
                        <a:t>-$352,000</a:t>
                      </a:r>
                    </a:p>
                  </a:txBody>
                  <a:tcPr marL="0" marR="0" marT="0" marB="0" anchor="b"/>
                </a:tc>
                <a:extLst>
                  <a:ext uri="{0D108BD9-81ED-4DB2-BD59-A6C34878D82A}">
                    <a16:rowId xmlns:a16="http://schemas.microsoft.com/office/drawing/2014/main" val="3496632829"/>
                  </a:ext>
                </a:extLst>
              </a:tr>
              <a:tr h="228362">
                <a:tc>
                  <a:txBody>
                    <a:bodyPr/>
                    <a:lstStyle/>
                    <a:p>
                      <a:pPr algn="l" fontAlgn="b"/>
                      <a:r>
                        <a:rPr lang="en-CA" sz="1200" b="0" i="0" u="none" strike="noStrike" dirty="0">
                          <a:solidFill>
                            <a:srgbClr val="000000"/>
                          </a:solidFill>
                          <a:effectLst/>
                          <a:latin typeface="Calibri" panose="020F0502020204030204" pitchFamily="34" charset="0"/>
                        </a:rPr>
                        <a:t>Cemetery</a:t>
                      </a:r>
                    </a:p>
                  </a:txBody>
                  <a:tcPr marL="0" marR="0" marT="0" marB="0" anchor="b"/>
                </a:tc>
                <a:tc>
                  <a:txBody>
                    <a:bodyPr/>
                    <a:lstStyle/>
                    <a:p>
                      <a:pPr algn="r" fontAlgn="b"/>
                      <a:r>
                        <a:rPr lang="en-CA" sz="1200" b="0" i="0" u="none" strike="noStrike" dirty="0">
                          <a:solidFill>
                            <a:srgbClr val="FF0000"/>
                          </a:solidFill>
                          <a:effectLst/>
                          <a:latin typeface="Calibri" panose="020F0502020204030204" pitchFamily="34" charset="0"/>
                        </a:rPr>
                        <a:t>-$4,000</a:t>
                      </a:r>
                    </a:p>
                  </a:txBody>
                  <a:tcPr marL="0" marR="0" marT="0" marB="0" anchor="b"/>
                </a:tc>
                <a:tc>
                  <a:txBody>
                    <a:bodyPr/>
                    <a:lstStyle/>
                    <a:p>
                      <a:pPr algn="r" fontAlgn="b"/>
                      <a:r>
                        <a:rPr lang="en-CA" sz="1200" b="0" i="0" u="none" strike="noStrike" dirty="0">
                          <a:solidFill>
                            <a:srgbClr val="FF0000"/>
                          </a:solidFill>
                          <a:effectLst/>
                          <a:latin typeface="Calibri" panose="020F0502020204030204" pitchFamily="34" charset="0"/>
                        </a:rPr>
                        <a:t>-$4,080</a:t>
                      </a:r>
                    </a:p>
                  </a:txBody>
                  <a:tcPr marL="0" marR="0" marT="0" marB="0" anchor="b"/>
                </a:tc>
                <a:tc>
                  <a:txBody>
                    <a:bodyPr/>
                    <a:lstStyle/>
                    <a:p>
                      <a:pPr algn="r" fontAlgn="b"/>
                      <a:r>
                        <a:rPr lang="en-CA" sz="1200" b="0" i="0" u="none" strike="noStrike" dirty="0">
                          <a:solidFill>
                            <a:srgbClr val="FF0000"/>
                          </a:solidFill>
                          <a:effectLst/>
                          <a:latin typeface="Calibri" panose="020F0502020204030204" pitchFamily="34" charset="0"/>
                        </a:rPr>
                        <a:t>-$4,162</a:t>
                      </a:r>
                    </a:p>
                  </a:txBody>
                  <a:tcPr marL="0" marR="0" marT="0" marB="0" anchor="b"/>
                </a:tc>
                <a:tc>
                  <a:txBody>
                    <a:bodyPr/>
                    <a:lstStyle/>
                    <a:p>
                      <a:pPr algn="r" fontAlgn="b"/>
                      <a:r>
                        <a:rPr lang="en-CA" sz="1200" b="0" i="0" u="none" strike="noStrike" dirty="0">
                          <a:solidFill>
                            <a:srgbClr val="FF0000"/>
                          </a:solidFill>
                          <a:effectLst/>
                          <a:latin typeface="Calibri" panose="020F0502020204030204" pitchFamily="34" charset="0"/>
                        </a:rPr>
                        <a:t>-$4,245</a:t>
                      </a:r>
                    </a:p>
                  </a:txBody>
                  <a:tcPr marL="0" marR="0" marT="0" marB="0" anchor="b"/>
                </a:tc>
                <a:tc>
                  <a:txBody>
                    <a:bodyPr/>
                    <a:lstStyle/>
                    <a:p>
                      <a:pPr algn="r" fontAlgn="b"/>
                      <a:r>
                        <a:rPr lang="en-CA" sz="1200" b="0" i="0" u="none" strike="noStrike" dirty="0">
                          <a:solidFill>
                            <a:srgbClr val="FF0000"/>
                          </a:solidFill>
                          <a:effectLst/>
                          <a:latin typeface="Calibri" panose="020F0502020204030204" pitchFamily="34" charset="0"/>
                        </a:rPr>
                        <a:t>-$4,330</a:t>
                      </a:r>
                    </a:p>
                  </a:txBody>
                  <a:tcPr marL="0" marR="0" marT="0" marB="0" anchor="b"/>
                </a:tc>
                <a:extLst>
                  <a:ext uri="{0D108BD9-81ED-4DB2-BD59-A6C34878D82A}">
                    <a16:rowId xmlns:a16="http://schemas.microsoft.com/office/drawing/2014/main" val="396672525"/>
                  </a:ext>
                </a:extLst>
              </a:tr>
              <a:tr h="228362">
                <a:tc>
                  <a:txBody>
                    <a:bodyPr/>
                    <a:lstStyle/>
                    <a:p>
                      <a:pPr algn="l" fontAlgn="b"/>
                      <a:r>
                        <a:rPr lang="en-CA" sz="1200" b="0" i="0" u="none" strike="noStrike" dirty="0">
                          <a:solidFill>
                            <a:srgbClr val="000000"/>
                          </a:solidFill>
                          <a:effectLst/>
                          <a:latin typeface="Calibri" panose="020F0502020204030204" pitchFamily="34" charset="0"/>
                        </a:rPr>
                        <a:t>Parking Program</a:t>
                      </a:r>
                    </a:p>
                  </a:txBody>
                  <a:tcPr marL="0" marR="0" marT="0" marB="0" anchor="b"/>
                </a:tc>
                <a:tc>
                  <a:txBody>
                    <a:bodyPr/>
                    <a:lstStyle/>
                    <a:p>
                      <a:pPr algn="r" fontAlgn="b"/>
                      <a:r>
                        <a:rPr lang="en-CA" sz="1200" b="0" i="0" u="none" strike="noStrike" dirty="0">
                          <a:solidFill>
                            <a:srgbClr val="FF0000"/>
                          </a:solidFill>
                          <a:effectLst/>
                          <a:latin typeface="Calibri" panose="020F0502020204030204" pitchFamily="34" charset="0"/>
                        </a:rPr>
                        <a:t>-$200,000</a:t>
                      </a:r>
                    </a:p>
                  </a:txBody>
                  <a:tcPr marL="0" marR="0" marT="0" marB="0" anchor="b"/>
                </a:tc>
                <a:tc>
                  <a:txBody>
                    <a:bodyPr/>
                    <a:lstStyle/>
                    <a:p>
                      <a:pPr algn="r" fontAlgn="b"/>
                      <a:r>
                        <a:rPr lang="en-CA" sz="1200" b="0" i="0" u="none" strike="noStrike" dirty="0">
                          <a:solidFill>
                            <a:srgbClr val="FF0000"/>
                          </a:solidFill>
                          <a:effectLst/>
                          <a:latin typeface="Calibri" panose="020F0502020204030204" pitchFamily="34" charset="0"/>
                        </a:rPr>
                        <a:t>-$204,000</a:t>
                      </a:r>
                    </a:p>
                  </a:txBody>
                  <a:tcPr marL="0" marR="0" marT="0" marB="0" anchor="b"/>
                </a:tc>
                <a:tc>
                  <a:txBody>
                    <a:bodyPr/>
                    <a:lstStyle/>
                    <a:p>
                      <a:pPr algn="r" fontAlgn="b"/>
                      <a:r>
                        <a:rPr lang="en-CA" sz="1200" b="0" i="0" u="none" strike="noStrike" dirty="0">
                          <a:solidFill>
                            <a:srgbClr val="FF0000"/>
                          </a:solidFill>
                          <a:effectLst/>
                          <a:latin typeface="Calibri" panose="020F0502020204030204" pitchFamily="34" charset="0"/>
                        </a:rPr>
                        <a:t>-$208,080</a:t>
                      </a:r>
                    </a:p>
                  </a:txBody>
                  <a:tcPr marL="0" marR="0" marT="0" marB="0" anchor="b"/>
                </a:tc>
                <a:tc>
                  <a:txBody>
                    <a:bodyPr/>
                    <a:lstStyle/>
                    <a:p>
                      <a:pPr algn="r" fontAlgn="b"/>
                      <a:r>
                        <a:rPr lang="en-CA" sz="1200" b="0" i="0" u="none" strike="noStrike" dirty="0">
                          <a:solidFill>
                            <a:srgbClr val="FF0000"/>
                          </a:solidFill>
                          <a:effectLst/>
                          <a:latin typeface="Calibri" panose="020F0502020204030204" pitchFamily="34" charset="0"/>
                        </a:rPr>
                        <a:t>-$212,242</a:t>
                      </a:r>
                    </a:p>
                  </a:txBody>
                  <a:tcPr marL="0" marR="0" marT="0" marB="0" anchor="b"/>
                </a:tc>
                <a:tc>
                  <a:txBody>
                    <a:bodyPr/>
                    <a:lstStyle/>
                    <a:p>
                      <a:pPr algn="r" fontAlgn="b"/>
                      <a:r>
                        <a:rPr lang="en-CA" sz="1200" b="0" i="0" u="none" strike="noStrike" dirty="0">
                          <a:solidFill>
                            <a:srgbClr val="FF0000"/>
                          </a:solidFill>
                          <a:effectLst/>
                          <a:latin typeface="Calibri" panose="020F0502020204030204" pitchFamily="34" charset="0"/>
                        </a:rPr>
                        <a:t>-$216,486</a:t>
                      </a:r>
                    </a:p>
                  </a:txBody>
                  <a:tcPr marL="0" marR="0" marT="0" marB="0" anchor="b"/>
                </a:tc>
                <a:extLst>
                  <a:ext uri="{0D108BD9-81ED-4DB2-BD59-A6C34878D82A}">
                    <a16:rowId xmlns:a16="http://schemas.microsoft.com/office/drawing/2014/main" val="1582987259"/>
                  </a:ext>
                </a:extLst>
              </a:tr>
              <a:tr h="228362">
                <a:tc>
                  <a:txBody>
                    <a:bodyPr/>
                    <a:lstStyle/>
                    <a:p>
                      <a:pPr algn="l" fontAlgn="b"/>
                      <a:r>
                        <a:rPr lang="en-CA" sz="1200" b="0" i="0" u="none" strike="noStrike" dirty="0">
                          <a:solidFill>
                            <a:srgbClr val="000000"/>
                          </a:solidFill>
                          <a:effectLst/>
                          <a:latin typeface="Calibri" panose="020F0502020204030204" pitchFamily="34" charset="0"/>
                        </a:rPr>
                        <a:t>Interest </a:t>
                      </a:r>
                    </a:p>
                  </a:txBody>
                  <a:tcPr marL="0" marR="0" marT="0" marB="0" anchor="b"/>
                </a:tc>
                <a:tc>
                  <a:txBody>
                    <a:bodyPr/>
                    <a:lstStyle/>
                    <a:p>
                      <a:pPr algn="r" fontAlgn="b"/>
                      <a:r>
                        <a:rPr lang="en-CA" sz="1200" b="0" i="0" u="none" strike="noStrike" dirty="0">
                          <a:solidFill>
                            <a:srgbClr val="FF0000"/>
                          </a:solidFill>
                          <a:effectLst/>
                          <a:latin typeface="Calibri" panose="020F0502020204030204" pitchFamily="34" charset="0"/>
                        </a:rPr>
                        <a:t>-$116,040</a:t>
                      </a:r>
                    </a:p>
                  </a:txBody>
                  <a:tcPr marL="0" marR="0" marT="0" marB="0" anchor="b"/>
                </a:tc>
                <a:tc>
                  <a:txBody>
                    <a:bodyPr/>
                    <a:lstStyle/>
                    <a:p>
                      <a:pPr algn="r" fontAlgn="b"/>
                      <a:r>
                        <a:rPr lang="en-CA" sz="1200" b="0" i="0" u="none" strike="noStrike" dirty="0">
                          <a:solidFill>
                            <a:srgbClr val="FF0000"/>
                          </a:solidFill>
                          <a:effectLst/>
                          <a:latin typeface="Calibri" panose="020F0502020204030204" pitchFamily="34" charset="0"/>
                        </a:rPr>
                        <a:t>-$118,361</a:t>
                      </a:r>
                    </a:p>
                  </a:txBody>
                  <a:tcPr marL="0" marR="0" marT="0" marB="0" anchor="b"/>
                </a:tc>
                <a:tc>
                  <a:txBody>
                    <a:bodyPr/>
                    <a:lstStyle/>
                    <a:p>
                      <a:pPr algn="r" fontAlgn="b"/>
                      <a:r>
                        <a:rPr lang="en-CA" sz="1200" b="0" i="0" u="none" strike="noStrike" dirty="0">
                          <a:solidFill>
                            <a:srgbClr val="FF0000"/>
                          </a:solidFill>
                          <a:effectLst/>
                          <a:latin typeface="Calibri" panose="020F0502020204030204" pitchFamily="34" charset="0"/>
                        </a:rPr>
                        <a:t>-$120,728</a:t>
                      </a:r>
                    </a:p>
                  </a:txBody>
                  <a:tcPr marL="0" marR="0" marT="0" marB="0" anchor="b"/>
                </a:tc>
                <a:tc>
                  <a:txBody>
                    <a:bodyPr/>
                    <a:lstStyle/>
                    <a:p>
                      <a:pPr algn="r" fontAlgn="b"/>
                      <a:r>
                        <a:rPr lang="en-CA" sz="1200" b="0" i="0" u="none" strike="noStrike" dirty="0">
                          <a:solidFill>
                            <a:srgbClr val="FF0000"/>
                          </a:solidFill>
                          <a:effectLst/>
                          <a:latin typeface="Calibri" panose="020F0502020204030204" pitchFamily="34" charset="0"/>
                        </a:rPr>
                        <a:t>-$123,143</a:t>
                      </a:r>
                    </a:p>
                  </a:txBody>
                  <a:tcPr marL="0" marR="0" marT="0" marB="0" anchor="b"/>
                </a:tc>
                <a:tc>
                  <a:txBody>
                    <a:bodyPr/>
                    <a:lstStyle/>
                    <a:p>
                      <a:pPr algn="r" fontAlgn="b"/>
                      <a:r>
                        <a:rPr lang="en-CA" sz="1200" b="0" i="0" u="none" strike="noStrike" dirty="0">
                          <a:solidFill>
                            <a:srgbClr val="FF0000"/>
                          </a:solidFill>
                          <a:effectLst/>
                          <a:latin typeface="Calibri" panose="020F0502020204030204" pitchFamily="34" charset="0"/>
                        </a:rPr>
                        <a:t>-$125,605</a:t>
                      </a:r>
                    </a:p>
                  </a:txBody>
                  <a:tcPr marL="0" marR="0" marT="0" marB="0" anchor="b"/>
                </a:tc>
                <a:extLst>
                  <a:ext uri="{0D108BD9-81ED-4DB2-BD59-A6C34878D82A}">
                    <a16:rowId xmlns:a16="http://schemas.microsoft.com/office/drawing/2014/main" val="28616592"/>
                  </a:ext>
                </a:extLst>
              </a:tr>
              <a:tr h="228362">
                <a:tc>
                  <a:txBody>
                    <a:bodyPr/>
                    <a:lstStyle/>
                    <a:p>
                      <a:pPr algn="l" fontAlgn="b"/>
                      <a:r>
                        <a:rPr lang="en-CA" sz="1200" b="0" i="0" u="none" strike="noStrike" dirty="0">
                          <a:solidFill>
                            <a:srgbClr val="000000"/>
                          </a:solidFill>
                          <a:effectLst/>
                          <a:latin typeface="Calibri" panose="020F0502020204030204" pitchFamily="34" charset="0"/>
                        </a:rPr>
                        <a:t>Other Fees &amp; Cost Recovery</a:t>
                      </a:r>
                    </a:p>
                  </a:txBody>
                  <a:tcPr marL="0" marR="0" marT="0" marB="0" anchor="b"/>
                </a:tc>
                <a:tc>
                  <a:txBody>
                    <a:bodyPr/>
                    <a:lstStyle/>
                    <a:p>
                      <a:pPr algn="r" fontAlgn="b"/>
                      <a:r>
                        <a:rPr lang="en-CA" sz="1200" b="0" i="0" u="none" strike="noStrike" dirty="0">
                          <a:solidFill>
                            <a:srgbClr val="FF0000"/>
                          </a:solidFill>
                          <a:effectLst/>
                          <a:latin typeface="Calibri" panose="020F0502020204030204" pitchFamily="34" charset="0"/>
                        </a:rPr>
                        <a:t>-$58,344</a:t>
                      </a:r>
                    </a:p>
                  </a:txBody>
                  <a:tcPr marL="0" marR="0" marT="0" marB="0" anchor="b"/>
                </a:tc>
                <a:tc>
                  <a:txBody>
                    <a:bodyPr/>
                    <a:lstStyle/>
                    <a:p>
                      <a:pPr algn="r" fontAlgn="b"/>
                      <a:r>
                        <a:rPr lang="en-CA" sz="1200" b="0" i="0" u="none" strike="noStrike" dirty="0">
                          <a:solidFill>
                            <a:srgbClr val="FF0000"/>
                          </a:solidFill>
                          <a:effectLst/>
                          <a:latin typeface="Calibri" panose="020F0502020204030204" pitchFamily="34" charset="0"/>
                        </a:rPr>
                        <a:t>-$59,111</a:t>
                      </a:r>
                    </a:p>
                  </a:txBody>
                  <a:tcPr marL="0" marR="0" marT="0" marB="0" anchor="b"/>
                </a:tc>
                <a:tc>
                  <a:txBody>
                    <a:bodyPr/>
                    <a:lstStyle/>
                    <a:p>
                      <a:pPr algn="r" fontAlgn="b"/>
                      <a:r>
                        <a:rPr lang="en-CA" sz="1200" b="0" i="0" u="none" strike="noStrike" dirty="0">
                          <a:solidFill>
                            <a:srgbClr val="FF0000"/>
                          </a:solidFill>
                          <a:effectLst/>
                          <a:latin typeface="Calibri" panose="020F0502020204030204" pitchFamily="34" charset="0"/>
                        </a:rPr>
                        <a:t>-$59,893</a:t>
                      </a:r>
                    </a:p>
                  </a:txBody>
                  <a:tcPr marL="0" marR="0" marT="0" marB="0" anchor="b"/>
                </a:tc>
                <a:tc>
                  <a:txBody>
                    <a:bodyPr/>
                    <a:lstStyle/>
                    <a:p>
                      <a:pPr algn="r" fontAlgn="b"/>
                      <a:r>
                        <a:rPr lang="en-CA" sz="1200" b="0" i="0" u="none" strike="noStrike" dirty="0">
                          <a:solidFill>
                            <a:srgbClr val="FF0000"/>
                          </a:solidFill>
                          <a:effectLst/>
                          <a:latin typeface="Calibri" panose="020F0502020204030204" pitchFamily="34" charset="0"/>
                        </a:rPr>
                        <a:t>-$60,691</a:t>
                      </a:r>
                    </a:p>
                  </a:txBody>
                  <a:tcPr marL="0" marR="0" marT="0" marB="0" anchor="b"/>
                </a:tc>
                <a:tc>
                  <a:txBody>
                    <a:bodyPr/>
                    <a:lstStyle/>
                    <a:p>
                      <a:pPr algn="r" fontAlgn="b"/>
                      <a:r>
                        <a:rPr lang="en-CA" sz="1200" b="0" i="0" u="none" strike="noStrike" dirty="0">
                          <a:solidFill>
                            <a:srgbClr val="FF0000"/>
                          </a:solidFill>
                          <a:effectLst/>
                          <a:latin typeface="Calibri" panose="020F0502020204030204" pitchFamily="34" charset="0"/>
                        </a:rPr>
                        <a:t>-$61,505</a:t>
                      </a:r>
                    </a:p>
                  </a:txBody>
                  <a:tcPr marL="0" marR="0" marT="0" marB="0" anchor="b"/>
                </a:tc>
                <a:extLst>
                  <a:ext uri="{0D108BD9-81ED-4DB2-BD59-A6C34878D82A}">
                    <a16:rowId xmlns:a16="http://schemas.microsoft.com/office/drawing/2014/main" val="2795436154"/>
                  </a:ext>
                </a:extLst>
              </a:tr>
              <a:tr h="228362">
                <a:tc>
                  <a:txBody>
                    <a:bodyPr/>
                    <a:lstStyle/>
                    <a:p>
                      <a:pPr algn="l" fontAlgn="b"/>
                      <a:r>
                        <a:rPr lang="en-CA" sz="1200" b="0" i="0" u="none" strike="noStrike" dirty="0">
                          <a:solidFill>
                            <a:srgbClr val="000000"/>
                          </a:solidFill>
                          <a:effectLst/>
                          <a:latin typeface="Calibri" panose="020F0502020204030204" pitchFamily="34" charset="0"/>
                        </a:rPr>
                        <a:t>Misc. Conditional Grants</a:t>
                      </a:r>
                    </a:p>
                  </a:txBody>
                  <a:tcPr marL="0" marR="0" marT="0" marB="0" anchor="b"/>
                </a:tc>
                <a:tc>
                  <a:txBody>
                    <a:bodyPr/>
                    <a:lstStyle/>
                    <a:p>
                      <a:pPr algn="r" fontAlgn="b"/>
                      <a:r>
                        <a:rPr lang="en-CA" sz="1200" b="0" i="0" u="none" strike="noStrike" dirty="0">
                          <a:solidFill>
                            <a:srgbClr val="FF0000"/>
                          </a:solidFill>
                          <a:effectLst/>
                          <a:latin typeface="Calibri" panose="020F0502020204030204" pitchFamily="34" charset="0"/>
                        </a:rPr>
                        <a:t>-$80,031</a:t>
                      </a:r>
                    </a:p>
                  </a:txBody>
                  <a:tcPr marL="0" marR="0" marT="0" marB="0" anchor="b"/>
                </a:tc>
                <a:tc>
                  <a:txBody>
                    <a:bodyPr/>
                    <a:lstStyle/>
                    <a:p>
                      <a:pPr algn="r" fontAlgn="b"/>
                      <a:r>
                        <a:rPr lang="en-CA" sz="1200" b="0" i="0" u="none" strike="noStrike" dirty="0">
                          <a:solidFill>
                            <a:srgbClr val="FF0000"/>
                          </a:solidFill>
                          <a:effectLst/>
                          <a:latin typeface="Calibri" panose="020F0502020204030204" pitchFamily="34" charset="0"/>
                        </a:rPr>
                        <a:t>-$80,031</a:t>
                      </a:r>
                    </a:p>
                  </a:txBody>
                  <a:tcPr marL="0" marR="0" marT="0" marB="0" anchor="b"/>
                </a:tc>
                <a:tc>
                  <a:txBody>
                    <a:bodyPr/>
                    <a:lstStyle/>
                    <a:p>
                      <a:pPr algn="r" fontAlgn="b"/>
                      <a:r>
                        <a:rPr lang="en-CA" sz="1200" b="0" i="0" u="none" strike="noStrike" dirty="0">
                          <a:solidFill>
                            <a:srgbClr val="FF0000"/>
                          </a:solidFill>
                          <a:effectLst/>
                          <a:latin typeface="Calibri" panose="020F0502020204030204" pitchFamily="34" charset="0"/>
                        </a:rPr>
                        <a:t>$0</a:t>
                      </a:r>
                    </a:p>
                  </a:txBody>
                  <a:tcPr marL="0" marR="0" marT="0" marB="0" anchor="b"/>
                </a:tc>
                <a:tc>
                  <a:txBody>
                    <a:bodyPr/>
                    <a:lstStyle/>
                    <a:p>
                      <a:pPr algn="r" fontAlgn="b"/>
                      <a:r>
                        <a:rPr lang="en-CA" sz="1200" b="0" i="0" u="none" strike="noStrike" dirty="0">
                          <a:solidFill>
                            <a:srgbClr val="FF0000"/>
                          </a:solidFill>
                          <a:effectLst/>
                          <a:latin typeface="Calibri" panose="020F0502020204030204" pitchFamily="34" charset="0"/>
                        </a:rPr>
                        <a:t>$0</a:t>
                      </a:r>
                    </a:p>
                  </a:txBody>
                  <a:tcPr marL="0" marR="0" marT="0" marB="0" anchor="b"/>
                </a:tc>
                <a:tc>
                  <a:txBody>
                    <a:bodyPr/>
                    <a:lstStyle/>
                    <a:p>
                      <a:pPr algn="r" fontAlgn="b"/>
                      <a:r>
                        <a:rPr lang="en-CA" sz="1200" b="0" i="0" u="none" strike="noStrike" dirty="0">
                          <a:solidFill>
                            <a:srgbClr val="FF0000"/>
                          </a:solidFill>
                          <a:effectLst/>
                          <a:latin typeface="Calibri" panose="020F0502020204030204" pitchFamily="34" charset="0"/>
                        </a:rPr>
                        <a:t>$0</a:t>
                      </a:r>
                    </a:p>
                  </a:txBody>
                  <a:tcPr marL="0" marR="0" marT="0" marB="0" anchor="b"/>
                </a:tc>
                <a:extLst>
                  <a:ext uri="{0D108BD9-81ED-4DB2-BD59-A6C34878D82A}">
                    <a16:rowId xmlns:a16="http://schemas.microsoft.com/office/drawing/2014/main" val="467229278"/>
                  </a:ext>
                </a:extLst>
              </a:tr>
              <a:tr h="228362">
                <a:tc>
                  <a:txBody>
                    <a:bodyPr/>
                    <a:lstStyle/>
                    <a:p>
                      <a:pPr algn="l" fontAlgn="b"/>
                      <a:r>
                        <a:rPr lang="en-CA" sz="1200" b="0" i="0" u="none" strike="noStrike" dirty="0">
                          <a:solidFill>
                            <a:srgbClr val="000000"/>
                          </a:solidFill>
                          <a:effectLst/>
                          <a:latin typeface="Calibri" panose="020F0502020204030204" pitchFamily="34" charset="0"/>
                        </a:rPr>
                        <a:t>Transfers from Reserves</a:t>
                      </a:r>
                    </a:p>
                  </a:txBody>
                  <a:tcPr marL="0" marR="0" marT="0" marB="0" anchor="b"/>
                </a:tc>
                <a:tc>
                  <a:txBody>
                    <a:bodyPr/>
                    <a:lstStyle/>
                    <a:p>
                      <a:pPr algn="r" fontAlgn="b"/>
                      <a:r>
                        <a:rPr lang="en-CA" sz="1200" b="0" i="0" u="none" strike="noStrike" dirty="0">
                          <a:solidFill>
                            <a:srgbClr val="FF0000"/>
                          </a:solidFill>
                          <a:effectLst/>
                          <a:latin typeface="Calibri" panose="020F0502020204030204" pitchFamily="34" charset="0"/>
                        </a:rPr>
                        <a:t>-$75,000</a:t>
                      </a:r>
                    </a:p>
                  </a:txBody>
                  <a:tcPr marL="0" marR="0" marT="0" marB="0" anchor="b"/>
                </a:tc>
                <a:tc>
                  <a:txBody>
                    <a:bodyPr/>
                    <a:lstStyle/>
                    <a:p>
                      <a:pPr algn="r" fontAlgn="b"/>
                      <a:r>
                        <a:rPr lang="en-CA" sz="1200" b="0" i="0" u="none" strike="noStrike" dirty="0">
                          <a:solidFill>
                            <a:srgbClr val="FF0000"/>
                          </a:solidFill>
                          <a:effectLst/>
                          <a:latin typeface="Calibri" panose="020F0502020204030204" pitchFamily="34" charset="0"/>
                        </a:rPr>
                        <a:t>-$75,000</a:t>
                      </a:r>
                    </a:p>
                  </a:txBody>
                  <a:tcPr marL="0" marR="0" marT="0" marB="0" anchor="b"/>
                </a:tc>
                <a:tc>
                  <a:txBody>
                    <a:bodyPr/>
                    <a:lstStyle/>
                    <a:p>
                      <a:pPr algn="r" fontAlgn="b"/>
                      <a:r>
                        <a:rPr lang="en-CA" sz="1200" b="0" i="0" u="none" strike="noStrike" dirty="0">
                          <a:solidFill>
                            <a:srgbClr val="FF0000"/>
                          </a:solidFill>
                          <a:effectLst/>
                          <a:latin typeface="Calibri" panose="020F0502020204030204" pitchFamily="34" charset="0"/>
                        </a:rPr>
                        <a:t>$0</a:t>
                      </a:r>
                    </a:p>
                  </a:txBody>
                  <a:tcPr marL="0" marR="0" marT="0" marB="0" anchor="b"/>
                </a:tc>
                <a:tc>
                  <a:txBody>
                    <a:bodyPr/>
                    <a:lstStyle/>
                    <a:p>
                      <a:pPr algn="r" fontAlgn="b"/>
                      <a:r>
                        <a:rPr lang="en-CA" sz="1200" b="0" i="0" u="none" strike="noStrike" dirty="0">
                          <a:solidFill>
                            <a:srgbClr val="FF0000"/>
                          </a:solidFill>
                          <a:effectLst/>
                          <a:latin typeface="Calibri" panose="020F0502020204030204" pitchFamily="34" charset="0"/>
                        </a:rPr>
                        <a:t>$0</a:t>
                      </a:r>
                    </a:p>
                  </a:txBody>
                  <a:tcPr marL="0" marR="0" marT="0" marB="0" anchor="b"/>
                </a:tc>
                <a:tc>
                  <a:txBody>
                    <a:bodyPr/>
                    <a:lstStyle/>
                    <a:p>
                      <a:pPr algn="r" fontAlgn="b"/>
                      <a:r>
                        <a:rPr lang="en-CA" sz="1200" b="0" i="0" u="none" strike="noStrike" dirty="0">
                          <a:solidFill>
                            <a:srgbClr val="FF0000"/>
                          </a:solidFill>
                          <a:effectLst/>
                          <a:latin typeface="Calibri" panose="020F0502020204030204" pitchFamily="34" charset="0"/>
                        </a:rPr>
                        <a:t>$0</a:t>
                      </a:r>
                    </a:p>
                  </a:txBody>
                  <a:tcPr marL="0" marR="0" marT="0" marB="0" anchor="b"/>
                </a:tc>
                <a:extLst>
                  <a:ext uri="{0D108BD9-81ED-4DB2-BD59-A6C34878D82A}">
                    <a16:rowId xmlns:a16="http://schemas.microsoft.com/office/drawing/2014/main" val="1013320233"/>
                  </a:ext>
                </a:extLst>
              </a:tr>
              <a:tr h="228362">
                <a:tc>
                  <a:txBody>
                    <a:bodyPr/>
                    <a:lstStyle/>
                    <a:p>
                      <a:pPr algn="l" fontAlgn="b"/>
                      <a:endParaRPr lang="en-CA" sz="1200" b="0" i="0" u="none" strike="noStrike" dirty="0">
                        <a:solidFill>
                          <a:srgbClr val="000000"/>
                        </a:solidFill>
                        <a:effectLst/>
                        <a:latin typeface="Calibri" panose="020F0502020204030204" pitchFamily="34" charset="0"/>
                      </a:endParaRPr>
                    </a:p>
                  </a:txBody>
                  <a:tcPr marL="0" marR="0" marT="0" marB="0" anchor="b"/>
                </a:tc>
                <a:tc>
                  <a:txBody>
                    <a:bodyPr/>
                    <a:lstStyle/>
                    <a:p>
                      <a:pPr algn="l" fontAlgn="b"/>
                      <a:endParaRPr lang="en-CA" sz="1200" b="0" i="0" u="none" strike="noStrike" dirty="0">
                        <a:solidFill>
                          <a:srgbClr val="FF0000"/>
                        </a:solidFill>
                        <a:effectLst/>
                        <a:latin typeface="Calibri" panose="020F0502020204030204" pitchFamily="34" charset="0"/>
                      </a:endParaRPr>
                    </a:p>
                  </a:txBody>
                  <a:tcPr marL="0" marR="0" marT="0" marB="0" anchor="b"/>
                </a:tc>
                <a:tc>
                  <a:txBody>
                    <a:bodyPr/>
                    <a:lstStyle/>
                    <a:p>
                      <a:pPr algn="l" fontAlgn="b"/>
                      <a:endParaRPr lang="en-CA" sz="1200" b="0" i="0" u="none" strike="noStrike" dirty="0">
                        <a:solidFill>
                          <a:srgbClr val="FF0000"/>
                        </a:solidFill>
                        <a:effectLst/>
                        <a:latin typeface="Calibri" panose="020F0502020204030204" pitchFamily="34" charset="0"/>
                      </a:endParaRPr>
                    </a:p>
                  </a:txBody>
                  <a:tcPr marL="0" marR="0" marT="0" marB="0" anchor="b"/>
                </a:tc>
                <a:tc>
                  <a:txBody>
                    <a:bodyPr/>
                    <a:lstStyle/>
                    <a:p>
                      <a:pPr algn="l" fontAlgn="b"/>
                      <a:endParaRPr lang="en-CA" sz="1200" b="0" i="0" u="none" strike="noStrike" dirty="0">
                        <a:solidFill>
                          <a:srgbClr val="FF0000"/>
                        </a:solidFill>
                        <a:effectLst/>
                        <a:latin typeface="Calibri" panose="020F0502020204030204" pitchFamily="34" charset="0"/>
                      </a:endParaRPr>
                    </a:p>
                  </a:txBody>
                  <a:tcPr marL="0" marR="0" marT="0" marB="0" anchor="b"/>
                </a:tc>
                <a:tc>
                  <a:txBody>
                    <a:bodyPr/>
                    <a:lstStyle/>
                    <a:p>
                      <a:pPr algn="l" fontAlgn="b"/>
                      <a:endParaRPr lang="en-CA" sz="1200" b="0" i="0" u="none" strike="noStrike" dirty="0">
                        <a:solidFill>
                          <a:srgbClr val="FF0000"/>
                        </a:solidFill>
                        <a:effectLst/>
                        <a:latin typeface="Calibri" panose="020F0502020204030204" pitchFamily="34" charset="0"/>
                      </a:endParaRPr>
                    </a:p>
                  </a:txBody>
                  <a:tcPr marL="0" marR="0" marT="0" marB="0" anchor="b"/>
                </a:tc>
                <a:tc>
                  <a:txBody>
                    <a:bodyPr/>
                    <a:lstStyle/>
                    <a:p>
                      <a:pPr algn="l" fontAlgn="b"/>
                      <a:endParaRPr lang="en-CA" sz="1200" b="0" i="0" u="none" strike="noStrike" dirty="0">
                        <a:solidFill>
                          <a:srgbClr val="FF0000"/>
                        </a:solidFill>
                        <a:effectLst/>
                        <a:latin typeface="Calibri" panose="020F0502020204030204" pitchFamily="34" charset="0"/>
                      </a:endParaRPr>
                    </a:p>
                  </a:txBody>
                  <a:tcPr marL="0" marR="0" marT="0" marB="0" anchor="b"/>
                </a:tc>
                <a:extLst>
                  <a:ext uri="{0D108BD9-81ED-4DB2-BD59-A6C34878D82A}">
                    <a16:rowId xmlns:a16="http://schemas.microsoft.com/office/drawing/2014/main" val="918861071"/>
                  </a:ext>
                </a:extLst>
              </a:tr>
              <a:tr h="189681">
                <a:tc>
                  <a:txBody>
                    <a:bodyPr/>
                    <a:lstStyle/>
                    <a:p>
                      <a:pPr algn="l" fontAlgn="b"/>
                      <a:r>
                        <a:rPr lang="en-CA" sz="1200" b="1" i="0" u="none" strike="noStrike" dirty="0">
                          <a:solidFill>
                            <a:srgbClr val="000000"/>
                          </a:solidFill>
                          <a:effectLst/>
                          <a:latin typeface="Calibri" panose="020F0502020204030204" pitchFamily="34" charset="0"/>
                        </a:rPr>
                        <a:t>TOTAL</a:t>
                      </a:r>
                    </a:p>
                  </a:txBody>
                  <a:tcPr marL="0" marR="0" marT="0" marB="0" anchor="b"/>
                </a:tc>
                <a:tc>
                  <a:txBody>
                    <a:bodyPr/>
                    <a:lstStyle/>
                    <a:p>
                      <a:pPr algn="r" fontAlgn="b"/>
                      <a:r>
                        <a:rPr lang="en-CA" sz="1200" b="1" i="0" u="none" strike="noStrike" dirty="0">
                          <a:solidFill>
                            <a:srgbClr val="FF0000"/>
                          </a:solidFill>
                          <a:effectLst/>
                          <a:latin typeface="Calibri" panose="020F0502020204030204" pitchFamily="34" charset="0"/>
                        </a:rPr>
                        <a:t>-$6,464,019</a:t>
                      </a:r>
                    </a:p>
                  </a:txBody>
                  <a:tcPr marL="0" marR="0" marT="0" marB="0" anchor="b"/>
                </a:tc>
                <a:tc>
                  <a:txBody>
                    <a:bodyPr/>
                    <a:lstStyle/>
                    <a:p>
                      <a:pPr algn="r" fontAlgn="b"/>
                      <a:r>
                        <a:rPr lang="en-CA" sz="1200" b="1" i="0" u="none" strike="noStrike" dirty="0">
                          <a:solidFill>
                            <a:srgbClr val="FF0000"/>
                          </a:solidFill>
                          <a:effectLst/>
                          <a:latin typeface="Calibri" panose="020F0502020204030204" pitchFamily="34" charset="0"/>
                        </a:rPr>
                        <a:t>-$6,536,454</a:t>
                      </a:r>
                    </a:p>
                  </a:txBody>
                  <a:tcPr marL="0" marR="0" marT="0" marB="0" anchor="b"/>
                </a:tc>
                <a:tc>
                  <a:txBody>
                    <a:bodyPr/>
                    <a:lstStyle/>
                    <a:p>
                      <a:pPr algn="r" fontAlgn="b"/>
                      <a:r>
                        <a:rPr lang="en-CA" sz="1200" b="1" i="0" u="none" strike="noStrike" dirty="0">
                          <a:solidFill>
                            <a:srgbClr val="FF0000"/>
                          </a:solidFill>
                          <a:effectLst/>
                          <a:latin typeface="Calibri" panose="020F0502020204030204" pitchFamily="34" charset="0"/>
                        </a:rPr>
                        <a:t>-$6,586,238</a:t>
                      </a:r>
                    </a:p>
                  </a:txBody>
                  <a:tcPr marL="0" marR="0" marT="0" marB="0" anchor="b"/>
                </a:tc>
                <a:tc>
                  <a:txBody>
                    <a:bodyPr/>
                    <a:lstStyle/>
                    <a:p>
                      <a:pPr algn="r" fontAlgn="b"/>
                      <a:r>
                        <a:rPr lang="en-CA" sz="1200" b="1" i="0" u="none" strike="noStrike" dirty="0">
                          <a:solidFill>
                            <a:srgbClr val="FF0000"/>
                          </a:solidFill>
                          <a:effectLst/>
                          <a:latin typeface="Calibri" panose="020F0502020204030204" pitchFamily="34" charset="0"/>
                        </a:rPr>
                        <a:t>-$6,732,771</a:t>
                      </a:r>
                    </a:p>
                  </a:txBody>
                  <a:tcPr marL="0" marR="0" marT="0" marB="0" anchor="b"/>
                </a:tc>
                <a:tc>
                  <a:txBody>
                    <a:bodyPr/>
                    <a:lstStyle/>
                    <a:p>
                      <a:pPr algn="r" fontAlgn="b"/>
                      <a:r>
                        <a:rPr lang="en-CA" sz="1200" b="1" i="0" u="none" strike="noStrike" dirty="0">
                          <a:solidFill>
                            <a:srgbClr val="FF0000"/>
                          </a:solidFill>
                          <a:effectLst/>
                          <a:latin typeface="Calibri" panose="020F0502020204030204" pitchFamily="34" charset="0"/>
                        </a:rPr>
                        <a:t>-$6,777,900</a:t>
                      </a:r>
                    </a:p>
                  </a:txBody>
                  <a:tcPr marL="0" marR="0" marT="0" marB="0" anchor="b"/>
                </a:tc>
                <a:extLst>
                  <a:ext uri="{0D108BD9-81ED-4DB2-BD59-A6C34878D82A}">
                    <a16:rowId xmlns:a16="http://schemas.microsoft.com/office/drawing/2014/main" val="1471890153"/>
                  </a:ext>
                </a:extLst>
              </a:tr>
              <a:tr h="216141">
                <a:tc>
                  <a:txBody>
                    <a:bodyPr/>
                    <a:lstStyle/>
                    <a:p>
                      <a:pPr algn="l" fontAlgn="b"/>
                      <a:endParaRPr lang="en-CA" sz="1200" b="0" i="0" u="none" strike="noStrike" dirty="0">
                        <a:solidFill>
                          <a:srgbClr val="000000"/>
                        </a:solidFill>
                        <a:effectLst/>
                        <a:latin typeface="Calibri" panose="020F0502020204030204" pitchFamily="34" charset="0"/>
                      </a:endParaRPr>
                    </a:p>
                  </a:txBody>
                  <a:tcPr marL="0" marR="0" marT="0" marB="0" anchor="b"/>
                </a:tc>
                <a:tc>
                  <a:txBody>
                    <a:bodyPr/>
                    <a:lstStyle/>
                    <a:p>
                      <a:pPr algn="r" fontAlgn="b"/>
                      <a:endParaRPr lang="en-CA" sz="1200" b="0" i="0" u="none" strike="noStrike" dirty="0">
                        <a:solidFill>
                          <a:srgbClr val="000000"/>
                        </a:solidFill>
                        <a:effectLst/>
                        <a:latin typeface="Calibri" panose="020F0502020204030204" pitchFamily="34" charset="0"/>
                      </a:endParaRPr>
                    </a:p>
                  </a:txBody>
                  <a:tcPr marL="0" marR="0" marT="0" marB="0" anchor="b"/>
                </a:tc>
                <a:tc>
                  <a:txBody>
                    <a:bodyPr/>
                    <a:lstStyle/>
                    <a:p>
                      <a:pPr algn="r" fontAlgn="b"/>
                      <a:endParaRPr lang="en-CA" sz="1200" b="0" i="0" u="none" strike="noStrike" dirty="0">
                        <a:solidFill>
                          <a:srgbClr val="000000"/>
                        </a:solidFill>
                        <a:effectLst/>
                        <a:latin typeface="Calibri" panose="020F0502020204030204" pitchFamily="34" charset="0"/>
                      </a:endParaRPr>
                    </a:p>
                  </a:txBody>
                  <a:tcPr marL="0" marR="0" marT="0" marB="0" anchor="b"/>
                </a:tc>
                <a:tc>
                  <a:txBody>
                    <a:bodyPr/>
                    <a:lstStyle/>
                    <a:p>
                      <a:pPr algn="r" fontAlgn="b"/>
                      <a:endParaRPr lang="en-CA" sz="1200" b="0" i="0" u="none" strike="noStrike" dirty="0">
                        <a:solidFill>
                          <a:srgbClr val="000000"/>
                        </a:solidFill>
                        <a:effectLst/>
                        <a:latin typeface="Calibri" panose="020F0502020204030204" pitchFamily="34" charset="0"/>
                      </a:endParaRPr>
                    </a:p>
                  </a:txBody>
                  <a:tcPr marL="0" marR="0" marT="0" marB="0" anchor="b"/>
                </a:tc>
                <a:tc>
                  <a:txBody>
                    <a:bodyPr/>
                    <a:lstStyle/>
                    <a:p>
                      <a:pPr algn="r" fontAlgn="b"/>
                      <a:endParaRPr lang="en-CA" sz="1200" b="0" i="0" u="none" strike="noStrike" dirty="0">
                        <a:solidFill>
                          <a:srgbClr val="000000"/>
                        </a:solidFill>
                        <a:effectLst/>
                        <a:latin typeface="Calibri" panose="020F0502020204030204" pitchFamily="34" charset="0"/>
                      </a:endParaRPr>
                    </a:p>
                  </a:txBody>
                  <a:tcPr marL="0" marR="0" marT="0" marB="0" anchor="b"/>
                </a:tc>
                <a:tc>
                  <a:txBody>
                    <a:bodyPr/>
                    <a:lstStyle/>
                    <a:p>
                      <a:pPr algn="r" fontAlgn="b"/>
                      <a:endParaRPr lang="en-CA" sz="1200" b="0" i="0" u="none" strike="noStrike" dirty="0">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3864138070"/>
                  </a:ext>
                </a:extLst>
              </a:tr>
              <a:tr h="228362">
                <a:tc>
                  <a:txBody>
                    <a:bodyPr/>
                    <a:lstStyle/>
                    <a:p>
                      <a:pPr algn="l" fontAlgn="b"/>
                      <a:r>
                        <a:rPr lang="en-CA" sz="1200" b="0" i="0" u="none" strike="noStrike" dirty="0">
                          <a:solidFill>
                            <a:srgbClr val="000000"/>
                          </a:solidFill>
                          <a:effectLst/>
                          <a:latin typeface="Calibri" panose="020F0502020204030204" pitchFamily="34" charset="0"/>
                        </a:rPr>
                        <a:t>Administration Expenses</a:t>
                      </a:r>
                    </a:p>
                  </a:txBody>
                  <a:tcPr marL="0" marR="0" marT="0" marB="0" anchor="b"/>
                </a:tc>
                <a:tc>
                  <a:txBody>
                    <a:bodyPr/>
                    <a:lstStyle/>
                    <a:p>
                      <a:pPr algn="r" fontAlgn="b"/>
                      <a:r>
                        <a:rPr lang="en-CA" sz="1200" b="0" i="0" u="none" strike="noStrike" dirty="0">
                          <a:solidFill>
                            <a:srgbClr val="000000"/>
                          </a:solidFill>
                          <a:effectLst/>
                          <a:latin typeface="Calibri" panose="020F0502020204030204" pitchFamily="34" charset="0"/>
                        </a:rPr>
                        <a:t>$1,883,557</a:t>
                      </a:r>
                    </a:p>
                  </a:txBody>
                  <a:tcPr marL="0" marR="0" marT="0" marB="0" anchor="b"/>
                </a:tc>
                <a:tc>
                  <a:txBody>
                    <a:bodyPr/>
                    <a:lstStyle/>
                    <a:p>
                      <a:pPr algn="r" fontAlgn="b"/>
                      <a:r>
                        <a:rPr lang="en-CA" sz="1200" b="0" i="0" u="none" strike="noStrike" dirty="0">
                          <a:solidFill>
                            <a:srgbClr val="000000"/>
                          </a:solidFill>
                          <a:effectLst/>
                          <a:latin typeface="Calibri" panose="020F0502020204030204" pitchFamily="34" charset="0"/>
                        </a:rPr>
                        <a:t>$1,902,581</a:t>
                      </a:r>
                    </a:p>
                  </a:txBody>
                  <a:tcPr marL="0" marR="0" marT="0" marB="0" anchor="b"/>
                </a:tc>
                <a:tc>
                  <a:txBody>
                    <a:bodyPr/>
                    <a:lstStyle/>
                    <a:p>
                      <a:pPr algn="r" fontAlgn="b"/>
                      <a:r>
                        <a:rPr lang="en-CA" sz="1200" b="0" i="0" u="none" strike="noStrike" dirty="0">
                          <a:solidFill>
                            <a:srgbClr val="000000"/>
                          </a:solidFill>
                          <a:effectLst/>
                          <a:latin typeface="Calibri" panose="020F0502020204030204" pitchFamily="34" charset="0"/>
                        </a:rPr>
                        <a:t>$1,891,284</a:t>
                      </a:r>
                    </a:p>
                  </a:txBody>
                  <a:tcPr marL="0" marR="0" marT="0" marB="0" anchor="b"/>
                </a:tc>
                <a:tc>
                  <a:txBody>
                    <a:bodyPr/>
                    <a:lstStyle/>
                    <a:p>
                      <a:pPr algn="r" fontAlgn="b"/>
                      <a:r>
                        <a:rPr lang="en-CA" sz="1200" b="0" i="0" u="none" strike="noStrike" dirty="0">
                          <a:solidFill>
                            <a:srgbClr val="000000"/>
                          </a:solidFill>
                          <a:effectLst/>
                          <a:latin typeface="Calibri" panose="020F0502020204030204" pitchFamily="34" charset="0"/>
                        </a:rPr>
                        <a:t>$1,946,590</a:t>
                      </a:r>
                    </a:p>
                  </a:txBody>
                  <a:tcPr marL="0" marR="0" marT="0" marB="0" anchor="b"/>
                </a:tc>
                <a:tc>
                  <a:txBody>
                    <a:bodyPr/>
                    <a:lstStyle/>
                    <a:p>
                      <a:pPr algn="r" fontAlgn="b"/>
                      <a:r>
                        <a:rPr lang="en-CA" sz="1200" b="0" i="0" u="none" strike="noStrike" dirty="0">
                          <a:solidFill>
                            <a:srgbClr val="000000"/>
                          </a:solidFill>
                          <a:effectLst/>
                          <a:latin typeface="Calibri" panose="020F0502020204030204" pitchFamily="34" charset="0"/>
                        </a:rPr>
                        <a:t>$1,977,379</a:t>
                      </a:r>
                    </a:p>
                  </a:txBody>
                  <a:tcPr marL="0" marR="0" marT="0" marB="0" anchor="b"/>
                </a:tc>
                <a:extLst>
                  <a:ext uri="{0D108BD9-81ED-4DB2-BD59-A6C34878D82A}">
                    <a16:rowId xmlns:a16="http://schemas.microsoft.com/office/drawing/2014/main" val="3722673427"/>
                  </a:ext>
                </a:extLst>
              </a:tr>
              <a:tr h="228362">
                <a:tc>
                  <a:txBody>
                    <a:bodyPr/>
                    <a:lstStyle/>
                    <a:p>
                      <a:pPr algn="l" fontAlgn="b"/>
                      <a:r>
                        <a:rPr lang="en-CA" sz="1200" b="0" i="0" u="none" strike="noStrike" dirty="0">
                          <a:solidFill>
                            <a:srgbClr val="000000"/>
                          </a:solidFill>
                          <a:effectLst/>
                          <a:latin typeface="Calibri" panose="020F0502020204030204" pitchFamily="34" charset="0"/>
                        </a:rPr>
                        <a:t>Building Inspection Expense</a:t>
                      </a:r>
                    </a:p>
                  </a:txBody>
                  <a:tcPr marL="0" marR="0" marT="0" marB="0" anchor="b"/>
                </a:tc>
                <a:tc>
                  <a:txBody>
                    <a:bodyPr/>
                    <a:lstStyle/>
                    <a:p>
                      <a:pPr algn="r" fontAlgn="b"/>
                      <a:r>
                        <a:rPr lang="en-CA" sz="1200" b="0" i="0" u="none" strike="noStrike" dirty="0">
                          <a:solidFill>
                            <a:srgbClr val="000000"/>
                          </a:solidFill>
                          <a:effectLst/>
                          <a:latin typeface="Calibri" panose="020F0502020204030204" pitchFamily="34" charset="0"/>
                        </a:rPr>
                        <a:t>$138,856</a:t>
                      </a:r>
                    </a:p>
                  </a:txBody>
                  <a:tcPr marL="0" marR="0" marT="0" marB="0" anchor="b"/>
                </a:tc>
                <a:tc>
                  <a:txBody>
                    <a:bodyPr/>
                    <a:lstStyle/>
                    <a:p>
                      <a:pPr algn="r" fontAlgn="b"/>
                      <a:r>
                        <a:rPr lang="en-CA" sz="1200" b="0" i="0" u="none" strike="noStrike" dirty="0">
                          <a:solidFill>
                            <a:srgbClr val="000000"/>
                          </a:solidFill>
                          <a:effectLst/>
                          <a:latin typeface="Calibri" panose="020F0502020204030204" pitchFamily="34" charset="0"/>
                        </a:rPr>
                        <a:t>$141,633</a:t>
                      </a:r>
                    </a:p>
                  </a:txBody>
                  <a:tcPr marL="0" marR="0" marT="0" marB="0" anchor="b"/>
                </a:tc>
                <a:tc>
                  <a:txBody>
                    <a:bodyPr/>
                    <a:lstStyle/>
                    <a:p>
                      <a:pPr algn="r" fontAlgn="b"/>
                      <a:r>
                        <a:rPr lang="en-CA" sz="1200" b="0" i="0" u="none" strike="noStrike" dirty="0">
                          <a:solidFill>
                            <a:srgbClr val="000000"/>
                          </a:solidFill>
                          <a:effectLst/>
                          <a:latin typeface="Calibri" panose="020F0502020204030204" pitchFamily="34" charset="0"/>
                        </a:rPr>
                        <a:t>$144,466</a:t>
                      </a:r>
                    </a:p>
                  </a:txBody>
                  <a:tcPr marL="0" marR="0" marT="0" marB="0" anchor="b"/>
                </a:tc>
                <a:tc>
                  <a:txBody>
                    <a:bodyPr/>
                    <a:lstStyle/>
                    <a:p>
                      <a:pPr algn="r" fontAlgn="b"/>
                      <a:r>
                        <a:rPr lang="en-CA" sz="1200" b="0" i="0" u="none" strike="noStrike" dirty="0">
                          <a:solidFill>
                            <a:srgbClr val="000000"/>
                          </a:solidFill>
                          <a:effectLst/>
                          <a:latin typeface="Calibri" panose="020F0502020204030204" pitchFamily="34" charset="0"/>
                        </a:rPr>
                        <a:t>$147,355</a:t>
                      </a:r>
                    </a:p>
                  </a:txBody>
                  <a:tcPr marL="0" marR="0" marT="0" marB="0" anchor="b"/>
                </a:tc>
                <a:tc>
                  <a:txBody>
                    <a:bodyPr/>
                    <a:lstStyle/>
                    <a:p>
                      <a:pPr algn="r" fontAlgn="b"/>
                      <a:r>
                        <a:rPr lang="en-CA" sz="1200" b="0" i="0" u="none" strike="noStrike" dirty="0">
                          <a:solidFill>
                            <a:srgbClr val="000000"/>
                          </a:solidFill>
                          <a:effectLst/>
                          <a:latin typeface="Calibri" panose="020F0502020204030204" pitchFamily="34" charset="0"/>
                        </a:rPr>
                        <a:t>$150,302</a:t>
                      </a:r>
                    </a:p>
                  </a:txBody>
                  <a:tcPr marL="0" marR="0" marT="0" marB="0" anchor="b"/>
                </a:tc>
                <a:extLst>
                  <a:ext uri="{0D108BD9-81ED-4DB2-BD59-A6C34878D82A}">
                    <a16:rowId xmlns:a16="http://schemas.microsoft.com/office/drawing/2014/main" val="2541419802"/>
                  </a:ext>
                </a:extLst>
              </a:tr>
              <a:tr h="228362">
                <a:tc>
                  <a:txBody>
                    <a:bodyPr/>
                    <a:lstStyle/>
                    <a:p>
                      <a:pPr algn="l" fontAlgn="b"/>
                      <a:r>
                        <a:rPr lang="en-CA" sz="1200" b="0" i="0" u="none" strike="noStrike" dirty="0">
                          <a:solidFill>
                            <a:srgbClr val="000000"/>
                          </a:solidFill>
                          <a:effectLst/>
                          <a:latin typeface="Calibri" panose="020F0502020204030204" pitchFamily="34" charset="0"/>
                        </a:rPr>
                        <a:t>Bylaw Expense</a:t>
                      </a:r>
                    </a:p>
                  </a:txBody>
                  <a:tcPr marL="0" marR="0" marT="0" marB="0" anchor="b"/>
                </a:tc>
                <a:tc>
                  <a:txBody>
                    <a:bodyPr/>
                    <a:lstStyle/>
                    <a:p>
                      <a:pPr algn="r" fontAlgn="b"/>
                      <a:r>
                        <a:rPr lang="en-CA" sz="1200" b="0" i="0" u="none" strike="noStrike" dirty="0">
                          <a:solidFill>
                            <a:srgbClr val="000000"/>
                          </a:solidFill>
                          <a:effectLst/>
                          <a:latin typeface="Calibri" panose="020F0502020204030204" pitchFamily="34" charset="0"/>
                        </a:rPr>
                        <a:t>$137,338</a:t>
                      </a:r>
                    </a:p>
                  </a:txBody>
                  <a:tcPr marL="0" marR="0" marT="0" marB="0" anchor="b"/>
                </a:tc>
                <a:tc>
                  <a:txBody>
                    <a:bodyPr/>
                    <a:lstStyle/>
                    <a:p>
                      <a:pPr algn="r" fontAlgn="b"/>
                      <a:r>
                        <a:rPr lang="en-CA" sz="1200" b="0" i="0" u="none" strike="noStrike" dirty="0">
                          <a:solidFill>
                            <a:srgbClr val="000000"/>
                          </a:solidFill>
                          <a:effectLst/>
                          <a:latin typeface="Calibri" panose="020F0502020204030204" pitchFamily="34" charset="0"/>
                        </a:rPr>
                        <a:t>$140,085</a:t>
                      </a:r>
                    </a:p>
                  </a:txBody>
                  <a:tcPr marL="0" marR="0" marT="0" marB="0" anchor="b"/>
                </a:tc>
                <a:tc>
                  <a:txBody>
                    <a:bodyPr/>
                    <a:lstStyle/>
                    <a:p>
                      <a:pPr algn="r" fontAlgn="b"/>
                      <a:r>
                        <a:rPr lang="en-CA" sz="1200" b="0" i="0" u="none" strike="noStrike" dirty="0">
                          <a:solidFill>
                            <a:srgbClr val="000000"/>
                          </a:solidFill>
                          <a:effectLst/>
                          <a:latin typeface="Calibri" panose="020F0502020204030204" pitchFamily="34" charset="0"/>
                        </a:rPr>
                        <a:t>$142,886</a:t>
                      </a:r>
                    </a:p>
                  </a:txBody>
                  <a:tcPr marL="0" marR="0" marT="0" marB="0" anchor="b"/>
                </a:tc>
                <a:tc>
                  <a:txBody>
                    <a:bodyPr/>
                    <a:lstStyle/>
                    <a:p>
                      <a:pPr algn="r" fontAlgn="b"/>
                      <a:r>
                        <a:rPr lang="en-CA" sz="1200" b="0" i="0" u="none" strike="noStrike" dirty="0">
                          <a:solidFill>
                            <a:srgbClr val="000000"/>
                          </a:solidFill>
                          <a:effectLst/>
                          <a:latin typeface="Calibri" panose="020F0502020204030204" pitchFamily="34" charset="0"/>
                        </a:rPr>
                        <a:t>$145,744</a:t>
                      </a:r>
                    </a:p>
                  </a:txBody>
                  <a:tcPr marL="0" marR="0" marT="0" marB="0" anchor="b"/>
                </a:tc>
                <a:tc>
                  <a:txBody>
                    <a:bodyPr/>
                    <a:lstStyle/>
                    <a:p>
                      <a:pPr algn="r" fontAlgn="b"/>
                      <a:r>
                        <a:rPr lang="en-CA" sz="1200" b="0" i="0" u="none" strike="noStrike" dirty="0">
                          <a:solidFill>
                            <a:srgbClr val="000000"/>
                          </a:solidFill>
                          <a:effectLst/>
                          <a:latin typeface="Calibri" panose="020F0502020204030204" pitchFamily="34" charset="0"/>
                        </a:rPr>
                        <a:t>$148,659</a:t>
                      </a:r>
                    </a:p>
                  </a:txBody>
                  <a:tcPr marL="0" marR="0" marT="0" marB="0" anchor="b"/>
                </a:tc>
                <a:extLst>
                  <a:ext uri="{0D108BD9-81ED-4DB2-BD59-A6C34878D82A}">
                    <a16:rowId xmlns:a16="http://schemas.microsoft.com/office/drawing/2014/main" val="2002717167"/>
                  </a:ext>
                </a:extLst>
              </a:tr>
              <a:tr h="228362">
                <a:tc>
                  <a:txBody>
                    <a:bodyPr/>
                    <a:lstStyle/>
                    <a:p>
                      <a:pPr algn="l" fontAlgn="b"/>
                      <a:r>
                        <a:rPr lang="en-CA" sz="1200" b="0" i="0" u="none" strike="noStrike" dirty="0">
                          <a:solidFill>
                            <a:srgbClr val="000000"/>
                          </a:solidFill>
                          <a:effectLst/>
                          <a:latin typeface="Calibri" panose="020F0502020204030204" pitchFamily="34" charset="0"/>
                        </a:rPr>
                        <a:t>Fiscal Services (Debt)</a:t>
                      </a:r>
                    </a:p>
                  </a:txBody>
                  <a:tcPr marL="0" marR="0" marT="0" marB="0" anchor="b"/>
                </a:tc>
                <a:tc>
                  <a:txBody>
                    <a:bodyPr/>
                    <a:lstStyle/>
                    <a:p>
                      <a:pPr algn="r" fontAlgn="b"/>
                      <a:r>
                        <a:rPr lang="en-CA" sz="1200" b="0" i="0" u="none" strike="noStrike" dirty="0">
                          <a:solidFill>
                            <a:srgbClr val="000000"/>
                          </a:solidFill>
                          <a:effectLst/>
                          <a:latin typeface="Calibri" panose="020F0502020204030204" pitchFamily="34" charset="0"/>
                        </a:rPr>
                        <a:t>$235,258</a:t>
                      </a:r>
                    </a:p>
                  </a:txBody>
                  <a:tcPr marL="0" marR="0" marT="0" marB="0" anchor="b"/>
                </a:tc>
                <a:tc>
                  <a:txBody>
                    <a:bodyPr/>
                    <a:lstStyle/>
                    <a:p>
                      <a:pPr algn="r" fontAlgn="b"/>
                      <a:r>
                        <a:rPr lang="en-CA" sz="1200" b="0" i="0" u="none" strike="noStrike" dirty="0">
                          <a:solidFill>
                            <a:srgbClr val="000000"/>
                          </a:solidFill>
                          <a:effectLst/>
                          <a:latin typeface="Calibri" panose="020F0502020204030204" pitchFamily="34" charset="0"/>
                        </a:rPr>
                        <a:t>$219,671</a:t>
                      </a:r>
                    </a:p>
                  </a:txBody>
                  <a:tcPr marL="0" marR="0" marT="0" marB="0" anchor="b"/>
                </a:tc>
                <a:tc>
                  <a:txBody>
                    <a:bodyPr/>
                    <a:lstStyle/>
                    <a:p>
                      <a:pPr algn="r" fontAlgn="b"/>
                      <a:r>
                        <a:rPr lang="en-CA" sz="1200" b="0" i="0" u="none" strike="noStrike" dirty="0">
                          <a:solidFill>
                            <a:srgbClr val="000000"/>
                          </a:solidFill>
                          <a:effectLst/>
                          <a:latin typeface="Calibri" panose="020F0502020204030204" pitchFamily="34" charset="0"/>
                        </a:rPr>
                        <a:t>$193,688</a:t>
                      </a:r>
                    </a:p>
                  </a:txBody>
                  <a:tcPr marL="0" marR="0" marT="0" marB="0" anchor="b"/>
                </a:tc>
                <a:tc>
                  <a:txBody>
                    <a:bodyPr/>
                    <a:lstStyle/>
                    <a:p>
                      <a:pPr algn="r" fontAlgn="b"/>
                      <a:r>
                        <a:rPr lang="en-CA" sz="1200" b="0" i="0" u="none" strike="noStrike" dirty="0">
                          <a:solidFill>
                            <a:srgbClr val="000000"/>
                          </a:solidFill>
                          <a:effectLst/>
                          <a:latin typeface="Calibri" panose="020F0502020204030204" pitchFamily="34" charset="0"/>
                        </a:rPr>
                        <a:t>$196,110</a:t>
                      </a:r>
                    </a:p>
                  </a:txBody>
                  <a:tcPr marL="0" marR="0" marT="0" marB="0" anchor="b"/>
                </a:tc>
                <a:tc>
                  <a:txBody>
                    <a:bodyPr/>
                    <a:lstStyle/>
                    <a:p>
                      <a:pPr algn="r" fontAlgn="b"/>
                      <a:r>
                        <a:rPr lang="en-CA" sz="1200" b="0" i="0" u="none" strike="noStrike" dirty="0">
                          <a:solidFill>
                            <a:srgbClr val="000000"/>
                          </a:solidFill>
                          <a:effectLst/>
                          <a:latin typeface="Calibri" panose="020F0502020204030204" pitchFamily="34" charset="0"/>
                        </a:rPr>
                        <a:t>$119,869</a:t>
                      </a:r>
                    </a:p>
                  </a:txBody>
                  <a:tcPr marL="0" marR="0" marT="0" marB="0" anchor="b"/>
                </a:tc>
                <a:extLst>
                  <a:ext uri="{0D108BD9-81ED-4DB2-BD59-A6C34878D82A}">
                    <a16:rowId xmlns:a16="http://schemas.microsoft.com/office/drawing/2014/main" val="2859055264"/>
                  </a:ext>
                </a:extLst>
              </a:tr>
              <a:tr h="228362">
                <a:tc>
                  <a:txBody>
                    <a:bodyPr/>
                    <a:lstStyle/>
                    <a:p>
                      <a:pPr algn="l" fontAlgn="b"/>
                      <a:r>
                        <a:rPr lang="en-CA" sz="1200" b="0" i="0" u="none" strike="noStrike" dirty="0">
                          <a:solidFill>
                            <a:srgbClr val="000000"/>
                          </a:solidFill>
                          <a:effectLst/>
                          <a:latin typeface="Calibri" panose="020F0502020204030204" pitchFamily="34" charset="0"/>
                        </a:rPr>
                        <a:t>Parks Expenses</a:t>
                      </a:r>
                    </a:p>
                  </a:txBody>
                  <a:tcPr marL="0" marR="0" marT="0" marB="0" anchor="b"/>
                </a:tc>
                <a:tc>
                  <a:txBody>
                    <a:bodyPr/>
                    <a:lstStyle/>
                    <a:p>
                      <a:pPr algn="r" fontAlgn="b"/>
                      <a:r>
                        <a:rPr lang="en-CA" sz="1200" b="0" i="0" u="none" strike="noStrike" dirty="0">
                          <a:solidFill>
                            <a:srgbClr val="000000"/>
                          </a:solidFill>
                          <a:effectLst/>
                          <a:latin typeface="Calibri" panose="020F0502020204030204" pitchFamily="34" charset="0"/>
                        </a:rPr>
                        <a:t>$801,388</a:t>
                      </a:r>
                    </a:p>
                  </a:txBody>
                  <a:tcPr marL="0" marR="0" marT="0" marB="0" anchor="b"/>
                </a:tc>
                <a:tc>
                  <a:txBody>
                    <a:bodyPr/>
                    <a:lstStyle/>
                    <a:p>
                      <a:pPr algn="r" fontAlgn="b"/>
                      <a:r>
                        <a:rPr lang="en-CA" sz="1200" b="0" i="0" u="none" strike="noStrike" dirty="0">
                          <a:solidFill>
                            <a:srgbClr val="000000"/>
                          </a:solidFill>
                          <a:effectLst/>
                          <a:latin typeface="Calibri" panose="020F0502020204030204" pitchFamily="34" charset="0"/>
                        </a:rPr>
                        <a:t>$817,416</a:t>
                      </a:r>
                    </a:p>
                  </a:txBody>
                  <a:tcPr marL="0" marR="0" marT="0" marB="0" anchor="b"/>
                </a:tc>
                <a:tc>
                  <a:txBody>
                    <a:bodyPr/>
                    <a:lstStyle/>
                    <a:p>
                      <a:pPr algn="r" fontAlgn="b"/>
                      <a:r>
                        <a:rPr lang="en-CA" sz="1200" b="0" i="0" u="none" strike="noStrike" dirty="0">
                          <a:solidFill>
                            <a:srgbClr val="000000"/>
                          </a:solidFill>
                          <a:effectLst/>
                          <a:latin typeface="Calibri" panose="020F0502020204030204" pitchFamily="34" charset="0"/>
                        </a:rPr>
                        <a:t>$833,764</a:t>
                      </a:r>
                    </a:p>
                  </a:txBody>
                  <a:tcPr marL="0" marR="0" marT="0" marB="0" anchor="b"/>
                </a:tc>
                <a:tc>
                  <a:txBody>
                    <a:bodyPr/>
                    <a:lstStyle/>
                    <a:p>
                      <a:pPr algn="r" fontAlgn="b"/>
                      <a:r>
                        <a:rPr lang="en-CA" sz="1200" b="0" i="0" u="none" strike="noStrike" dirty="0">
                          <a:solidFill>
                            <a:srgbClr val="000000"/>
                          </a:solidFill>
                          <a:effectLst/>
                          <a:latin typeface="Calibri" panose="020F0502020204030204" pitchFamily="34" charset="0"/>
                        </a:rPr>
                        <a:t>$850,439</a:t>
                      </a:r>
                    </a:p>
                  </a:txBody>
                  <a:tcPr marL="0" marR="0" marT="0" marB="0" anchor="b"/>
                </a:tc>
                <a:tc>
                  <a:txBody>
                    <a:bodyPr/>
                    <a:lstStyle/>
                    <a:p>
                      <a:pPr algn="r" fontAlgn="b"/>
                      <a:r>
                        <a:rPr lang="en-CA" sz="1200" b="0" i="0" u="none" strike="noStrike" dirty="0">
                          <a:solidFill>
                            <a:srgbClr val="000000"/>
                          </a:solidFill>
                          <a:effectLst/>
                          <a:latin typeface="Calibri" panose="020F0502020204030204" pitchFamily="34" charset="0"/>
                        </a:rPr>
                        <a:t>$867,448</a:t>
                      </a:r>
                    </a:p>
                  </a:txBody>
                  <a:tcPr marL="0" marR="0" marT="0" marB="0" anchor="b"/>
                </a:tc>
                <a:extLst>
                  <a:ext uri="{0D108BD9-81ED-4DB2-BD59-A6C34878D82A}">
                    <a16:rowId xmlns:a16="http://schemas.microsoft.com/office/drawing/2014/main" val="3257815691"/>
                  </a:ext>
                </a:extLst>
              </a:tr>
              <a:tr h="228362">
                <a:tc>
                  <a:txBody>
                    <a:bodyPr/>
                    <a:lstStyle/>
                    <a:p>
                      <a:pPr algn="l" fontAlgn="b"/>
                      <a:r>
                        <a:rPr lang="en-CA" sz="1200" b="0" i="0" u="none" strike="noStrike" dirty="0">
                          <a:solidFill>
                            <a:srgbClr val="000000"/>
                          </a:solidFill>
                          <a:effectLst/>
                          <a:latin typeface="Calibri" panose="020F0502020204030204" pitchFamily="34" charset="0"/>
                        </a:rPr>
                        <a:t>Planning Expenses</a:t>
                      </a:r>
                    </a:p>
                  </a:txBody>
                  <a:tcPr marL="0" marR="0" marT="0" marB="0" anchor="b"/>
                </a:tc>
                <a:tc>
                  <a:txBody>
                    <a:bodyPr/>
                    <a:lstStyle/>
                    <a:p>
                      <a:pPr algn="r" fontAlgn="b"/>
                      <a:r>
                        <a:rPr lang="en-CA" sz="1200" b="0" i="0" u="none" strike="noStrike" dirty="0">
                          <a:solidFill>
                            <a:srgbClr val="000000"/>
                          </a:solidFill>
                          <a:effectLst/>
                          <a:latin typeface="Calibri" panose="020F0502020204030204" pitchFamily="34" charset="0"/>
                        </a:rPr>
                        <a:t>$572,812</a:t>
                      </a:r>
                    </a:p>
                  </a:txBody>
                  <a:tcPr marL="0" marR="0" marT="0" marB="0" anchor="b"/>
                </a:tc>
                <a:tc>
                  <a:txBody>
                    <a:bodyPr/>
                    <a:lstStyle/>
                    <a:p>
                      <a:pPr algn="r" fontAlgn="b"/>
                      <a:r>
                        <a:rPr lang="en-CA" sz="1200" b="0" i="0" u="none" strike="noStrike" dirty="0">
                          <a:solidFill>
                            <a:srgbClr val="000000"/>
                          </a:solidFill>
                          <a:effectLst/>
                          <a:latin typeface="Calibri" panose="020F0502020204030204" pitchFamily="34" charset="0"/>
                        </a:rPr>
                        <a:t>$583,468</a:t>
                      </a:r>
                    </a:p>
                  </a:txBody>
                  <a:tcPr marL="0" marR="0" marT="0" marB="0" anchor="b"/>
                </a:tc>
                <a:tc>
                  <a:txBody>
                    <a:bodyPr/>
                    <a:lstStyle/>
                    <a:p>
                      <a:pPr algn="r" fontAlgn="b"/>
                      <a:r>
                        <a:rPr lang="en-CA" sz="1200" b="0" i="0" u="none" strike="noStrike" dirty="0">
                          <a:solidFill>
                            <a:srgbClr val="000000"/>
                          </a:solidFill>
                          <a:effectLst/>
                          <a:latin typeface="Calibri" panose="020F0502020204030204" pitchFamily="34" charset="0"/>
                        </a:rPr>
                        <a:t>$594,337</a:t>
                      </a:r>
                    </a:p>
                  </a:txBody>
                  <a:tcPr marL="0" marR="0" marT="0" marB="0" anchor="b"/>
                </a:tc>
                <a:tc>
                  <a:txBody>
                    <a:bodyPr/>
                    <a:lstStyle/>
                    <a:p>
                      <a:pPr algn="r" fontAlgn="b"/>
                      <a:r>
                        <a:rPr lang="en-CA" sz="1200" b="0" i="0" u="none" strike="noStrike" dirty="0">
                          <a:solidFill>
                            <a:srgbClr val="000000"/>
                          </a:solidFill>
                          <a:effectLst/>
                          <a:latin typeface="Calibri" panose="020F0502020204030204" pitchFamily="34" charset="0"/>
                        </a:rPr>
                        <a:t>$605,424</a:t>
                      </a:r>
                    </a:p>
                  </a:txBody>
                  <a:tcPr marL="0" marR="0" marT="0" marB="0" anchor="b"/>
                </a:tc>
                <a:tc>
                  <a:txBody>
                    <a:bodyPr/>
                    <a:lstStyle/>
                    <a:p>
                      <a:pPr algn="r" fontAlgn="b"/>
                      <a:r>
                        <a:rPr lang="en-CA" sz="1200" b="0" i="0" u="none" strike="noStrike" dirty="0">
                          <a:solidFill>
                            <a:srgbClr val="000000"/>
                          </a:solidFill>
                          <a:effectLst/>
                          <a:latin typeface="Calibri" panose="020F0502020204030204" pitchFamily="34" charset="0"/>
                        </a:rPr>
                        <a:t>$616,732</a:t>
                      </a:r>
                    </a:p>
                  </a:txBody>
                  <a:tcPr marL="0" marR="0" marT="0" marB="0" anchor="b"/>
                </a:tc>
                <a:extLst>
                  <a:ext uri="{0D108BD9-81ED-4DB2-BD59-A6C34878D82A}">
                    <a16:rowId xmlns:a16="http://schemas.microsoft.com/office/drawing/2014/main" val="813788544"/>
                  </a:ext>
                </a:extLst>
              </a:tr>
              <a:tr h="228362">
                <a:tc>
                  <a:txBody>
                    <a:bodyPr/>
                    <a:lstStyle/>
                    <a:p>
                      <a:pPr algn="l" fontAlgn="b"/>
                      <a:r>
                        <a:rPr lang="en-CA" sz="1200" b="0" i="0" u="none" strike="noStrike" dirty="0">
                          <a:solidFill>
                            <a:srgbClr val="000000"/>
                          </a:solidFill>
                          <a:effectLst/>
                          <a:latin typeface="Calibri" panose="020F0502020204030204" pitchFamily="34" charset="0"/>
                        </a:rPr>
                        <a:t>Protective Services Expenses</a:t>
                      </a:r>
                    </a:p>
                  </a:txBody>
                  <a:tcPr marL="0" marR="0" marT="0" marB="0" anchor="b"/>
                </a:tc>
                <a:tc>
                  <a:txBody>
                    <a:bodyPr/>
                    <a:lstStyle/>
                    <a:p>
                      <a:pPr algn="r" fontAlgn="b"/>
                      <a:r>
                        <a:rPr lang="en-CA" sz="1200" b="0" i="0" u="none" strike="noStrike" dirty="0">
                          <a:solidFill>
                            <a:srgbClr val="000000"/>
                          </a:solidFill>
                          <a:effectLst/>
                          <a:latin typeface="Calibri" panose="020F0502020204030204" pitchFamily="34" charset="0"/>
                        </a:rPr>
                        <a:t>$508,921</a:t>
                      </a:r>
                    </a:p>
                  </a:txBody>
                  <a:tcPr marL="0" marR="0" marT="0" marB="0" anchor="b"/>
                </a:tc>
                <a:tc>
                  <a:txBody>
                    <a:bodyPr/>
                    <a:lstStyle/>
                    <a:p>
                      <a:pPr algn="r" fontAlgn="b"/>
                      <a:r>
                        <a:rPr lang="en-CA" sz="1200" b="0" i="0" u="none" strike="noStrike" dirty="0">
                          <a:solidFill>
                            <a:srgbClr val="000000"/>
                          </a:solidFill>
                          <a:effectLst/>
                          <a:latin typeface="Calibri" panose="020F0502020204030204" pitchFamily="34" charset="0"/>
                        </a:rPr>
                        <a:t>$526,152</a:t>
                      </a:r>
                    </a:p>
                  </a:txBody>
                  <a:tcPr marL="0" marR="0" marT="0" marB="0" anchor="b"/>
                </a:tc>
                <a:tc>
                  <a:txBody>
                    <a:bodyPr/>
                    <a:lstStyle/>
                    <a:p>
                      <a:pPr algn="r" fontAlgn="b"/>
                      <a:r>
                        <a:rPr lang="en-CA" sz="1200" b="0" i="0" u="none" strike="noStrike" dirty="0">
                          <a:solidFill>
                            <a:srgbClr val="000000"/>
                          </a:solidFill>
                          <a:effectLst/>
                          <a:latin typeface="Calibri" panose="020F0502020204030204" pitchFamily="34" charset="0"/>
                        </a:rPr>
                        <a:t>$536,465</a:t>
                      </a:r>
                    </a:p>
                  </a:txBody>
                  <a:tcPr marL="0" marR="0" marT="0" marB="0" anchor="b"/>
                </a:tc>
                <a:tc>
                  <a:txBody>
                    <a:bodyPr/>
                    <a:lstStyle/>
                    <a:p>
                      <a:pPr algn="r" fontAlgn="b"/>
                      <a:r>
                        <a:rPr lang="en-CA" sz="1200" b="0" i="0" u="none" strike="noStrike" dirty="0">
                          <a:solidFill>
                            <a:srgbClr val="000000"/>
                          </a:solidFill>
                          <a:effectLst/>
                          <a:latin typeface="Calibri" panose="020F0502020204030204" pitchFamily="34" charset="0"/>
                        </a:rPr>
                        <a:t>$546,985</a:t>
                      </a:r>
                    </a:p>
                  </a:txBody>
                  <a:tcPr marL="0" marR="0" marT="0" marB="0" anchor="b"/>
                </a:tc>
                <a:tc>
                  <a:txBody>
                    <a:bodyPr/>
                    <a:lstStyle/>
                    <a:p>
                      <a:pPr algn="r" fontAlgn="b"/>
                      <a:r>
                        <a:rPr lang="en-CA" sz="1200" b="0" i="0" u="none" strike="noStrike" dirty="0">
                          <a:solidFill>
                            <a:srgbClr val="000000"/>
                          </a:solidFill>
                          <a:effectLst/>
                          <a:latin typeface="Calibri" panose="020F0502020204030204" pitchFamily="34" charset="0"/>
                        </a:rPr>
                        <a:t>$557,714</a:t>
                      </a:r>
                    </a:p>
                  </a:txBody>
                  <a:tcPr marL="0" marR="0" marT="0" marB="0" anchor="b"/>
                </a:tc>
                <a:extLst>
                  <a:ext uri="{0D108BD9-81ED-4DB2-BD59-A6C34878D82A}">
                    <a16:rowId xmlns:a16="http://schemas.microsoft.com/office/drawing/2014/main" val="72713002"/>
                  </a:ext>
                </a:extLst>
              </a:tr>
              <a:tr h="228362">
                <a:tc>
                  <a:txBody>
                    <a:bodyPr/>
                    <a:lstStyle/>
                    <a:p>
                      <a:pPr algn="l" fontAlgn="b"/>
                      <a:r>
                        <a:rPr lang="en-CA" sz="1200" b="0" i="0" u="none" strike="noStrike" dirty="0">
                          <a:solidFill>
                            <a:srgbClr val="000000"/>
                          </a:solidFill>
                          <a:effectLst/>
                          <a:latin typeface="Calibri" panose="020F0502020204030204" pitchFamily="34" charset="0"/>
                        </a:rPr>
                        <a:t>Public works Expenses</a:t>
                      </a:r>
                    </a:p>
                  </a:txBody>
                  <a:tcPr marL="0" marR="0" marT="0" marB="0" anchor="b"/>
                </a:tc>
                <a:tc>
                  <a:txBody>
                    <a:bodyPr/>
                    <a:lstStyle/>
                    <a:p>
                      <a:pPr algn="r" fontAlgn="b"/>
                      <a:r>
                        <a:rPr lang="en-CA" sz="1200" b="0" i="0" u="none" strike="noStrike" dirty="0">
                          <a:solidFill>
                            <a:srgbClr val="000000"/>
                          </a:solidFill>
                          <a:effectLst/>
                          <a:latin typeface="Calibri" panose="020F0502020204030204" pitchFamily="34" charset="0"/>
                        </a:rPr>
                        <a:t>$988,777</a:t>
                      </a:r>
                    </a:p>
                  </a:txBody>
                  <a:tcPr marL="0" marR="0" marT="0" marB="0" anchor="b"/>
                </a:tc>
                <a:tc>
                  <a:txBody>
                    <a:bodyPr/>
                    <a:lstStyle/>
                    <a:p>
                      <a:pPr algn="r" fontAlgn="b"/>
                      <a:r>
                        <a:rPr lang="en-CA" sz="1200" b="0" i="0" u="none" strike="noStrike" dirty="0">
                          <a:solidFill>
                            <a:srgbClr val="000000"/>
                          </a:solidFill>
                          <a:effectLst/>
                          <a:latin typeface="Calibri" panose="020F0502020204030204" pitchFamily="34" charset="0"/>
                        </a:rPr>
                        <a:t>$996,832</a:t>
                      </a:r>
                    </a:p>
                  </a:txBody>
                  <a:tcPr marL="0" marR="0" marT="0" marB="0" anchor="b"/>
                </a:tc>
                <a:tc>
                  <a:txBody>
                    <a:bodyPr/>
                    <a:lstStyle/>
                    <a:p>
                      <a:pPr algn="r" fontAlgn="b"/>
                      <a:r>
                        <a:rPr lang="en-CA" sz="1200" b="0" i="0" u="none" strike="noStrike" dirty="0">
                          <a:solidFill>
                            <a:srgbClr val="000000"/>
                          </a:solidFill>
                          <a:effectLst/>
                          <a:latin typeface="Calibri" panose="020F0502020204030204" pitchFamily="34" charset="0"/>
                        </a:rPr>
                        <a:t>$1,016,769</a:t>
                      </a:r>
                    </a:p>
                  </a:txBody>
                  <a:tcPr marL="0" marR="0" marT="0" marB="0" anchor="b"/>
                </a:tc>
                <a:tc>
                  <a:txBody>
                    <a:bodyPr/>
                    <a:lstStyle/>
                    <a:p>
                      <a:pPr algn="r" fontAlgn="b"/>
                      <a:r>
                        <a:rPr lang="en-CA" sz="1200" b="0" i="0" u="none" strike="noStrike" dirty="0">
                          <a:solidFill>
                            <a:srgbClr val="000000"/>
                          </a:solidFill>
                          <a:effectLst/>
                          <a:latin typeface="Calibri" panose="020F0502020204030204" pitchFamily="34" charset="0"/>
                        </a:rPr>
                        <a:t>$1,037,104</a:t>
                      </a:r>
                    </a:p>
                  </a:txBody>
                  <a:tcPr marL="0" marR="0" marT="0" marB="0" anchor="b"/>
                </a:tc>
                <a:tc>
                  <a:txBody>
                    <a:bodyPr/>
                    <a:lstStyle/>
                    <a:p>
                      <a:pPr algn="r" fontAlgn="b"/>
                      <a:r>
                        <a:rPr lang="en-CA" sz="1200" b="0" i="0" u="none" strike="noStrike" dirty="0">
                          <a:solidFill>
                            <a:srgbClr val="000000"/>
                          </a:solidFill>
                          <a:effectLst/>
                          <a:latin typeface="Calibri" panose="020F0502020204030204" pitchFamily="34" charset="0"/>
                        </a:rPr>
                        <a:t>$1,057,846</a:t>
                      </a:r>
                    </a:p>
                  </a:txBody>
                  <a:tcPr marL="0" marR="0" marT="0" marB="0" anchor="b"/>
                </a:tc>
                <a:extLst>
                  <a:ext uri="{0D108BD9-81ED-4DB2-BD59-A6C34878D82A}">
                    <a16:rowId xmlns:a16="http://schemas.microsoft.com/office/drawing/2014/main" val="1273949561"/>
                  </a:ext>
                </a:extLst>
              </a:tr>
              <a:tr h="228362">
                <a:tc>
                  <a:txBody>
                    <a:bodyPr/>
                    <a:lstStyle/>
                    <a:p>
                      <a:pPr algn="l" fontAlgn="b"/>
                      <a:r>
                        <a:rPr lang="en-CA" sz="1200" b="0" i="0" u="none" strike="noStrike" dirty="0">
                          <a:solidFill>
                            <a:srgbClr val="000000"/>
                          </a:solidFill>
                          <a:effectLst/>
                          <a:latin typeface="Calibri" panose="020F0502020204030204" pitchFamily="34" charset="0"/>
                        </a:rPr>
                        <a:t>Recreation Expenses</a:t>
                      </a:r>
                    </a:p>
                  </a:txBody>
                  <a:tcPr marL="0" marR="0" marT="0" marB="0" anchor="b"/>
                </a:tc>
                <a:tc>
                  <a:txBody>
                    <a:bodyPr/>
                    <a:lstStyle/>
                    <a:p>
                      <a:pPr algn="r" fontAlgn="b"/>
                      <a:r>
                        <a:rPr lang="en-CA" sz="1200" b="0" i="0" u="none" strike="noStrike" dirty="0">
                          <a:solidFill>
                            <a:srgbClr val="000000"/>
                          </a:solidFill>
                          <a:effectLst/>
                          <a:latin typeface="Calibri" panose="020F0502020204030204" pitchFamily="34" charset="0"/>
                        </a:rPr>
                        <a:t>$1,197,113</a:t>
                      </a:r>
                    </a:p>
                  </a:txBody>
                  <a:tcPr marL="0" marR="0" marT="0" marB="0" anchor="b"/>
                </a:tc>
                <a:tc>
                  <a:txBody>
                    <a:bodyPr/>
                    <a:lstStyle/>
                    <a:p>
                      <a:pPr algn="r" fontAlgn="b"/>
                      <a:r>
                        <a:rPr lang="en-CA" sz="1200" b="0" i="0" u="none" strike="noStrike" dirty="0">
                          <a:solidFill>
                            <a:srgbClr val="000000"/>
                          </a:solidFill>
                          <a:effectLst/>
                          <a:latin typeface="Calibri" panose="020F0502020204030204" pitchFamily="34" charset="0"/>
                        </a:rPr>
                        <a:t>$1,208,616</a:t>
                      </a:r>
                    </a:p>
                  </a:txBody>
                  <a:tcPr marL="0" marR="0" marT="0" marB="0" anchor="b"/>
                </a:tc>
                <a:tc>
                  <a:txBody>
                    <a:bodyPr/>
                    <a:lstStyle/>
                    <a:p>
                      <a:pPr algn="r" fontAlgn="b"/>
                      <a:r>
                        <a:rPr lang="en-CA" sz="1200" b="0" i="0" u="none" strike="noStrike" dirty="0">
                          <a:solidFill>
                            <a:srgbClr val="000000"/>
                          </a:solidFill>
                          <a:effectLst/>
                          <a:latin typeface="Calibri" panose="020F0502020204030204" pitchFamily="34" charset="0"/>
                        </a:rPr>
                        <a:t>$1,232,578</a:t>
                      </a:r>
                    </a:p>
                  </a:txBody>
                  <a:tcPr marL="0" marR="0" marT="0" marB="0" anchor="b"/>
                </a:tc>
                <a:tc>
                  <a:txBody>
                    <a:bodyPr/>
                    <a:lstStyle/>
                    <a:p>
                      <a:pPr algn="r" fontAlgn="b"/>
                      <a:r>
                        <a:rPr lang="en-CA" sz="1200" b="0" i="0" u="none" strike="noStrike" dirty="0">
                          <a:solidFill>
                            <a:srgbClr val="000000"/>
                          </a:solidFill>
                          <a:effectLst/>
                          <a:latin typeface="Calibri" panose="020F0502020204030204" pitchFamily="34" charset="0"/>
                        </a:rPr>
                        <a:t>$1,257,019</a:t>
                      </a:r>
                    </a:p>
                  </a:txBody>
                  <a:tcPr marL="0" marR="0" marT="0" marB="0" anchor="b"/>
                </a:tc>
                <a:tc>
                  <a:txBody>
                    <a:bodyPr/>
                    <a:lstStyle/>
                    <a:p>
                      <a:pPr algn="r" fontAlgn="b"/>
                      <a:r>
                        <a:rPr lang="en-CA" sz="1200" b="0" i="0" u="none" strike="noStrike" dirty="0">
                          <a:solidFill>
                            <a:srgbClr val="000000"/>
                          </a:solidFill>
                          <a:effectLst/>
                          <a:latin typeface="Calibri" panose="020F0502020204030204" pitchFamily="34" charset="0"/>
                        </a:rPr>
                        <a:t>$1,281,950</a:t>
                      </a:r>
                    </a:p>
                  </a:txBody>
                  <a:tcPr marL="0" marR="0" marT="0" marB="0" anchor="b"/>
                </a:tc>
                <a:extLst>
                  <a:ext uri="{0D108BD9-81ED-4DB2-BD59-A6C34878D82A}">
                    <a16:rowId xmlns:a16="http://schemas.microsoft.com/office/drawing/2014/main" val="3820686878"/>
                  </a:ext>
                </a:extLst>
              </a:tr>
              <a:tr h="228362">
                <a:tc>
                  <a:txBody>
                    <a:bodyPr/>
                    <a:lstStyle/>
                    <a:p>
                      <a:pPr algn="l" fontAlgn="b"/>
                      <a:endParaRPr lang="en-CA" sz="1200" b="1" i="0" u="none" strike="noStrike" dirty="0">
                        <a:solidFill>
                          <a:srgbClr val="000000"/>
                        </a:solidFill>
                        <a:effectLst/>
                        <a:latin typeface="Calibri" panose="020F0502020204030204" pitchFamily="34" charset="0"/>
                      </a:endParaRPr>
                    </a:p>
                  </a:txBody>
                  <a:tcPr marL="0" marR="0" marT="0" marB="0" anchor="b"/>
                </a:tc>
                <a:tc>
                  <a:txBody>
                    <a:bodyPr/>
                    <a:lstStyle/>
                    <a:p>
                      <a:pPr algn="r" fontAlgn="b"/>
                      <a:endParaRPr lang="en-CA" sz="1200" b="1" i="0" u="none" strike="noStrike" dirty="0">
                        <a:solidFill>
                          <a:srgbClr val="000000"/>
                        </a:solidFill>
                        <a:effectLst/>
                        <a:latin typeface="Calibri" panose="020F0502020204030204" pitchFamily="34" charset="0"/>
                      </a:endParaRPr>
                    </a:p>
                  </a:txBody>
                  <a:tcPr marL="0" marR="0" marT="0" marB="0" anchor="b"/>
                </a:tc>
                <a:tc>
                  <a:txBody>
                    <a:bodyPr/>
                    <a:lstStyle/>
                    <a:p>
                      <a:pPr algn="r" fontAlgn="b"/>
                      <a:endParaRPr lang="en-CA" sz="1200" b="1" i="0" u="none" strike="noStrike" dirty="0">
                        <a:solidFill>
                          <a:srgbClr val="000000"/>
                        </a:solidFill>
                        <a:effectLst/>
                        <a:latin typeface="Calibri" panose="020F0502020204030204" pitchFamily="34" charset="0"/>
                      </a:endParaRPr>
                    </a:p>
                  </a:txBody>
                  <a:tcPr marL="0" marR="0" marT="0" marB="0" anchor="b"/>
                </a:tc>
                <a:tc>
                  <a:txBody>
                    <a:bodyPr/>
                    <a:lstStyle/>
                    <a:p>
                      <a:pPr algn="r" fontAlgn="b"/>
                      <a:endParaRPr lang="en-CA" sz="1200" b="1" i="0" u="none" strike="noStrike" dirty="0">
                        <a:solidFill>
                          <a:srgbClr val="000000"/>
                        </a:solidFill>
                        <a:effectLst/>
                        <a:latin typeface="Calibri" panose="020F0502020204030204" pitchFamily="34" charset="0"/>
                      </a:endParaRPr>
                    </a:p>
                  </a:txBody>
                  <a:tcPr marL="0" marR="0" marT="0" marB="0" anchor="b"/>
                </a:tc>
                <a:tc>
                  <a:txBody>
                    <a:bodyPr/>
                    <a:lstStyle/>
                    <a:p>
                      <a:pPr algn="r" fontAlgn="b"/>
                      <a:endParaRPr lang="en-CA" sz="1200" b="1" i="0" u="none" strike="noStrike" dirty="0">
                        <a:solidFill>
                          <a:srgbClr val="000000"/>
                        </a:solidFill>
                        <a:effectLst/>
                        <a:latin typeface="Calibri" panose="020F0502020204030204" pitchFamily="34" charset="0"/>
                      </a:endParaRPr>
                    </a:p>
                  </a:txBody>
                  <a:tcPr marL="0" marR="0" marT="0" marB="0" anchor="b"/>
                </a:tc>
                <a:tc>
                  <a:txBody>
                    <a:bodyPr/>
                    <a:lstStyle/>
                    <a:p>
                      <a:pPr algn="r" fontAlgn="b"/>
                      <a:endParaRPr lang="en-CA" sz="1200" b="1" i="0" u="none" strike="noStrike" dirty="0">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1568885659"/>
                  </a:ext>
                </a:extLst>
              </a:tr>
              <a:tr h="228362">
                <a:tc>
                  <a:txBody>
                    <a:bodyPr/>
                    <a:lstStyle/>
                    <a:p>
                      <a:pPr algn="l" fontAlgn="b"/>
                      <a:r>
                        <a:rPr lang="en-CA" sz="1200" b="1" i="0" u="none" strike="noStrike" dirty="0">
                          <a:solidFill>
                            <a:srgbClr val="000000"/>
                          </a:solidFill>
                          <a:effectLst/>
                          <a:latin typeface="Calibri" panose="020F0502020204030204" pitchFamily="34" charset="0"/>
                        </a:rPr>
                        <a:t>Total Expenditures</a:t>
                      </a:r>
                    </a:p>
                  </a:txBody>
                  <a:tcPr marL="0" marR="0" marT="0" marB="0" anchor="b"/>
                </a:tc>
                <a:tc>
                  <a:txBody>
                    <a:bodyPr/>
                    <a:lstStyle/>
                    <a:p>
                      <a:pPr algn="r" fontAlgn="b"/>
                      <a:r>
                        <a:rPr lang="en-CA" sz="1200" b="1" i="0" u="none" strike="noStrike" dirty="0">
                          <a:solidFill>
                            <a:srgbClr val="000000"/>
                          </a:solidFill>
                          <a:effectLst/>
                          <a:latin typeface="Calibri" panose="020F0502020204030204" pitchFamily="34" charset="0"/>
                        </a:rPr>
                        <a:t>$6,464,019</a:t>
                      </a:r>
                    </a:p>
                  </a:txBody>
                  <a:tcPr marL="0" marR="0" marT="0" marB="0" anchor="b"/>
                </a:tc>
                <a:tc>
                  <a:txBody>
                    <a:bodyPr/>
                    <a:lstStyle/>
                    <a:p>
                      <a:pPr algn="r" fontAlgn="b"/>
                      <a:r>
                        <a:rPr lang="en-CA" sz="1200" b="1" i="0" u="none" strike="noStrike" dirty="0">
                          <a:solidFill>
                            <a:srgbClr val="000000"/>
                          </a:solidFill>
                          <a:effectLst/>
                          <a:latin typeface="Calibri" panose="020F0502020204030204" pitchFamily="34" charset="0"/>
                        </a:rPr>
                        <a:t>$6,536,454</a:t>
                      </a:r>
                    </a:p>
                  </a:txBody>
                  <a:tcPr marL="0" marR="0" marT="0" marB="0" anchor="b"/>
                </a:tc>
                <a:tc>
                  <a:txBody>
                    <a:bodyPr/>
                    <a:lstStyle/>
                    <a:p>
                      <a:pPr algn="r" fontAlgn="b"/>
                      <a:r>
                        <a:rPr lang="en-CA" sz="1200" b="1" i="0" u="none" strike="noStrike" dirty="0">
                          <a:solidFill>
                            <a:srgbClr val="000000"/>
                          </a:solidFill>
                          <a:effectLst/>
                          <a:latin typeface="Calibri" panose="020F0502020204030204" pitchFamily="34" charset="0"/>
                        </a:rPr>
                        <a:t>$6,586,238</a:t>
                      </a:r>
                    </a:p>
                  </a:txBody>
                  <a:tcPr marL="0" marR="0" marT="0" marB="0" anchor="b"/>
                </a:tc>
                <a:tc>
                  <a:txBody>
                    <a:bodyPr/>
                    <a:lstStyle/>
                    <a:p>
                      <a:pPr algn="r" fontAlgn="b"/>
                      <a:r>
                        <a:rPr lang="en-CA" sz="1200" b="1" i="0" u="none" strike="noStrike" dirty="0">
                          <a:solidFill>
                            <a:srgbClr val="000000"/>
                          </a:solidFill>
                          <a:effectLst/>
                          <a:latin typeface="Calibri" panose="020F0502020204030204" pitchFamily="34" charset="0"/>
                        </a:rPr>
                        <a:t>$6,732,771</a:t>
                      </a:r>
                    </a:p>
                  </a:txBody>
                  <a:tcPr marL="0" marR="0" marT="0" marB="0" anchor="b"/>
                </a:tc>
                <a:tc>
                  <a:txBody>
                    <a:bodyPr/>
                    <a:lstStyle/>
                    <a:p>
                      <a:pPr algn="r" fontAlgn="b"/>
                      <a:r>
                        <a:rPr lang="en-CA" sz="1200" b="1" i="0" u="none" strike="noStrike" dirty="0">
                          <a:solidFill>
                            <a:srgbClr val="000000"/>
                          </a:solidFill>
                          <a:effectLst/>
                          <a:latin typeface="Calibri" panose="020F0502020204030204" pitchFamily="34" charset="0"/>
                        </a:rPr>
                        <a:t>$6,777,900</a:t>
                      </a:r>
                    </a:p>
                  </a:txBody>
                  <a:tcPr marL="0" marR="0" marT="0" marB="0" anchor="b"/>
                </a:tc>
                <a:extLst>
                  <a:ext uri="{0D108BD9-81ED-4DB2-BD59-A6C34878D82A}">
                    <a16:rowId xmlns:a16="http://schemas.microsoft.com/office/drawing/2014/main" val="4264012560"/>
                  </a:ext>
                </a:extLst>
              </a:tr>
            </a:tbl>
          </a:graphicData>
        </a:graphic>
      </p:graphicFrame>
      <p:sp>
        <p:nvSpPr>
          <p:cNvPr id="9" name="Title 1">
            <a:extLst>
              <a:ext uri="{FF2B5EF4-FFF2-40B4-BE49-F238E27FC236}">
                <a16:creationId xmlns:a16="http://schemas.microsoft.com/office/drawing/2014/main" id="{EFED7934-6842-2744-C526-AE3798AC6782}"/>
              </a:ext>
            </a:extLst>
          </p:cNvPr>
          <p:cNvSpPr txBox="1">
            <a:spLocks/>
          </p:cNvSpPr>
          <p:nvPr/>
        </p:nvSpPr>
        <p:spPr>
          <a:xfrm>
            <a:off x="917097" y="2596959"/>
            <a:ext cx="2743310" cy="252769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a:lstStyle>
          <a:p>
            <a:r>
              <a:rPr lang="en-US" sz="1200" dirty="0"/>
              <a:t>2024 Property Tax increase projected at 5.09% for operations only.  Capital requisition is not shown in this slide.  </a:t>
            </a:r>
          </a:p>
          <a:p>
            <a:endParaRPr lang="en-US" sz="1200" dirty="0"/>
          </a:p>
          <a:p>
            <a:r>
              <a:rPr lang="en-US" sz="1200" dirty="0"/>
              <a:t>revised assessment roll from BC Assessment due on April 1, 2024. </a:t>
            </a:r>
          </a:p>
          <a:p>
            <a:endParaRPr lang="en-US" sz="1200" dirty="0"/>
          </a:p>
          <a:p>
            <a:r>
              <a:rPr lang="en-US" sz="1200" dirty="0"/>
              <a:t>Capital requisition will need to be added to the total tax requisition.</a:t>
            </a:r>
            <a:endParaRPr lang="en-CA" sz="1200" dirty="0"/>
          </a:p>
        </p:txBody>
      </p:sp>
    </p:spTree>
    <p:extLst>
      <p:ext uri="{BB962C8B-B14F-4D97-AF65-F5344CB8AC3E}">
        <p14:creationId xmlns:p14="http://schemas.microsoft.com/office/powerpoint/2010/main" val="3748097617"/>
      </p:ext>
    </p:extLst>
  </p:cSld>
  <p:clrMapOvr>
    <a:overrideClrMapping bg1="lt1" tx1="dk1" bg2="lt2" tx2="dk2" accent1="accent1" accent2="accent2" accent3="accent3" accent4="accent4" accent5="accent5" accent6="accent6" hlink="hlink" folHlink="folHlink"/>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F30500-3092-1424-FED4-41AB68A7FFDF}"/>
              </a:ext>
            </a:extLst>
          </p:cNvPr>
          <p:cNvSpPr>
            <a:spLocks noGrp="1"/>
          </p:cNvSpPr>
          <p:nvPr>
            <p:ph type="title"/>
          </p:nvPr>
        </p:nvSpPr>
        <p:spPr>
          <a:xfrm>
            <a:off x="1143001" y="226088"/>
            <a:ext cx="9905998" cy="1478570"/>
          </a:xfrm>
        </p:spPr>
        <p:txBody>
          <a:bodyPr/>
          <a:lstStyle/>
          <a:p>
            <a:pPr algn="ctr"/>
            <a:r>
              <a:rPr lang="en-US" dirty="0">
                <a:solidFill>
                  <a:schemeClr val="bg1"/>
                </a:solidFill>
              </a:rPr>
              <a:t>Operation Expenditure and Revenue Distribution</a:t>
            </a:r>
            <a:endParaRPr lang="en-CA" dirty="0">
              <a:solidFill>
                <a:schemeClr val="bg1"/>
              </a:solidFill>
            </a:endParaRPr>
          </a:p>
        </p:txBody>
      </p:sp>
      <p:graphicFrame>
        <p:nvGraphicFramePr>
          <p:cNvPr id="4" name="Chart 3">
            <a:extLst>
              <a:ext uri="{FF2B5EF4-FFF2-40B4-BE49-F238E27FC236}">
                <a16:creationId xmlns:a16="http://schemas.microsoft.com/office/drawing/2014/main" id="{35828ED3-6F87-E07B-FBD7-7E06BB4E217F}"/>
              </a:ext>
            </a:extLst>
          </p:cNvPr>
          <p:cNvGraphicFramePr>
            <a:graphicFrameLocks/>
          </p:cNvGraphicFramePr>
          <p:nvPr>
            <p:extLst>
              <p:ext uri="{D42A27DB-BD31-4B8C-83A1-F6EECF244321}">
                <p14:modId xmlns:p14="http://schemas.microsoft.com/office/powerpoint/2010/main" val="2767135440"/>
              </p:ext>
            </p:extLst>
          </p:nvPr>
        </p:nvGraphicFramePr>
        <p:xfrm>
          <a:off x="6096000" y="1477108"/>
          <a:ext cx="6096001" cy="515480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Chart 4">
            <a:extLst>
              <a:ext uri="{FF2B5EF4-FFF2-40B4-BE49-F238E27FC236}">
                <a16:creationId xmlns:a16="http://schemas.microsoft.com/office/drawing/2014/main" id="{61BCE563-1603-C56F-F994-20BD07A967D0}"/>
              </a:ext>
            </a:extLst>
          </p:cNvPr>
          <p:cNvGraphicFramePr>
            <a:graphicFrameLocks/>
          </p:cNvGraphicFramePr>
          <p:nvPr>
            <p:extLst>
              <p:ext uri="{D42A27DB-BD31-4B8C-83A1-F6EECF244321}">
                <p14:modId xmlns:p14="http://schemas.microsoft.com/office/powerpoint/2010/main" val="2750674080"/>
              </p:ext>
            </p:extLst>
          </p:nvPr>
        </p:nvGraphicFramePr>
        <p:xfrm>
          <a:off x="214364" y="1477108"/>
          <a:ext cx="5881636" cy="5154804"/>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5293784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BC0C13-646C-3CED-139A-E5B2787AA0D4}"/>
              </a:ext>
            </a:extLst>
          </p:cNvPr>
          <p:cNvSpPr>
            <a:spLocks noGrp="1"/>
          </p:cNvSpPr>
          <p:nvPr>
            <p:ph type="title"/>
          </p:nvPr>
        </p:nvSpPr>
        <p:spPr>
          <a:xfrm>
            <a:off x="1103268" y="169360"/>
            <a:ext cx="9905998" cy="1478570"/>
          </a:xfrm>
        </p:spPr>
        <p:txBody>
          <a:bodyPr vert="horz" lIns="91440" tIns="45720" rIns="91440" bIns="45720" rtlCol="0" anchor="ctr">
            <a:normAutofit/>
          </a:bodyPr>
          <a:lstStyle/>
          <a:p>
            <a:r>
              <a:rPr lang="en-US" dirty="0">
                <a:solidFill>
                  <a:schemeClr val="bg1"/>
                </a:solidFill>
                <a:effectLst>
                  <a:outerShdw blurRad="177800" dist="38100" dir="2700000" algn="tl">
                    <a:srgbClr val="000000">
                      <a:alpha val="24000"/>
                    </a:srgbClr>
                  </a:outerShdw>
                </a:effectLst>
              </a:rPr>
              <a:t>Harbour services</a:t>
            </a:r>
          </a:p>
        </p:txBody>
      </p:sp>
      <p:sp>
        <p:nvSpPr>
          <p:cNvPr id="6" name="TextBox 5">
            <a:extLst>
              <a:ext uri="{FF2B5EF4-FFF2-40B4-BE49-F238E27FC236}">
                <a16:creationId xmlns:a16="http://schemas.microsoft.com/office/drawing/2014/main" id="{92C72B70-C594-8013-D62A-E5D7A07DCD9E}"/>
              </a:ext>
            </a:extLst>
          </p:cNvPr>
          <p:cNvSpPr txBox="1"/>
          <p:nvPr/>
        </p:nvSpPr>
        <p:spPr>
          <a:xfrm>
            <a:off x="1026981" y="5210070"/>
            <a:ext cx="9982285" cy="1030288"/>
          </a:xfrm>
          <a:prstGeom prst="rect">
            <a:avLst/>
          </a:prstGeom>
        </p:spPr>
        <p:txBody>
          <a:bodyPr vert="horz" lIns="91440" tIns="45720" rIns="91440" bIns="45720" rtlCol="0">
            <a:normAutofit fontScale="92500"/>
          </a:bodyPr>
          <a:lstStyle/>
          <a:p>
            <a:pPr defTabSz="914400">
              <a:lnSpc>
                <a:spcPct val="120000"/>
              </a:lnSpc>
              <a:spcAft>
                <a:spcPts val="600"/>
              </a:spcAft>
              <a:buSzPct val="125000"/>
            </a:pPr>
            <a:r>
              <a:rPr lang="en-US" dirty="0">
                <a:solidFill>
                  <a:schemeClr val="bg1"/>
                </a:solidFill>
                <a:effectLst>
                  <a:outerShdw blurRad="152400" dist="38100" dir="2700000" algn="tl">
                    <a:srgbClr val="000000">
                      <a:alpha val="36000"/>
                    </a:srgbClr>
                  </a:outerShdw>
                </a:effectLst>
              </a:rPr>
              <a:t>Harbour is shown separately from operational budget due to separate cost center.  Harbour is funded 100% through harbour fees and charges.  All revenues from harbour operations must remain with the harbour. Surplus from harbour revenues will become a transfer to harbour reserves and fund future harbour capital projects.</a:t>
            </a:r>
          </a:p>
        </p:txBody>
      </p:sp>
      <p:graphicFrame>
        <p:nvGraphicFramePr>
          <p:cNvPr id="3" name="Content Placeholder 2">
            <a:extLst>
              <a:ext uri="{FF2B5EF4-FFF2-40B4-BE49-F238E27FC236}">
                <a16:creationId xmlns:a16="http://schemas.microsoft.com/office/drawing/2014/main" id="{FE27EE95-FF49-6E56-5778-C441D92FF7E6}"/>
              </a:ext>
            </a:extLst>
          </p:cNvPr>
          <p:cNvGraphicFramePr>
            <a:graphicFrameLocks noGrp="1"/>
          </p:cNvGraphicFramePr>
          <p:nvPr>
            <p:ph idx="1"/>
            <p:extLst>
              <p:ext uri="{D42A27DB-BD31-4B8C-83A1-F6EECF244321}">
                <p14:modId xmlns:p14="http://schemas.microsoft.com/office/powerpoint/2010/main" val="3520262792"/>
              </p:ext>
            </p:extLst>
          </p:nvPr>
        </p:nvGraphicFramePr>
        <p:xfrm>
          <a:off x="1141411" y="1647930"/>
          <a:ext cx="9128003" cy="3308292"/>
        </p:xfrm>
        <a:graphic>
          <a:graphicData uri="http://schemas.openxmlformats.org/drawingml/2006/table">
            <a:tbl>
              <a:tblPr firstRow="1" bandRow="1">
                <a:tableStyleId>{5C22544A-7EE6-4342-B048-85BDC9FD1C3A}</a:tableStyleId>
              </a:tblPr>
              <a:tblGrid>
                <a:gridCol w="2967683">
                  <a:extLst>
                    <a:ext uri="{9D8B030D-6E8A-4147-A177-3AD203B41FA5}">
                      <a16:colId xmlns:a16="http://schemas.microsoft.com/office/drawing/2014/main" val="1744171248"/>
                    </a:ext>
                  </a:extLst>
                </a:gridCol>
                <a:gridCol w="1232064">
                  <a:extLst>
                    <a:ext uri="{9D8B030D-6E8A-4147-A177-3AD203B41FA5}">
                      <a16:colId xmlns:a16="http://schemas.microsoft.com/office/drawing/2014/main" val="3171412027"/>
                    </a:ext>
                  </a:extLst>
                </a:gridCol>
                <a:gridCol w="1232064">
                  <a:extLst>
                    <a:ext uri="{9D8B030D-6E8A-4147-A177-3AD203B41FA5}">
                      <a16:colId xmlns:a16="http://schemas.microsoft.com/office/drawing/2014/main" val="4120332424"/>
                    </a:ext>
                  </a:extLst>
                </a:gridCol>
                <a:gridCol w="1232064">
                  <a:extLst>
                    <a:ext uri="{9D8B030D-6E8A-4147-A177-3AD203B41FA5}">
                      <a16:colId xmlns:a16="http://schemas.microsoft.com/office/drawing/2014/main" val="2366130057"/>
                    </a:ext>
                  </a:extLst>
                </a:gridCol>
                <a:gridCol w="1232064">
                  <a:extLst>
                    <a:ext uri="{9D8B030D-6E8A-4147-A177-3AD203B41FA5}">
                      <a16:colId xmlns:a16="http://schemas.microsoft.com/office/drawing/2014/main" val="3750855902"/>
                    </a:ext>
                  </a:extLst>
                </a:gridCol>
                <a:gridCol w="1232064">
                  <a:extLst>
                    <a:ext uri="{9D8B030D-6E8A-4147-A177-3AD203B41FA5}">
                      <a16:colId xmlns:a16="http://schemas.microsoft.com/office/drawing/2014/main" val="4202180857"/>
                    </a:ext>
                  </a:extLst>
                </a:gridCol>
              </a:tblGrid>
              <a:tr h="254484">
                <a:tc>
                  <a:txBody>
                    <a:bodyPr/>
                    <a:lstStyle/>
                    <a:p>
                      <a:pPr algn="l" fontAlgn="b"/>
                      <a:endParaRPr lang="en-CA" sz="1400" b="0" i="0" u="none" strike="noStrike" dirty="0">
                        <a:solidFill>
                          <a:srgbClr val="000000"/>
                        </a:solidFill>
                        <a:effectLst/>
                        <a:latin typeface="+mn-lt"/>
                      </a:endParaRPr>
                    </a:p>
                  </a:txBody>
                  <a:tcPr marL="0" marR="0" marT="0" marB="0" anchor="b"/>
                </a:tc>
                <a:tc>
                  <a:txBody>
                    <a:bodyPr/>
                    <a:lstStyle/>
                    <a:p>
                      <a:pPr algn="ctr" fontAlgn="b"/>
                      <a:r>
                        <a:rPr lang="en-CA" sz="1400" u="none" strike="noStrike" dirty="0">
                          <a:solidFill>
                            <a:schemeClr val="bg1"/>
                          </a:solidFill>
                          <a:effectLst/>
                          <a:latin typeface="+mn-lt"/>
                        </a:rPr>
                        <a:t>2024</a:t>
                      </a:r>
                      <a:endParaRPr lang="en-CA" sz="1400" b="1" i="0" u="none" strike="noStrike" dirty="0">
                        <a:solidFill>
                          <a:schemeClr val="bg1"/>
                        </a:solidFill>
                        <a:effectLst/>
                        <a:latin typeface="+mn-lt"/>
                      </a:endParaRPr>
                    </a:p>
                  </a:txBody>
                  <a:tcPr marL="0" marR="0" marT="0" marB="0" anchor="b"/>
                </a:tc>
                <a:tc>
                  <a:txBody>
                    <a:bodyPr/>
                    <a:lstStyle/>
                    <a:p>
                      <a:pPr algn="ctr" fontAlgn="b"/>
                      <a:r>
                        <a:rPr lang="en-CA" sz="1400" u="none" strike="noStrike" dirty="0">
                          <a:solidFill>
                            <a:schemeClr val="bg1"/>
                          </a:solidFill>
                          <a:effectLst/>
                          <a:latin typeface="+mn-lt"/>
                        </a:rPr>
                        <a:t>2025</a:t>
                      </a:r>
                      <a:endParaRPr lang="en-CA" sz="1400" b="1" i="0" u="none" strike="noStrike" dirty="0">
                        <a:solidFill>
                          <a:schemeClr val="bg1"/>
                        </a:solidFill>
                        <a:effectLst/>
                        <a:latin typeface="+mn-lt"/>
                      </a:endParaRPr>
                    </a:p>
                  </a:txBody>
                  <a:tcPr marL="0" marR="0" marT="0" marB="0" anchor="b"/>
                </a:tc>
                <a:tc>
                  <a:txBody>
                    <a:bodyPr/>
                    <a:lstStyle/>
                    <a:p>
                      <a:pPr algn="ctr" fontAlgn="b"/>
                      <a:r>
                        <a:rPr lang="en-CA" sz="1400" u="none" strike="noStrike" dirty="0">
                          <a:solidFill>
                            <a:schemeClr val="bg1"/>
                          </a:solidFill>
                          <a:effectLst/>
                          <a:latin typeface="+mn-lt"/>
                        </a:rPr>
                        <a:t>2026</a:t>
                      </a:r>
                      <a:endParaRPr lang="en-CA" sz="1400" b="1" i="0" u="none" strike="noStrike" dirty="0">
                        <a:solidFill>
                          <a:schemeClr val="bg1"/>
                        </a:solidFill>
                        <a:effectLst/>
                        <a:latin typeface="+mn-lt"/>
                      </a:endParaRPr>
                    </a:p>
                  </a:txBody>
                  <a:tcPr marL="0" marR="0" marT="0" marB="0" anchor="b"/>
                </a:tc>
                <a:tc>
                  <a:txBody>
                    <a:bodyPr/>
                    <a:lstStyle/>
                    <a:p>
                      <a:pPr algn="ctr" fontAlgn="b"/>
                      <a:r>
                        <a:rPr lang="en-CA" sz="1400" u="none" strike="noStrike" dirty="0">
                          <a:solidFill>
                            <a:schemeClr val="bg1"/>
                          </a:solidFill>
                          <a:effectLst/>
                          <a:latin typeface="+mn-lt"/>
                        </a:rPr>
                        <a:t>2027</a:t>
                      </a:r>
                      <a:endParaRPr lang="en-CA" sz="1400" b="1" i="0" u="none" strike="noStrike" dirty="0">
                        <a:solidFill>
                          <a:schemeClr val="bg1"/>
                        </a:solidFill>
                        <a:effectLst/>
                        <a:latin typeface="+mn-lt"/>
                      </a:endParaRPr>
                    </a:p>
                  </a:txBody>
                  <a:tcPr marL="0" marR="0" marT="0" marB="0" anchor="b"/>
                </a:tc>
                <a:tc>
                  <a:txBody>
                    <a:bodyPr/>
                    <a:lstStyle/>
                    <a:p>
                      <a:pPr algn="ctr" fontAlgn="b"/>
                      <a:r>
                        <a:rPr lang="en-CA" sz="1400" u="none" strike="noStrike" dirty="0">
                          <a:solidFill>
                            <a:schemeClr val="bg1"/>
                          </a:solidFill>
                          <a:effectLst/>
                          <a:latin typeface="+mn-lt"/>
                        </a:rPr>
                        <a:t>2028</a:t>
                      </a:r>
                      <a:endParaRPr lang="en-CA" sz="1400" b="1" i="0" u="none" strike="noStrike" dirty="0">
                        <a:solidFill>
                          <a:schemeClr val="bg1"/>
                        </a:solidFill>
                        <a:effectLst/>
                        <a:latin typeface="+mn-lt"/>
                      </a:endParaRPr>
                    </a:p>
                  </a:txBody>
                  <a:tcPr marL="0" marR="0" marT="0" marB="0" anchor="b"/>
                </a:tc>
                <a:extLst>
                  <a:ext uri="{0D108BD9-81ED-4DB2-BD59-A6C34878D82A}">
                    <a16:rowId xmlns:a16="http://schemas.microsoft.com/office/drawing/2014/main" val="253142022"/>
                  </a:ext>
                </a:extLst>
              </a:tr>
              <a:tr h="254484">
                <a:tc>
                  <a:txBody>
                    <a:bodyPr/>
                    <a:lstStyle/>
                    <a:p>
                      <a:pPr algn="l" fontAlgn="b"/>
                      <a:r>
                        <a:rPr lang="en-CA" sz="1400" u="none" strike="noStrike" dirty="0">
                          <a:effectLst/>
                          <a:latin typeface="+mn-lt"/>
                        </a:rPr>
                        <a:t>Main St. Wharf</a:t>
                      </a:r>
                      <a:endParaRPr lang="en-CA" sz="1400" b="0" i="0" u="none" strike="noStrike" dirty="0">
                        <a:solidFill>
                          <a:srgbClr val="FF0000"/>
                        </a:solidFill>
                        <a:effectLst/>
                        <a:latin typeface="+mn-lt"/>
                      </a:endParaRPr>
                    </a:p>
                  </a:txBody>
                  <a:tcPr marL="0" marR="0" marT="0" marB="0" anchor="b"/>
                </a:tc>
                <a:tc>
                  <a:txBody>
                    <a:bodyPr/>
                    <a:lstStyle/>
                    <a:p>
                      <a:pPr algn="r" fontAlgn="b"/>
                      <a:r>
                        <a:rPr lang="en-CA" sz="1400" u="none" strike="noStrike" dirty="0">
                          <a:solidFill>
                            <a:srgbClr val="FF0000"/>
                          </a:solidFill>
                          <a:effectLst/>
                          <a:latin typeface="+mn-lt"/>
                        </a:rPr>
                        <a:t>-17,020</a:t>
                      </a:r>
                      <a:endParaRPr lang="en-CA" sz="1400" b="0" i="0" u="none" strike="noStrike" dirty="0">
                        <a:solidFill>
                          <a:srgbClr val="FF0000"/>
                        </a:solidFill>
                        <a:effectLst/>
                        <a:latin typeface="+mn-lt"/>
                      </a:endParaRPr>
                    </a:p>
                  </a:txBody>
                  <a:tcPr marL="0" marR="0" marT="0" marB="0" anchor="b"/>
                </a:tc>
                <a:tc>
                  <a:txBody>
                    <a:bodyPr/>
                    <a:lstStyle/>
                    <a:p>
                      <a:pPr algn="r" fontAlgn="b"/>
                      <a:r>
                        <a:rPr lang="en-CA" sz="1400" u="none" strike="noStrike" dirty="0">
                          <a:solidFill>
                            <a:srgbClr val="FF0000"/>
                          </a:solidFill>
                          <a:effectLst/>
                          <a:latin typeface="+mn-lt"/>
                        </a:rPr>
                        <a:t>-17,360</a:t>
                      </a:r>
                      <a:endParaRPr lang="en-CA" sz="1400" b="0" i="0" u="none" strike="noStrike" dirty="0">
                        <a:solidFill>
                          <a:srgbClr val="FF0000"/>
                        </a:solidFill>
                        <a:effectLst/>
                        <a:latin typeface="+mn-lt"/>
                      </a:endParaRPr>
                    </a:p>
                  </a:txBody>
                  <a:tcPr marL="0" marR="0" marT="0" marB="0" anchor="b"/>
                </a:tc>
                <a:tc>
                  <a:txBody>
                    <a:bodyPr/>
                    <a:lstStyle/>
                    <a:p>
                      <a:pPr algn="r" fontAlgn="b"/>
                      <a:r>
                        <a:rPr lang="en-CA" sz="1400" u="none" strike="noStrike" dirty="0">
                          <a:solidFill>
                            <a:srgbClr val="FF0000"/>
                          </a:solidFill>
                          <a:effectLst/>
                          <a:latin typeface="+mn-lt"/>
                        </a:rPr>
                        <a:t>-17,708</a:t>
                      </a:r>
                      <a:endParaRPr lang="en-CA" sz="1400" b="0" i="0" u="none" strike="noStrike" dirty="0">
                        <a:solidFill>
                          <a:srgbClr val="FF0000"/>
                        </a:solidFill>
                        <a:effectLst/>
                        <a:latin typeface="+mn-lt"/>
                      </a:endParaRPr>
                    </a:p>
                  </a:txBody>
                  <a:tcPr marL="0" marR="0" marT="0" marB="0" anchor="b"/>
                </a:tc>
                <a:tc>
                  <a:txBody>
                    <a:bodyPr/>
                    <a:lstStyle/>
                    <a:p>
                      <a:pPr algn="r" fontAlgn="b"/>
                      <a:r>
                        <a:rPr lang="en-CA" sz="1400" u="none" strike="noStrike" dirty="0">
                          <a:solidFill>
                            <a:srgbClr val="FF0000"/>
                          </a:solidFill>
                          <a:effectLst/>
                          <a:latin typeface="+mn-lt"/>
                        </a:rPr>
                        <a:t>-18,062</a:t>
                      </a:r>
                      <a:endParaRPr lang="en-CA" sz="1400" b="0" i="0" u="none" strike="noStrike" dirty="0">
                        <a:solidFill>
                          <a:srgbClr val="FF0000"/>
                        </a:solidFill>
                        <a:effectLst/>
                        <a:latin typeface="+mn-lt"/>
                      </a:endParaRPr>
                    </a:p>
                  </a:txBody>
                  <a:tcPr marL="0" marR="0" marT="0" marB="0" anchor="b"/>
                </a:tc>
                <a:tc>
                  <a:txBody>
                    <a:bodyPr/>
                    <a:lstStyle/>
                    <a:p>
                      <a:pPr algn="r" fontAlgn="b"/>
                      <a:r>
                        <a:rPr lang="en-CA" sz="1400" u="none" strike="noStrike" dirty="0">
                          <a:solidFill>
                            <a:srgbClr val="FF0000"/>
                          </a:solidFill>
                          <a:effectLst/>
                          <a:latin typeface="+mn-lt"/>
                        </a:rPr>
                        <a:t>-18,423</a:t>
                      </a:r>
                      <a:endParaRPr lang="en-CA" sz="1400" b="0" i="0" u="none" strike="noStrike" dirty="0">
                        <a:solidFill>
                          <a:srgbClr val="FF0000"/>
                        </a:solidFill>
                        <a:effectLst/>
                        <a:latin typeface="+mn-lt"/>
                      </a:endParaRPr>
                    </a:p>
                  </a:txBody>
                  <a:tcPr marL="0" marR="0" marT="0" marB="0" anchor="b"/>
                </a:tc>
                <a:extLst>
                  <a:ext uri="{0D108BD9-81ED-4DB2-BD59-A6C34878D82A}">
                    <a16:rowId xmlns:a16="http://schemas.microsoft.com/office/drawing/2014/main" val="1012743275"/>
                  </a:ext>
                </a:extLst>
              </a:tr>
              <a:tr h="254484">
                <a:tc>
                  <a:txBody>
                    <a:bodyPr/>
                    <a:lstStyle/>
                    <a:p>
                      <a:pPr algn="l" fontAlgn="b"/>
                      <a:r>
                        <a:rPr lang="en-CA" sz="1400" u="none" strike="noStrike" dirty="0">
                          <a:effectLst/>
                          <a:latin typeface="+mn-lt"/>
                        </a:rPr>
                        <a:t>Small Craft Harbour</a:t>
                      </a:r>
                      <a:endParaRPr lang="en-CA" sz="1400" b="0" i="0" u="none" strike="noStrike" dirty="0">
                        <a:solidFill>
                          <a:srgbClr val="FF0000"/>
                        </a:solidFill>
                        <a:effectLst/>
                        <a:latin typeface="+mn-lt"/>
                      </a:endParaRPr>
                    </a:p>
                  </a:txBody>
                  <a:tcPr marL="0" marR="0" marT="0" marB="0" anchor="b"/>
                </a:tc>
                <a:tc>
                  <a:txBody>
                    <a:bodyPr/>
                    <a:lstStyle/>
                    <a:p>
                      <a:pPr algn="r" fontAlgn="b"/>
                      <a:r>
                        <a:rPr lang="en-CA" sz="1400" u="none" strike="noStrike" dirty="0">
                          <a:solidFill>
                            <a:srgbClr val="FF0000"/>
                          </a:solidFill>
                          <a:effectLst/>
                          <a:latin typeface="+mn-lt"/>
                        </a:rPr>
                        <a:t>-418,235</a:t>
                      </a:r>
                      <a:endParaRPr lang="en-CA" sz="1400" b="0" i="0" u="none" strike="noStrike" dirty="0">
                        <a:solidFill>
                          <a:srgbClr val="FF0000"/>
                        </a:solidFill>
                        <a:effectLst/>
                        <a:latin typeface="+mn-lt"/>
                      </a:endParaRPr>
                    </a:p>
                  </a:txBody>
                  <a:tcPr marL="0" marR="0" marT="0" marB="0" anchor="b"/>
                </a:tc>
                <a:tc>
                  <a:txBody>
                    <a:bodyPr/>
                    <a:lstStyle/>
                    <a:p>
                      <a:pPr algn="r" fontAlgn="b"/>
                      <a:r>
                        <a:rPr lang="en-CA" sz="1400" u="none" strike="noStrike" dirty="0">
                          <a:solidFill>
                            <a:srgbClr val="FF0000"/>
                          </a:solidFill>
                          <a:effectLst/>
                          <a:latin typeface="+mn-lt"/>
                        </a:rPr>
                        <a:t>-426,600</a:t>
                      </a:r>
                      <a:endParaRPr lang="en-CA" sz="1400" b="0" i="0" u="none" strike="noStrike" dirty="0">
                        <a:solidFill>
                          <a:srgbClr val="FF0000"/>
                        </a:solidFill>
                        <a:effectLst/>
                        <a:latin typeface="+mn-lt"/>
                      </a:endParaRPr>
                    </a:p>
                  </a:txBody>
                  <a:tcPr marL="0" marR="0" marT="0" marB="0" anchor="b"/>
                </a:tc>
                <a:tc>
                  <a:txBody>
                    <a:bodyPr/>
                    <a:lstStyle/>
                    <a:p>
                      <a:pPr algn="r" fontAlgn="b"/>
                      <a:r>
                        <a:rPr lang="en-CA" sz="1400" u="none" strike="noStrike" dirty="0">
                          <a:solidFill>
                            <a:srgbClr val="FF0000"/>
                          </a:solidFill>
                          <a:effectLst/>
                          <a:latin typeface="+mn-lt"/>
                        </a:rPr>
                        <a:t>-435,132</a:t>
                      </a:r>
                      <a:endParaRPr lang="en-CA" sz="1400" b="0" i="0" u="none" strike="noStrike" dirty="0">
                        <a:solidFill>
                          <a:srgbClr val="FF0000"/>
                        </a:solidFill>
                        <a:effectLst/>
                        <a:latin typeface="+mn-lt"/>
                      </a:endParaRPr>
                    </a:p>
                  </a:txBody>
                  <a:tcPr marL="0" marR="0" marT="0" marB="0" anchor="b"/>
                </a:tc>
                <a:tc>
                  <a:txBody>
                    <a:bodyPr/>
                    <a:lstStyle/>
                    <a:p>
                      <a:pPr algn="r" fontAlgn="b"/>
                      <a:r>
                        <a:rPr lang="en-CA" sz="1400" u="none" strike="noStrike" dirty="0">
                          <a:solidFill>
                            <a:srgbClr val="FF0000"/>
                          </a:solidFill>
                          <a:effectLst/>
                          <a:latin typeface="+mn-lt"/>
                        </a:rPr>
                        <a:t>-443,835</a:t>
                      </a:r>
                      <a:endParaRPr lang="en-CA" sz="1400" b="0" i="0" u="none" strike="noStrike" dirty="0">
                        <a:solidFill>
                          <a:srgbClr val="FF0000"/>
                        </a:solidFill>
                        <a:effectLst/>
                        <a:latin typeface="+mn-lt"/>
                      </a:endParaRPr>
                    </a:p>
                  </a:txBody>
                  <a:tcPr marL="0" marR="0" marT="0" marB="0" anchor="b"/>
                </a:tc>
                <a:tc>
                  <a:txBody>
                    <a:bodyPr/>
                    <a:lstStyle/>
                    <a:p>
                      <a:pPr algn="r" fontAlgn="b"/>
                      <a:r>
                        <a:rPr lang="en-CA" sz="1400" u="none" strike="noStrike" dirty="0">
                          <a:solidFill>
                            <a:srgbClr val="FF0000"/>
                          </a:solidFill>
                          <a:effectLst/>
                          <a:latin typeface="+mn-lt"/>
                        </a:rPr>
                        <a:t>-452,711</a:t>
                      </a:r>
                      <a:endParaRPr lang="en-CA" sz="1400" b="0" i="0" u="none" strike="noStrike" dirty="0">
                        <a:solidFill>
                          <a:srgbClr val="FF0000"/>
                        </a:solidFill>
                        <a:effectLst/>
                        <a:latin typeface="+mn-lt"/>
                      </a:endParaRPr>
                    </a:p>
                  </a:txBody>
                  <a:tcPr marL="0" marR="0" marT="0" marB="0" anchor="b"/>
                </a:tc>
                <a:extLst>
                  <a:ext uri="{0D108BD9-81ED-4DB2-BD59-A6C34878D82A}">
                    <a16:rowId xmlns:a16="http://schemas.microsoft.com/office/drawing/2014/main" val="2071502337"/>
                  </a:ext>
                </a:extLst>
              </a:tr>
              <a:tr h="254484">
                <a:tc>
                  <a:txBody>
                    <a:bodyPr/>
                    <a:lstStyle/>
                    <a:p>
                      <a:pPr algn="l" fontAlgn="b"/>
                      <a:r>
                        <a:rPr lang="en-CA" sz="1400" u="none" strike="noStrike" dirty="0">
                          <a:effectLst/>
                          <a:latin typeface="+mn-lt"/>
                        </a:rPr>
                        <a:t>52 Steps</a:t>
                      </a:r>
                      <a:endParaRPr lang="en-CA" sz="1400" b="0" i="0" u="none" strike="noStrike" dirty="0">
                        <a:solidFill>
                          <a:srgbClr val="FF0000"/>
                        </a:solidFill>
                        <a:effectLst/>
                        <a:latin typeface="+mn-lt"/>
                      </a:endParaRPr>
                    </a:p>
                  </a:txBody>
                  <a:tcPr marL="0" marR="0" marT="0" marB="0" anchor="b"/>
                </a:tc>
                <a:tc>
                  <a:txBody>
                    <a:bodyPr/>
                    <a:lstStyle/>
                    <a:p>
                      <a:pPr algn="r" fontAlgn="b"/>
                      <a:r>
                        <a:rPr lang="en-CA" sz="1400" u="none" strike="noStrike" dirty="0">
                          <a:solidFill>
                            <a:srgbClr val="FF0000"/>
                          </a:solidFill>
                          <a:effectLst/>
                          <a:latin typeface="+mn-lt"/>
                        </a:rPr>
                        <a:t>-15,000</a:t>
                      </a:r>
                      <a:endParaRPr lang="en-CA" sz="1400" b="0" i="0" u="none" strike="noStrike" dirty="0">
                        <a:solidFill>
                          <a:srgbClr val="FF0000"/>
                        </a:solidFill>
                        <a:effectLst/>
                        <a:latin typeface="+mn-lt"/>
                      </a:endParaRPr>
                    </a:p>
                  </a:txBody>
                  <a:tcPr marL="0" marR="0" marT="0" marB="0" anchor="b"/>
                </a:tc>
                <a:tc>
                  <a:txBody>
                    <a:bodyPr/>
                    <a:lstStyle/>
                    <a:p>
                      <a:pPr algn="r" fontAlgn="b"/>
                      <a:r>
                        <a:rPr lang="en-CA" sz="1400" u="none" strike="noStrike" dirty="0">
                          <a:solidFill>
                            <a:srgbClr val="FF0000"/>
                          </a:solidFill>
                          <a:effectLst/>
                          <a:latin typeface="+mn-lt"/>
                        </a:rPr>
                        <a:t>-15,300</a:t>
                      </a:r>
                      <a:endParaRPr lang="en-CA" sz="1400" b="0" i="0" u="none" strike="noStrike" dirty="0">
                        <a:solidFill>
                          <a:srgbClr val="FF0000"/>
                        </a:solidFill>
                        <a:effectLst/>
                        <a:latin typeface="+mn-lt"/>
                      </a:endParaRPr>
                    </a:p>
                  </a:txBody>
                  <a:tcPr marL="0" marR="0" marT="0" marB="0" anchor="b"/>
                </a:tc>
                <a:tc>
                  <a:txBody>
                    <a:bodyPr/>
                    <a:lstStyle/>
                    <a:p>
                      <a:pPr algn="r" fontAlgn="b"/>
                      <a:r>
                        <a:rPr lang="en-CA" sz="1400" u="none" strike="noStrike" dirty="0">
                          <a:solidFill>
                            <a:srgbClr val="FF0000"/>
                          </a:solidFill>
                          <a:effectLst/>
                          <a:latin typeface="+mn-lt"/>
                        </a:rPr>
                        <a:t>-15,606</a:t>
                      </a:r>
                      <a:endParaRPr lang="en-CA" sz="1400" b="0" i="0" u="none" strike="noStrike" dirty="0">
                        <a:solidFill>
                          <a:srgbClr val="FF0000"/>
                        </a:solidFill>
                        <a:effectLst/>
                        <a:latin typeface="+mn-lt"/>
                      </a:endParaRPr>
                    </a:p>
                  </a:txBody>
                  <a:tcPr marL="0" marR="0" marT="0" marB="0" anchor="b"/>
                </a:tc>
                <a:tc>
                  <a:txBody>
                    <a:bodyPr/>
                    <a:lstStyle/>
                    <a:p>
                      <a:pPr algn="r" fontAlgn="b"/>
                      <a:r>
                        <a:rPr lang="en-CA" sz="1400" u="none" strike="noStrike" dirty="0">
                          <a:solidFill>
                            <a:srgbClr val="FF0000"/>
                          </a:solidFill>
                          <a:effectLst/>
                          <a:latin typeface="+mn-lt"/>
                        </a:rPr>
                        <a:t>-15,918</a:t>
                      </a:r>
                      <a:endParaRPr lang="en-CA" sz="1400" b="0" i="0" u="none" strike="noStrike" dirty="0">
                        <a:solidFill>
                          <a:srgbClr val="FF0000"/>
                        </a:solidFill>
                        <a:effectLst/>
                        <a:latin typeface="+mn-lt"/>
                      </a:endParaRPr>
                    </a:p>
                  </a:txBody>
                  <a:tcPr marL="0" marR="0" marT="0" marB="0" anchor="b"/>
                </a:tc>
                <a:tc>
                  <a:txBody>
                    <a:bodyPr/>
                    <a:lstStyle/>
                    <a:p>
                      <a:pPr algn="r" fontAlgn="b"/>
                      <a:r>
                        <a:rPr lang="en-CA" sz="1400" u="none" strike="noStrike" dirty="0">
                          <a:solidFill>
                            <a:srgbClr val="FF0000"/>
                          </a:solidFill>
                          <a:effectLst/>
                          <a:latin typeface="+mn-lt"/>
                        </a:rPr>
                        <a:t>-16,236</a:t>
                      </a:r>
                      <a:endParaRPr lang="en-CA" sz="1400" b="0" i="0" u="none" strike="noStrike" dirty="0">
                        <a:solidFill>
                          <a:srgbClr val="FF0000"/>
                        </a:solidFill>
                        <a:effectLst/>
                        <a:latin typeface="+mn-lt"/>
                      </a:endParaRPr>
                    </a:p>
                  </a:txBody>
                  <a:tcPr marL="0" marR="0" marT="0" marB="0" anchor="b"/>
                </a:tc>
                <a:extLst>
                  <a:ext uri="{0D108BD9-81ED-4DB2-BD59-A6C34878D82A}">
                    <a16:rowId xmlns:a16="http://schemas.microsoft.com/office/drawing/2014/main" val="3134946556"/>
                  </a:ext>
                </a:extLst>
              </a:tr>
              <a:tr h="254484">
                <a:tc>
                  <a:txBody>
                    <a:bodyPr/>
                    <a:lstStyle/>
                    <a:p>
                      <a:pPr algn="l" fontAlgn="b"/>
                      <a:r>
                        <a:rPr lang="en-CA" sz="1400" b="1" u="none" strike="noStrike" dirty="0">
                          <a:effectLst/>
                          <a:latin typeface="+mn-lt"/>
                        </a:rPr>
                        <a:t>Total Revenue</a:t>
                      </a:r>
                      <a:endParaRPr lang="en-CA" sz="1400" b="1" i="0" u="none" strike="noStrike" dirty="0">
                        <a:solidFill>
                          <a:srgbClr val="FF0000"/>
                        </a:solidFill>
                        <a:effectLst/>
                        <a:latin typeface="+mn-lt"/>
                      </a:endParaRPr>
                    </a:p>
                  </a:txBody>
                  <a:tcPr marL="0" marR="0" marT="0" marB="0" anchor="b"/>
                </a:tc>
                <a:tc>
                  <a:txBody>
                    <a:bodyPr/>
                    <a:lstStyle/>
                    <a:p>
                      <a:pPr algn="r" fontAlgn="b"/>
                      <a:r>
                        <a:rPr lang="en-CA" sz="1400" b="1" u="none" strike="noStrike" dirty="0">
                          <a:solidFill>
                            <a:srgbClr val="FF0000"/>
                          </a:solidFill>
                          <a:effectLst/>
                          <a:latin typeface="+mn-lt"/>
                        </a:rPr>
                        <a:t>-450,255</a:t>
                      </a:r>
                      <a:endParaRPr lang="en-CA" sz="1400" b="1" i="0" u="none" strike="noStrike" dirty="0">
                        <a:solidFill>
                          <a:srgbClr val="FF0000"/>
                        </a:solidFill>
                        <a:effectLst/>
                        <a:latin typeface="+mn-lt"/>
                      </a:endParaRPr>
                    </a:p>
                  </a:txBody>
                  <a:tcPr marL="0" marR="0" marT="0" marB="0" anchor="b"/>
                </a:tc>
                <a:tc>
                  <a:txBody>
                    <a:bodyPr/>
                    <a:lstStyle/>
                    <a:p>
                      <a:pPr algn="r" fontAlgn="b"/>
                      <a:r>
                        <a:rPr lang="en-CA" sz="1400" b="1" u="none" strike="noStrike" dirty="0">
                          <a:solidFill>
                            <a:srgbClr val="FF0000"/>
                          </a:solidFill>
                          <a:effectLst/>
                          <a:latin typeface="+mn-lt"/>
                        </a:rPr>
                        <a:t>-459,260</a:t>
                      </a:r>
                      <a:endParaRPr lang="en-CA" sz="1400" b="1" i="0" u="none" strike="noStrike" dirty="0">
                        <a:solidFill>
                          <a:srgbClr val="FF0000"/>
                        </a:solidFill>
                        <a:effectLst/>
                        <a:latin typeface="+mn-lt"/>
                      </a:endParaRPr>
                    </a:p>
                  </a:txBody>
                  <a:tcPr marL="0" marR="0" marT="0" marB="0" anchor="b"/>
                </a:tc>
                <a:tc>
                  <a:txBody>
                    <a:bodyPr/>
                    <a:lstStyle/>
                    <a:p>
                      <a:pPr algn="r" fontAlgn="b"/>
                      <a:r>
                        <a:rPr lang="en-CA" sz="1400" b="1" u="none" strike="noStrike" dirty="0">
                          <a:solidFill>
                            <a:srgbClr val="FF0000"/>
                          </a:solidFill>
                          <a:effectLst/>
                          <a:latin typeface="+mn-lt"/>
                        </a:rPr>
                        <a:t>-468,446</a:t>
                      </a:r>
                      <a:endParaRPr lang="en-CA" sz="1400" b="1" i="0" u="none" strike="noStrike" dirty="0">
                        <a:solidFill>
                          <a:srgbClr val="FF0000"/>
                        </a:solidFill>
                        <a:effectLst/>
                        <a:latin typeface="+mn-lt"/>
                      </a:endParaRPr>
                    </a:p>
                  </a:txBody>
                  <a:tcPr marL="0" marR="0" marT="0" marB="0" anchor="b"/>
                </a:tc>
                <a:tc>
                  <a:txBody>
                    <a:bodyPr/>
                    <a:lstStyle/>
                    <a:p>
                      <a:pPr algn="r" fontAlgn="b"/>
                      <a:r>
                        <a:rPr lang="en-CA" sz="1400" b="1" u="none" strike="noStrike" dirty="0">
                          <a:solidFill>
                            <a:srgbClr val="FF0000"/>
                          </a:solidFill>
                          <a:effectLst/>
                          <a:latin typeface="+mn-lt"/>
                        </a:rPr>
                        <a:t>-477,814</a:t>
                      </a:r>
                      <a:endParaRPr lang="en-CA" sz="1400" b="1" i="0" u="none" strike="noStrike" dirty="0">
                        <a:solidFill>
                          <a:srgbClr val="FF0000"/>
                        </a:solidFill>
                        <a:effectLst/>
                        <a:latin typeface="+mn-lt"/>
                      </a:endParaRPr>
                    </a:p>
                  </a:txBody>
                  <a:tcPr marL="0" marR="0" marT="0" marB="0" anchor="b"/>
                </a:tc>
                <a:tc>
                  <a:txBody>
                    <a:bodyPr/>
                    <a:lstStyle/>
                    <a:p>
                      <a:pPr algn="r" fontAlgn="b"/>
                      <a:r>
                        <a:rPr lang="en-CA" sz="1400" b="1" u="none" strike="noStrike" dirty="0">
                          <a:solidFill>
                            <a:srgbClr val="FF0000"/>
                          </a:solidFill>
                          <a:effectLst/>
                          <a:latin typeface="+mn-lt"/>
                        </a:rPr>
                        <a:t>-487,371</a:t>
                      </a:r>
                      <a:endParaRPr lang="en-CA" sz="1400" b="1" i="0" u="none" strike="noStrike" dirty="0">
                        <a:solidFill>
                          <a:srgbClr val="FF0000"/>
                        </a:solidFill>
                        <a:effectLst/>
                        <a:latin typeface="+mn-lt"/>
                      </a:endParaRPr>
                    </a:p>
                  </a:txBody>
                  <a:tcPr marL="0" marR="0" marT="0" marB="0" anchor="b"/>
                </a:tc>
                <a:extLst>
                  <a:ext uri="{0D108BD9-81ED-4DB2-BD59-A6C34878D82A}">
                    <a16:rowId xmlns:a16="http://schemas.microsoft.com/office/drawing/2014/main" val="300923257"/>
                  </a:ext>
                </a:extLst>
              </a:tr>
              <a:tr h="254484">
                <a:tc>
                  <a:txBody>
                    <a:bodyPr/>
                    <a:lstStyle/>
                    <a:p>
                      <a:pPr algn="l" fontAlgn="b"/>
                      <a:endParaRPr lang="en-CA" sz="1400" b="0" i="0" u="none" strike="noStrike" dirty="0">
                        <a:solidFill>
                          <a:srgbClr val="000000"/>
                        </a:solidFill>
                        <a:effectLst/>
                        <a:latin typeface="+mn-lt"/>
                      </a:endParaRPr>
                    </a:p>
                  </a:txBody>
                  <a:tcPr marL="0" marR="0" marT="0" marB="0" anchor="b"/>
                </a:tc>
                <a:tc>
                  <a:txBody>
                    <a:bodyPr/>
                    <a:lstStyle/>
                    <a:p>
                      <a:pPr algn="l" fontAlgn="b"/>
                      <a:endParaRPr lang="en-CA" sz="1400" b="0" i="0" u="none" strike="noStrike" dirty="0">
                        <a:solidFill>
                          <a:srgbClr val="000000"/>
                        </a:solidFill>
                        <a:effectLst/>
                        <a:latin typeface="+mn-lt"/>
                      </a:endParaRPr>
                    </a:p>
                  </a:txBody>
                  <a:tcPr marL="0" marR="0" marT="0" marB="0" anchor="b"/>
                </a:tc>
                <a:tc>
                  <a:txBody>
                    <a:bodyPr/>
                    <a:lstStyle/>
                    <a:p>
                      <a:pPr algn="l" fontAlgn="b"/>
                      <a:endParaRPr lang="en-CA" sz="1400" b="0" i="0" u="none" strike="noStrike" dirty="0">
                        <a:solidFill>
                          <a:srgbClr val="000000"/>
                        </a:solidFill>
                        <a:effectLst/>
                        <a:latin typeface="+mn-lt"/>
                      </a:endParaRPr>
                    </a:p>
                  </a:txBody>
                  <a:tcPr marL="0" marR="0" marT="0" marB="0" anchor="b"/>
                </a:tc>
                <a:tc>
                  <a:txBody>
                    <a:bodyPr/>
                    <a:lstStyle/>
                    <a:p>
                      <a:pPr algn="l" fontAlgn="b"/>
                      <a:endParaRPr lang="en-CA" sz="1400" b="0" i="0" u="none" strike="noStrike" dirty="0">
                        <a:solidFill>
                          <a:srgbClr val="000000"/>
                        </a:solidFill>
                        <a:effectLst/>
                        <a:latin typeface="+mn-lt"/>
                      </a:endParaRPr>
                    </a:p>
                  </a:txBody>
                  <a:tcPr marL="0" marR="0" marT="0" marB="0" anchor="b"/>
                </a:tc>
                <a:tc>
                  <a:txBody>
                    <a:bodyPr/>
                    <a:lstStyle/>
                    <a:p>
                      <a:pPr algn="l" fontAlgn="b"/>
                      <a:endParaRPr lang="en-CA" sz="1400" b="0" i="0" u="none" strike="noStrike" dirty="0">
                        <a:solidFill>
                          <a:srgbClr val="000000"/>
                        </a:solidFill>
                        <a:effectLst/>
                        <a:latin typeface="+mn-lt"/>
                      </a:endParaRPr>
                    </a:p>
                  </a:txBody>
                  <a:tcPr marL="0" marR="0" marT="0" marB="0" anchor="b"/>
                </a:tc>
                <a:tc>
                  <a:txBody>
                    <a:bodyPr/>
                    <a:lstStyle/>
                    <a:p>
                      <a:pPr algn="l" fontAlgn="b"/>
                      <a:endParaRPr lang="en-CA" sz="1400" b="0" i="0" u="none" strike="noStrike" dirty="0">
                        <a:solidFill>
                          <a:srgbClr val="000000"/>
                        </a:solidFill>
                        <a:effectLst/>
                        <a:latin typeface="+mn-lt"/>
                      </a:endParaRPr>
                    </a:p>
                  </a:txBody>
                  <a:tcPr marL="0" marR="0" marT="0" marB="0" anchor="b"/>
                </a:tc>
                <a:extLst>
                  <a:ext uri="{0D108BD9-81ED-4DB2-BD59-A6C34878D82A}">
                    <a16:rowId xmlns:a16="http://schemas.microsoft.com/office/drawing/2014/main" val="3379125971"/>
                  </a:ext>
                </a:extLst>
              </a:tr>
              <a:tr h="254484">
                <a:tc>
                  <a:txBody>
                    <a:bodyPr/>
                    <a:lstStyle/>
                    <a:p>
                      <a:pPr algn="l" fontAlgn="b"/>
                      <a:r>
                        <a:rPr lang="en-CA" sz="1400" u="none" strike="noStrike" dirty="0">
                          <a:effectLst/>
                          <a:latin typeface="+mn-lt"/>
                        </a:rPr>
                        <a:t>Harbour Management</a:t>
                      </a:r>
                      <a:endParaRPr lang="en-CA" sz="1400" b="0" i="0" u="none" strike="noStrike" dirty="0">
                        <a:solidFill>
                          <a:srgbClr val="000000"/>
                        </a:solidFill>
                        <a:effectLst/>
                        <a:latin typeface="+mn-lt"/>
                      </a:endParaRPr>
                    </a:p>
                  </a:txBody>
                  <a:tcPr marL="0" marR="0" marT="0" marB="0" anchor="b"/>
                </a:tc>
                <a:tc>
                  <a:txBody>
                    <a:bodyPr/>
                    <a:lstStyle/>
                    <a:p>
                      <a:pPr algn="r" fontAlgn="b"/>
                      <a:r>
                        <a:rPr lang="en-CA" sz="1400" u="none" strike="noStrike" dirty="0">
                          <a:effectLst/>
                          <a:latin typeface="+mn-lt"/>
                        </a:rPr>
                        <a:t>188,900</a:t>
                      </a:r>
                      <a:endParaRPr lang="en-CA" sz="1400" b="0" i="0" u="none" strike="noStrike" dirty="0">
                        <a:solidFill>
                          <a:srgbClr val="000000"/>
                        </a:solidFill>
                        <a:effectLst/>
                        <a:latin typeface="+mn-lt"/>
                      </a:endParaRPr>
                    </a:p>
                  </a:txBody>
                  <a:tcPr marL="0" marR="0" marT="0" marB="0" anchor="b"/>
                </a:tc>
                <a:tc>
                  <a:txBody>
                    <a:bodyPr/>
                    <a:lstStyle/>
                    <a:p>
                      <a:pPr algn="r" fontAlgn="b"/>
                      <a:r>
                        <a:rPr lang="en-CA" sz="1400" u="none" strike="noStrike" dirty="0">
                          <a:effectLst/>
                          <a:latin typeface="+mn-lt"/>
                        </a:rPr>
                        <a:t>192,678</a:t>
                      </a:r>
                      <a:endParaRPr lang="en-CA" sz="1400" b="0" i="0" u="none" strike="noStrike" dirty="0">
                        <a:solidFill>
                          <a:srgbClr val="000000"/>
                        </a:solidFill>
                        <a:effectLst/>
                        <a:latin typeface="+mn-lt"/>
                      </a:endParaRPr>
                    </a:p>
                  </a:txBody>
                  <a:tcPr marL="0" marR="0" marT="0" marB="0" anchor="b"/>
                </a:tc>
                <a:tc>
                  <a:txBody>
                    <a:bodyPr/>
                    <a:lstStyle/>
                    <a:p>
                      <a:pPr algn="r" fontAlgn="b"/>
                      <a:r>
                        <a:rPr lang="en-CA" sz="1400" u="none" strike="noStrike" dirty="0">
                          <a:effectLst/>
                          <a:latin typeface="+mn-lt"/>
                        </a:rPr>
                        <a:t>196,532</a:t>
                      </a:r>
                      <a:endParaRPr lang="en-CA" sz="1400" b="0" i="0" u="none" strike="noStrike" dirty="0">
                        <a:solidFill>
                          <a:srgbClr val="000000"/>
                        </a:solidFill>
                        <a:effectLst/>
                        <a:latin typeface="+mn-lt"/>
                      </a:endParaRPr>
                    </a:p>
                  </a:txBody>
                  <a:tcPr marL="0" marR="0" marT="0" marB="0" anchor="b"/>
                </a:tc>
                <a:tc>
                  <a:txBody>
                    <a:bodyPr/>
                    <a:lstStyle/>
                    <a:p>
                      <a:pPr algn="r" fontAlgn="b"/>
                      <a:r>
                        <a:rPr lang="en-CA" sz="1400" u="none" strike="noStrike" dirty="0">
                          <a:effectLst/>
                          <a:latin typeface="+mn-lt"/>
                        </a:rPr>
                        <a:t>200,462</a:t>
                      </a:r>
                      <a:endParaRPr lang="en-CA" sz="1400" b="0" i="0" u="none" strike="noStrike" dirty="0">
                        <a:solidFill>
                          <a:srgbClr val="000000"/>
                        </a:solidFill>
                        <a:effectLst/>
                        <a:latin typeface="+mn-lt"/>
                      </a:endParaRPr>
                    </a:p>
                  </a:txBody>
                  <a:tcPr marL="0" marR="0" marT="0" marB="0" anchor="b"/>
                </a:tc>
                <a:tc>
                  <a:txBody>
                    <a:bodyPr/>
                    <a:lstStyle/>
                    <a:p>
                      <a:pPr algn="r" fontAlgn="b"/>
                      <a:r>
                        <a:rPr lang="en-CA" sz="1400" u="none" strike="noStrike" dirty="0">
                          <a:effectLst/>
                          <a:latin typeface="+mn-lt"/>
                        </a:rPr>
                        <a:t>204,471</a:t>
                      </a:r>
                      <a:endParaRPr lang="en-CA" sz="1400" b="0" i="0" u="none" strike="noStrike" dirty="0">
                        <a:solidFill>
                          <a:srgbClr val="000000"/>
                        </a:solidFill>
                        <a:effectLst/>
                        <a:latin typeface="+mn-lt"/>
                      </a:endParaRPr>
                    </a:p>
                  </a:txBody>
                  <a:tcPr marL="0" marR="0" marT="0" marB="0" anchor="b"/>
                </a:tc>
                <a:extLst>
                  <a:ext uri="{0D108BD9-81ED-4DB2-BD59-A6C34878D82A}">
                    <a16:rowId xmlns:a16="http://schemas.microsoft.com/office/drawing/2014/main" val="708618262"/>
                  </a:ext>
                </a:extLst>
              </a:tr>
              <a:tr h="254484">
                <a:tc>
                  <a:txBody>
                    <a:bodyPr/>
                    <a:lstStyle/>
                    <a:p>
                      <a:pPr algn="l" fontAlgn="b"/>
                      <a:r>
                        <a:rPr lang="en-CA" sz="1400" u="none" strike="noStrike" dirty="0">
                          <a:effectLst/>
                          <a:latin typeface="+mn-lt"/>
                        </a:rPr>
                        <a:t>Small Craft Harbour Operations</a:t>
                      </a:r>
                      <a:endParaRPr lang="en-CA" sz="1400" b="0" i="0" u="none" strike="noStrike" dirty="0">
                        <a:solidFill>
                          <a:srgbClr val="000000"/>
                        </a:solidFill>
                        <a:effectLst/>
                        <a:latin typeface="+mn-lt"/>
                      </a:endParaRPr>
                    </a:p>
                  </a:txBody>
                  <a:tcPr marL="0" marR="0" marT="0" marB="0" anchor="b"/>
                </a:tc>
                <a:tc>
                  <a:txBody>
                    <a:bodyPr/>
                    <a:lstStyle/>
                    <a:p>
                      <a:pPr algn="r" fontAlgn="b"/>
                      <a:r>
                        <a:rPr lang="en-CA" sz="1400" u="none" strike="noStrike" dirty="0">
                          <a:effectLst/>
                          <a:latin typeface="+mn-lt"/>
                        </a:rPr>
                        <a:t>161,422</a:t>
                      </a:r>
                      <a:endParaRPr lang="en-CA" sz="1400" b="0" i="0" u="none" strike="noStrike" dirty="0">
                        <a:solidFill>
                          <a:srgbClr val="000000"/>
                        </a:solidFill>
                        <a:effectLst/>
                        <a:latin typeface="+mn-lt"/>
                      </a:endParaRPr>
                    </a:p>
                  </a:txBody>
                  <a:tcPr marL="0" marR="0" marT="0" marB="0" anchor="b"/>
                </a:tc>
                <a:tc>
                  <a:txBody>
                    <a:bodyPr/>
                    <a:lstStyle/>
                    <a:p>
                      <a:pPr algn="r" fontAlgn="b"/>
                      <a:r>
                        <a:rPr lang="en-CA" sz="1400" u="none" strike="noStrike" dirty="0">
                          <a:effectLst/>
                          <a:latin typeface="+mn-lt"/>
                        </a:rPr>
                        <a:t>164,650</a:t>
                      </a:r>
                      <a:endParaRPr lang="en-CA" sz="1400" b="0" i="0" u="none" strike="noStrike" dirty="0">
                        <a:solidFill>
                          <a:srgbClr val="000000"/>
                        </a:solidFill>
                        <a:effectLst/>
                        <a:latin typeface="+mn-lt"/>
                      </a:endParaRPr>
                    </a:p>
                  </a:txBody>
                  <a:tcPr marL="0" marR="0" marT="0" marB="0" anchor="b"/>
                </a:tc>
                <a:tc>
                  <a:txBody>
                    <a:bodyPr/>
                    <a:lstStyle/>
                    <a:p>
                      <a:pPr algn="r" fontAlgn="b"/>
                      <a:r>
                        <a:rPr lang="en-CA" sz="1400" u="none" strike="noStrike" dirty="0">
                          <a:effectLst/>
                          <a:latin typeface="+mn-lt"/>
                        </a:rPr>
                        <a:t>167,943</a:t>
                      </a:r>
                      <a:endParaRPr lang="en-CA" sz="1400" b="0" i="0" u="none" strike="noStrike" dirty="0">
                        <a:solidFill>
                          <a:srgbClr val="000000"/>
                        </a:solidFill>
                        <a:effectLst/>
                        <a:latin typeface="+mn-lt"/>
                      </a:endParaRPr>
                    </a:p>
                  </a:txBody>
                  <a:tcPr marL="0" marR="0" marT="0" marB="0" anchor="b"/>
                </a:tc>
                <a:tc>
                  <a:txBody>
                    <a:bodyPr/>
                    <a:lstStyle/>
                    <a:p>
                      <a:pPr algn="r" fontAlgn="b"/>
                      <a:r>
                        <a:rPr lang="en-CA" sz="1400" u="none" strike="noStrike" dirty="0">
                          <a:effectLst/>
                          <a:latin typeface="+mn-lt"/>
                        </a:rPr>
                        <a:t>171,302</a:t>
                      </a:r>
                      <a:endParaRPr lang="en-CA" sz="1400" b="0" i="0" u="none" strike="noStrike" dirty="0">
                        <a:solidFill>
                          <a:srgbClr val="000000"/>
                        </a:solidFill>
                        <a:effectLst/>
                        <a:latin typeface="+mn-lt"/>
                      </a:endParaRPr>
                    </a:p>
                  </a:txBody>
                  <a:tcPr marL="0" marR="0" marT="0" marB="0" anchor="b"/>
                </a:tc>
                <a:tc>
                  <a:txBody>
                    <a:bodyPr/>
                    <a:lstStyle/>
                    <a:p>
                      <a:pPr algn="r" fontAlgn="b"/>
                      <a:r>
                        <a:rPr lang="en-CA" sz="1400" u="none" strike="noStrike" dirty="0">
                          <a:effectLst/>
                          <a:latin typeface="+mn-lt"/>
                        </a:rPr>
                        <a:t>174,728</a:t>
                      </a:r>
                      <a:endParaRPr lang="en-CA" sz="1400" b="0" i="0" u="none" strike="noStrike" dirty="0">
                        <a:solidFill>
                          <a:srgbClr val="000000"/>
                        </a:solidFill>
                        <a:effectLst/>
                        <a:latin typeface="+mn-lt"/>
                      </a:endParaRPr>
                    </a:p>
                  </a:txBody>
                  <a:tcPr marL="0" marR="0" marT="0" marB="0" anchor="b"/>
                </a:tc>
                <a:extLst>
                  <a:ext uri="{0D108BD9-81ED-4DB2-BD59-A6C34878D82A}">
                    <a16:rowId xmlns:a16="http://schemas.microsoft.com/office/drawing/2014/main" val="1895991617"/>
                  </a:ext>
                </a:extLst>
              </a:tr>
              <a:tr h="254484">
                <a:tc>
                  <a:txBody>
                    <a:bodyPr/>
                    <a:lstStyle/>
                    <a:p>
                      <a:pPr algn="l" fontAlgn="b"/>
                      <a:r>
                        <a:rPr lang="en-CA" sz="1400" u="none" strike="noStrike" dirty="0">
                          <a:effectLst/>
                          <a:latin typeface="+mn-lt"/>
                        </a:rPr>
                        <a:t>52 Steps Operations</a:t>
                      </a:r>
                      <a:endParaRPr lang="en-CA" sz="1400" b="0" i="0" u="none" strike="noStrike" dirty="0">
                        <a:solidFill>
                          <a:srgbClr val="000000"/>
                        </a:solidFill>
                        <a:effectLst/>
                        <a:latin typeface="+mn-lt"/>
                      </a:endParaRPr>
                    </a:p>
                  </a:txBody>
                  <a:tcPr marL="0" marR="0" marT="0" marB="0" anchor="b"/>
                </a:tc>
                <a:tc>
                  <a:txBody>
                    <a:bodyPr/>
                    <a:lstStyle/>
                    <a:p>
                      <a:pPr algn="r" fontAlgn="b"/>
                      <a:r>
                        <a:rPr lang="en-CA" sz="1400" u="none" strike="noStrike" dirty="0">
                          <a:effectLst/>
                          <a:latin typeface="+mn-lt"/>
                        </a:rPr>
                        <a:t>10,000</a:t>
                      </a:r>
                      <a:endParaRPr lang="en-CA" sz="1400" b="0" i="0" u="none" strike="noStrike" dirty="0">
                        <a:solidFill>
                          <a:srgbClr val="000000"/>
                        </a:solidFill>
                        <a:effectLst/>
                        <a:latin typeface="+mn-lt"/>
                      </a:endParaRPr>
                    </a:p>
                  </a:txBody>
                  <a:tcPr marL="0" marR="0" marT="0" marB="0" anchor="b"/>
                </a:tc>
                <a:tc>
                  <a:txBody>
                    <a:bodyPr/>
                    <a:lstStyle/>
                    <a:p>
                      <a:pPr algn="r" fontAlgn="b"/>
                      <a:r>
                        <a:rPr lang="en-CA" sz="1400" u="none" strike="noStrike" dirty="0">
                          <a:effectLst/>
                          <a:latin typeface="+mn-lt"/>
                        </a:rPr>
                        <a:t>10,200</a:t>
                      </a:r>
                      <a:endParaRPr lang="en-CA" sz="1400" b="0" i="0" u="none" strike="noStrike" dirty="0">
                        <a:solidFill>
                          <a:srgbClr val="000000"/>
                        </a:solidFill>
                        <a:effectLst/>
                        <a:latin typeface="+mn-lt"/>
                      </a:endParaRPr>
                    </a:p>
                  </a:txBody>
                  <a:tcPr marL="0" marR="0" marT="0" marB="0" anchor="b"/>
                </a:tc>
                <a:tc>
                  <a:txBody>
                    <a:bodyPr/>
                    <a:lstStyle/>
                    <a:p>
                      <a:pPr algn="r" fontAlgn="b"/>
                      <a:r>
                        <a:rPr lang="en-CA" sz="1400" u="none" strike="noStrike" dirty="0">
                          <a:effectLst/>
                          <a:latin typeface="+mn-lt"/>
                        </a:rPr>
                        <a:t>10,404</a:t>
                      </a:r>
                      <a:endParaRPr lang="en-CA" sz="1400" b="0" i="0" u="none" strike="noStrike" dirty="0">
                        <a:solidFill>
                          <a:srgbClr val="000000"/>
                        </a:solidFill>
                        <a:effectLst/>
                        <a:latin typeface="+mn-lt"/>
                      </a:endParaRPr>
                    </a:p>
                  </a:txBody>
                  <a:tcPr marL="0" marR="0" marT="0" marB="0" anchor="b"/>
                </a:tc>
                <a:tc>
                  <a:txBody>
                    <a:bodyPr/>
                    <a:lstStyle/>
                    <a:p>
                      <a:pPr algn="r" fontAlgn="b"/>
                      <a:r>
                        <a:rPr lang="en-CA" sz="1400" u="none" strike="noStrike" dirty="0">
                          <a:effectLst/>
                          <a:latin typeface="+mn-lt"/>
                        </a:rPr>
                        <a:t>10,612</a:t>
                      </a:r>
                      <a:endParaRPr lang="en-CA" sz="1400" b="0" i="0" u="none" strike="noStrike" dirty="0">
                        <a:solidFill>
                          <a:srgbClr val="000000"/>
                        </a:solidFill>
                        <a:effectLst/>
                        <a:latin typeface="+mn-lt"/>
                      </a:endParaRPr>
                    </a:p>
                  </a:txBody>
                  <a:tcPr marL="0" marR="0" marT="0" marB="0" anchor="b"/>
                </a:tc>
                <a:tc>
                  <a:txBody>
                    <a:bodyPr/>
                    <a:lstStyle/>
                    <a:p>
                      <a:pPr algn="r" fontAlgn="b"/>
                      <a:r>
                        <a:rPr lang="en-CA" sz="1400" u="none" strike="noStrike" dirty="0">
                          <a:effectLst/>
                          <a:latin typeface="+mn-lt"/>
                        </a:rPr>
                        <a:t>10,824</a:t>
                      </a:r>
                      <a:endParaRPr lang="en-CA" sz="1400" b="0" i="0" u="none" strike="noStrike" dirty="0">
                        <a:solidFill>
                          <a:srgbClr val="000000"/>
                        </a:solidFill>
                        <a:effectLst/>
                        <a:latin typeface="+mn-lt"/>
                      </a:endParaRPr>
                    </a:p>
                  </a:txBody>
                  <a:tcPr marL="0" marR="0" marT="0" marB="0" anchor="b"/>
                </a:tc>
                <a:extLst>
                  <a:ext uri="{0D108BD9-81ED-4DB2-BD59-A6C34878D82A}">
                    <a16:rowId xmlns:a16="http://schemas.microsoft.com/office/drawing/2014/main" val="1184489659"/>
                  </a:ext>
                </a:extLst>
              </a:tr>
              <a:tr h="254484">
                <a:tc>
                  <a:txBody>
                    <a:bodyPr/>
                    <a:lstStyle/>
                    <a:p>
                      <a:pPr algn="l" fontAlgn="b"/>
                      <a:r>
                        <a:rPr lang="en-CA" sz="1400" u="none" strike="noStrike" dirty="0">
                          <a:effectLst/>
                          <a:latin typeface="+mn-lt"/>
                        </a:rPr>
                        <a:t>Main St. Wharf Operations</a:t>
                      </a:r>
                      <a:endParaRPr lang="en-CA" sz="1400" b="0" i="0" u="none" strike="noStrike" dirty="0">
                        <a:solidFill>
                          <a:srgbClr val="000000"/>
                        </a:solidFill>
                        <a:effectLst/>
                        <a:latin typeface="+mn-lt"/>
                      </a:endParaRPr>
                    </a:p>
                  </a:txBody>
                  <a:tcPr marL="0" marR="0" marT="0" marB="0" anchor="b"/>
                </a:tc>
                <a:tc>
                  <a:txBody>
                    <a:bodyPr/>
                    <a:lstStyle/>
                    <a:p>
                      <a:pPr algn="r" fontAlgn="b"/>
                      <a:r>
                        <a:rPr lang="en-CA" sz="1400" u="none" strike="noStrike" dirty="0">
                          <a:effectLst/>
                          <a:latin typeface="+mn-lt"/>
                        </a:rPr>
                        <a:t>14,139</a:t>
                      </a:r>
                      <a:endParaRPr lang="en-CA" sz="1400" b="0" i="0" u="none" strike="noStrike" dirty="0">
                        <a:solidFill>
                          <a:srgbClr val="000000"/>
                        </a:solidFill>
                        <a:effectLst/>
                        <a:latin typeface="+mn-lt"/>
                      </a:endParaRPr>
                    </a:p>
                  </a:txBody>
                  <a:tcPr marL="0" marR="0" marT="0" marB="0" anchor="b"/>
                </a:tc>
                <a:tc>
                  <a:txBody>
                    <a:bodyPr/>
                    <a:lstStyle/>
                    <a:p>
                      <a:pPr algn="r" fontAlgn="b"/>
                      <a:r>
                        <a:rPr lang="en-CA" sz="1400" u="none" strike="noStrike" dirty="0">
                          <a:effectLst/>
                          <a:latin typeface="+mn-lt"/>
                        </a:rPr>
                        <a:t>14,422</a:t>
                      </a:r>
                      <a:endParaRPr lang="en-CA" sz="1400" b="0" i="0" u="none" strike="noStrike" dirty="0">
                        <a:solidFill>
                          <a:srgbClr val="000000"/>
                        </a:solidFill>
                        <a:effectLst/>
                        <a:latin typeface="+mn-lt"/>
                      </a:endParaRPr>
                    </a:p>
                  </a:txBody>
                  <a:tcPr marL="0" marR="0" marT="0" marB="0" anchor="b"/>
                </a:tc>
                <a:tc>
                  <a:txBody>
                    <a:bodyPr/>
                    <a:lstStyle/>
                    <a:p>
                      <a:pPr algn="r" fontAlgn="b"/>
                      <a:r>
                        <a:rPr lang="en-CA" sz="1400" u="none" strike="noStrike" dirty="0">
                          <a:effectLst/>
                          <a:latin typeface="+mn-lt"/>
                        </a:rPr>
                        <a:t>14,711</a:t>
                      </a:r>
                      <a:endParaRPr lang="en-CA" sz="1400" b="0" i="0" u="none" strike="noStrike" dirty="0">
                        <a:solidFill>
                          <a:srgbClr val="000000"/>
                        </a:solidFill>
                        <a:effectLst/>
                        <a:latin typeface="+mn-lt"/>
                      </a:endParaRPr>
                    </a:p>
                  </a:txBody>
                  <a:tcPr marL="0" marR="0" marT="0" marB="0" anchor="b"/>
                </a:tc>
                <a:tc>
                  <a:txBody>
                    <a:bodyPr/>
                    <a:lstStyle/>
                    <a:p>
                      <a:pPr algn="r" fontAlgn="b"/>
                      <a:r>
                        <a:rPr lang="en-CA" sz="1400" u="none" strike="noStrike" dirty="0">
                          <a:effectLst/>
                          <a:latin typeface="+mn-lt"/>
                        </a:rPr>
                        <a:t>15,005</a:t>
                      </a:r>
                      <a:endParaRPr lang="en-CA" sz="1400" b="0" i="0" u="none" strike="noStrike" dirty="0">
                        <a:solidFill>
                          <a:srgbClr val="000000"/>
                        </a:solidFill>
                        <a:effectLst/>
                        <a:latin typeface="+mn-lt"/>
                      </a:endParaRPr>
                    </a:p>
                  </a:txBody>
                  <a:tcPr marL="0" marR="0" marT="0" marB="0" anchor="b"/>
                </a:tc>
                <a:tc>
                  <a:txBody>
                    <a:bodyPr/>
                    <a:lstStyle/>
                    <a:p>
                      <a:pPr algn="r" fontAlgn="b"/>
                      <a:r>
                        <a:rPr lang="en-CA" sz="1400" u="none" strike="noStrike" dirty="0">
                          <a:effectLst/>
                          <a:latin typeface="+mn-lt"/>
                        </a:rPr>
                        <a:t>15,305</a:t>
                      </a:r>
                      <a:endParaRPr lang="en-CA" sz="1400" b="0" i="0" u="none" strike="noStrike" dirty="0">
                        <a:solidFill>
                          <a:srgbClr val="000000"/>
                        </a:solidFill>
                        <a:effectLst/>
                        <a:latin typeface="+mn-lt"/>
                      </a:endParaRPr>
                    </a:p>
                  </a:txBody>
                  <a:tcPr marL="0" marR="0" marT="0" marB="0" anchor="b"/>
                </a:tc>
                <a:extLst>
                  <a:ext uri="{0D108BD9-81ED-4DB2-BD59-A6C34878D82A}">
                    <a16:rowId xmlns:a16="http://schemas.microsoft.com/office/drawing/2014/main" val="3282617872"/>
                  </a:ext>
                </a:extLst>
              </a:tr>
              <a:tr h="254484">
                <a:tc>
                  <a:txBody>
                    <a:bodyPr/>
                    <a:lstStyle/>
                    <a:p>
                      <a:pPr algn="l" fontAlgn="b"/>
                      <a:r>
                        <a:rPr lang="en-CA" sz="1400" b="1" u="none" strike="noStrike" dirty="0">
                          <a:effectLst/>
                          <a:latin typeface="+mn-lt"/>
                        </a:rPr>
                        <a:t>Total Expenditures</a:t>
                      </a:r>
                      <a:endParaRPr lang="en-CA" sz="1400" b="1" i="0" u="none" strike="noStrike" dirty="0">
                        <a:solidFill>
                          <a:srgbClr val="000000"/>
                        </a:solidFill>
                        <a:effectLst/>
                        <a:latin typeface="+mn-lt"/>
                      </a:endParaRPr>
                    </a:p>
                  </a:txBody>
                  <a:tcPr marL="0" marR="0" marT="0" marB="0" anchor="b"/>
                </a:tc>
                <a:tc>
                  <a:txBody>
                    <a:bodyPr/>
                    <a:lstStyle/>
                    <a:p>
                      <a:pPr algn="r" fontAlgn="b"/>
                      <a:r>
                        <a:rPr lang="en-CA" sz="1400" b="1" u="none" strike="noStrike" dirty="0">
                          <a:effectLst/>
                          <a:latin typeface="+mn-lt"/>
                        </a:rPr>
                        <a:t>374,461</a:t>
                      </a:r>
                      <a:endParaRPr lang="en-CA" sz="1400" b="1" i="0" u="none" strike="noStrike" dirty="0">
                        <a:solidFill>
                          <a:srgbClr val="000000"/>
                        </a:solidFill>
                        <a:effectLst/>
                        <a:latin typeface="+mn-lt"/>
                      </a:endParaRPr>
                    </a:p>
                  </a:txBody>
                  <a:tcPr marL="0" marR="0" marT="0" marB="0" anchor="b"/>
                </a:tc>
                <a:tc>
                  <a:txBody>
                    <a:bodyPr/>
                    <a:lstStyle/>
                    <a:p>
                      <a:pPr algn="r" fontAlgn="b"/>
                      <a:r>
                        <a:rPr lang="en-CA" sz="1400" b="1" u="none" strike="noStrike" dirty="0">
                          <a:effectLst/>
                          <a:latin typeface="+mn-lt"/>
                        </a:rPr>
                        <a:t>381,950</a:t>
                      </a:r>
                      <a:endParaRPr lang="en-CA" sz="1400" b="1" i="0" u="none" strike="noStrike" dirty="0">
                        <a:solidFill>
                          <a:srgbClr val="000000"/>
                        </a:solidFill>
                        <a:effectLst/>
                        <a:latin typeface="+mn-lt"/>
                      </a:endParaRPr>
                    </a:p>
                  </a:txBody>
                  <a:tcPr marL="0" marR="0" marT="0" marB="0" anchor="b"/>
                </a:tc>
                <a:tc>
                  <a:txBody>
                    <a:bodyPr/>
                    <a:lstStyle/>
                    <a:p>
                      <a:pPr algn="r" fontAlgn="b"/>
                      <a:r>
                        <a:rPr lang="en-CA" sz="1400" b="1" u="none" strike="noStrike" dirty="0">
                          <a:effectLst/>
                          <a:latin typeface="+mn-lt"/>
                        </a:rPr>
                        <a:t>389,589</a:t>
                      </a:r>
                      <a:endParaRPr lang="en-CA" sz="1400" b="1" i="0" u="none" strike="noStrike" dirty="0">
                        <a:solidFill>
                          <a:srgbClr val="000000"/>
                        </a:solidFill>
                        <a:effectLst/>
                        <a:latin typeface="+mn-lt"/>
                      </a:endParaRPr>
                    </a:p>
                  </a:txBody>
                  <a:tcPr marL="0" marR="0" marT="0" marB="0" anchor="b"/>
                </a:tc>
                <a:tc>
                  <a:txBody>
                    <a:bodyPr/>
                    <a:lstStyle/>
                    <a:p>
                      <a:pPr algn="r" fontAlgn="b"/>
                      <a:r>
                        <a:rPr lang="en-CA" sz="1400" b="1" u="none" strike="noStrike" dirty="0">
                          <a:effectLst/>
                          <a:latin typeface="+mn-lt"/>
                        </a:rPr>
                        <a:t>397,381</a:t>
                      </a:r>
                      <a:endParaRPr lang="en-CA" sz="1400" b="1" i="0" u="none" strike="noStrike" dirty="0">
                        <a:solidFill>
                          <a:srgbClr val="000000"/>
                        </a:solidFill>
                        <a:effectLst/>
                        <a:latin typeface="+mn-lt"/>
                      </a:endParaRPr>
                    </a:p>
                  </a:txBody>
                  <a:tcPr marL="0" marR="0" marT="0" marB="0" anchor="b"/>
                </a:tc>
                <a:tc>
                  <a:txBody>
                    <a:bodyPr/>
                    <a:lstStyle/>
                    <a:p>
                      <a:pPr algn="r" fontAlgn="b"/>
                      <a:r>
                        <a:rPr lang="en-CA" sz="1400" b="1" u="none" strike="noStrike" dirty="0">
                          <a:effectLst/>
                          <a:latin typeface="+mn-lt"/>
                        </a:rPr>
                        <a:t>405,329</a:t>
                      </a:r>
                      <a:endParaRPr lang="en-CA" sz="1400" b="1" i="0" u="none" strike="noStrike" dirty="0">
                        <a:solidFill>
                          <a:srgbClr val="000000"/>
                        </a:solidFill>
                        <a:effectLst/>
                        <a:latin typeface="+mn-lt"/>
                      </a:endParaRPr>
                    </a:p>
                  </a:txBody>
                  <a:tcPr marL="0" marR="0" marT="0" marB="0" anchor="b"/>
                </a:tc>
                <a:extLst>
                  <a:ext uri="{0D108BD9-81ED-4DB2-BD59-A6C34878D82A}">
                    <a16:rowId xmlns:a16="http://schemas.microsoft.com/office/drawing/2014/main" val="4052420218"/>
                  </a:ext>
                </a:extLst>
              </a:tr>
              <a:tr h="254484">
                <a:tc>
                  <a:txBody>
                    <a:bodyPr/>
                    <a:lstStyle/>
                    <a:p>
                      <a:pPr algn="l" fontAlgn="b"/>
                      <a:endParaRPr lang="en-CA" sz="1400" b="0" i="0" u="none" strike="noStrike" dirty="0">
                        <a:solidFill>
                          <a:srgbClr val="000000"/>
                        </a:solidFill>
                        <a:effectLst/>
                        <a:latin typeface="+mn-lt"/>
                      </a:endParaRPr>
                    </a:p>
                  </a:txBody>
                  <a:tcPr marL="0" marR="0" marT="0" marB="0" anchor="b"/>
                </a:tc>
                <a:tc>
                  <a:txBody>
                    <a:bodyPr/>
                    <a:lstStyle/>
                    <a:p>
                      <a:pPr algn="l" fontAlgn="b"/>
                      <a:endParaRPr lang="en-CA" sz="1400" b="0" i="0" u="none" strike="noStrike" dirty="0">
                        <a:solidFill>
                          <a:srgbClr val="000000"/>
                        </a:solidFill>
                        <a:effectLst/>
                        <a:latin typeface="+mn-lt"/>
                      </a:endParaRPr>
                    </a:p>
                  </a:txBody>
                  <a:tcPr marL="0" marR="0" marT="0" marB="0" anchor="b"/>
                </a:tc>
                <a:tc>
                  <a:txBody>
                    <a:bodyPr/>
                    <a:lstStyle/>
                    <a:p>
                      <a:pPr algn="l" fontAlgn="b"/>
                      <a:endParaRPr lang="en-CA" sz="1400" b="0" i="0" u="none" strike="noStrike" dirty="0">
                        <a:solidFill>
                          <a:srgbClr val="000000"/>
                        </a:solidFill>
                        <a:effectLst/>
                        <a:latin typeface="+mn-lt"/>
                      </a:endParaRPr>
                    </a:p>
                  </a:txBody>
                  <a:tcPr marL="0" marR="0" marT="0" marB="0" anchor="b"/>
                </a:tc>
                <a:tc>
                  <a:txBody>
                    <a:bodyPr/>
                    <a:lstStyle/>
                    <a:p>
                      <a:pPr algn="l" fontAlgn="b"/>
                      <a:endParaRPr lang="en-CA" sz="1400" b="0" i="0" u="none" strike="noStrike" dirty="0">
                        <a:solidFill>
                          <a:srgbClr val="000000"/>
                        </a:solidFill>
                        <a:effectLst/>
                        <a:latin typeface="+mn-lt"/>
                      </a:endParaRPr>
                    </a:p>
                  </a:txBody>
                  <a:tcPr marL="0" marR="0" marT="0" marB="0" anchor="b"/>
                </a:tc>
                <a:tc>
                  <a:txBody>
                    <a:bodyPr/>
                    <a:lstStyle/>
                    <a:p>
                      <a:pPr algn="l" fontAlgn="b"/>
                      <a:endParaRPr lang="en-CA" sz="1400" b="0" i="0" u="none" strike="noStrike" dirty="0">
                        <a:solidFill>
                          <a:srgbClr val="000000"/>
                        </a:solidFill>
                        <a:effectLst/>
                        <a:latin typeface="+mn-lt"/>
                      </a:endParaRPr>
                    </a:p>
                  </a:txBody>
                  <a:tcPr marL="0" marR="0" marT="0" marB="0" anchor="b"/>
                </a:tc>
                <a:tc>
                  <a:txBody>
                    <a:bodyPr/>
                    <a:lstStyle/>
                    <a:p>
                      <a:pPr algn="l" fontAlgn="b"/>
                      <a:endParaRPr lang="en-CA" sz="1400" b="0" i="0" u="none" strike="noStrike" dirty="0">
                        <a:solidFill>
                          <a:srgbClr val="000000"/>
                        </a:solidFill>
                        <a:effectLst/>
                        <a:latin typeface="+mn-lt"/>
                      </a:endParaRPr>
                    </a:p>
                  </a:txBody>
                  <a:tcPr marL="0" marR="0" marT="0" marB="0" anchor="b"/>
                </a:tc>
                <a:extLst>
                  <a:ext uri="{0D108BD9-81ED-4DB2-BD59-A6C34878D82A}">
                    <a16:rowId xmlns:a16="http://schemas.microsoft.com/office/drawing/2014/main" val="1092253052"/>
                  </a:ext>
                </a:extLst>
              </a:tr>
              <a:tr h="254484">
                <a:tc>
                  <a:txBody>
                    <a:bodyPr/>
                    <a:lstStyle/>
                    <a:p>
                      <a:pPr algn="l" fontAlgn="b"/>
                      <a:r>
                        <a:rPr lang="en-CA" sz="1400" b="1" u="none" strike="noStrike" dirty="0">
                          <a:effectLst/>
                          <a:latin typeface="+mn-lt"/>
                        </a:rPr>
                        <a:t>Surplus/Deficit</a:t>
                      </a:r>
                      <a:endParaRPr lang="en-CA" sz="1400" b="1" i="0" u="none" strike="noStrike" dirty="0">
                        <a:solidFill>
                          <a:srgbClr val="000000"/>
                        </a:solidFill>
                        <a:effectLst/>
                        <a:latin typeface="+mn-lt"/>
                      </a:endParaRPr>
                    </a:p>
                  </a:txBody>
                  <a:tcPr marL="0" marR="0" marT="0" marB="0" anchor="b"/>
                </a:tc>
                <a:tc>
                  <a:txBody>
                    <a:bodyPr/>
                    <a:lstStyle/>
                    <a:p>
                      <a:pPr algn="r" fontAlgn="b"/>
                      <a:r>
                        <a:rPr lang="en-CA" sz="1400" b="1" u="none" strike="noStrike" dirty="0">
                          <a:solidFill>
                            <a:srgbClr val="FF0000"/>
                          </a:solidFill>
                          <a:effectLst/>
                          <a:latin typeface="+mn-lt"/>
                        </a:rPr>
                        <a:t>-75,794</a:t>
                      </a:r>
                      <a:endParaRPr lang="en-CA" sz="1400" b="1" i="0" u="none" strike="noStrike" dirty="0">
                        <a:solidFill>
                          <a:srgbClr val="FF0000"/>
                        </a:solidFill>
                        <a:effectLst/>
                        <a:latin typeface="+mn-lt"/>
                      </a:endParaRPr>
                    </a:p>
                  </a:txBody>
                  <a:tcPr marL="0" marR="0" marT="0" marB="0" anchor="b"/>
                </a:tc>
                <a:tc>
                  <a:txBody>
                    <a:bodyPr/>
                    <a:lstStyle/>
                    <a:p>
                      <a:pPr algn="r" fontAlgn="b"/>
                      <a:r>
                        <a:rPr lang="en-CA" sz="1400" b="1" u="none" strike="noStrike" dirty="0">
                          <a:solidFill>
                            <a:srgbClr val="FF0000"/>
                          </a:solidFill>
                          <a:effectLst/>
                          <a:latin typeface="+mn-lt"/>
                        </a:rPr>
                        <a:t>-77,310</a:t>
                      </a:r>
                      <a:endParaRPr lang="en-CA" sz="1400" b="1" i="0" u="none" strike="noStrike" dirty="0">
                        <a:solidFill>
                          <a:srgbClr val="FF0000"/>
                        </a:solidFill>
                        <a:effectLst/>
                        <a:latin typeface="+mn-lt"/>
                      </a:endParaRPr>
                    </a:p>
                  </a:txBody>
                  <a:tcPr marL="0" marR="0" marT="0" marB="0" anchor="b"/>
                </a:tc>
                <a:tc>
                  <a:txBody>
                    <a:bodyPr/>
                    <a:lstStyle/>
                    <a:p>
                      <a:pPr algn="r" fontAlgn="b"/>
                      <a:r>
                        <a:rPr lang="en-CA" sz="1400" b="1" u="none" strike="noStrike" dirty="0">
                          <a:solidFill>
                            <a:srgbClr val="FF0000"/>
                          </a:solidFill>
                          <a:effectLst/>
                          <a:latin typeface="+mn-lt"/>
                        </a:rPr>
                        <a:t>-78,856</a:t>
                      </a:r>
                      <a:endParaRPr lang="en-CA" sz="1400" b="1" i="0" u="none" strike="noStrike" dirty="0">
                        <a:solidFill>
                          <a:srgbClr val="FF0000"/>
                        </a:solidFill>
                        <a:effectLst/>
                        <a:latin typeface="+mn-lt"/>
                      </a:endParaRPr>
                    </a:p>
                  </a:txBody>
                  <a:tcPr marL="0" marR="0" marT="0" marB="0" anchor="b"/>
                </a:tc>
                <a:tc>
                  <a:txBody>
                    <a:bodyPr/>
                    <a:lstStyle/>
                    <a:p>
                      <a:pPr algn="r" fontAlgn="b"/>
                      <a:r>
                        <a:rPr lang="en-CA" sz="1400" b="1" u="none" strike="noStrike" dirty="0">
                          <a:solidFill>
                            <a:srgbClr val="FF0000"/>
                          </a:solidFill>
                          <a:effectLst/>
                          <a:latin typeface="+mn-lt"/>
                        </a:rPr>
                        <a:t>-80,433</a:t>
                      </a:r>
                      <a:endParaRPr lang="en-CA" sz="1400" b="1" i="0" u="none" strike="noStrike" dirty="0">
                        <a:solidFill>
                          <a:srgbClr val="FF0000"/>
                        </a:solidFill>
                        <a:effectLst/>
                        <a:latin typeface="+mn-lt"/>
                      </a:endParaRPr>
                    </a:p>
                  </a:txBody>
                  <a:tcPr marL="0" marR="0" marT="0" marB="0" anchor="b"/>
                </a:tc>
                <a:tc>
                  <a:txBody>
                    <a:bodyPr/>
                    <a:lstStyle/>
                    <a:p>
                      <a:pPr algn="r" fontAlgn="b"/>
                      <a:r>
                        <a:rPr lang="en-CA" sz="1400" b="1" u="none" strike="noStrike" dirty="0">
                          <a:solidFill>
                            <a:srgbClr val="FF0000"/>
                          </a:solidFill>
                          <a:effectLst/>
                          <a:latin typeface="+mn-lt"/>
                        </a:rPr>
                        <a:t>-82,042</a:t>
                      </a:r>
                      <a:endParaRPr lang="en-CA" sz="1400" b="1" i="0" u="none" strike="noStrike" dirty="0">
                        <a:solidFill>
                          <a:srgbClr val="FF0000"/>
                        </a:solidFill>
                        <a:effectLst/>
                        <a:latin typeface="+mn-lt"/>
                      </a:endParaRPr>
                    </a:p>
                  </a:txBody>
                  <a:tcPr marL="0" marR="0" marT="0" marB="0" anchor="b"/>
                </a:tc>
                <a:extLst>
                  <a:ext uri="{0D108BD9-81ED-4DB2-BD59-A6C34878D82A}">
                    <a16:rowId xmlns:a16="http://schemas.microsoft.com/office/drawing/2014/main" val="3212165391"/>
                  </a:ext>
                </a:extLst>
              </a:tr>
            </a:tbl>
          </a:graphicData>
        </a:graphic>
      </p:graphicFrame>
    </p:spTree>
    <p:extLst>
      <p:ext uri="{BB962C8B-B14F-4D97-AF65-F5344CB8AC3E}">
        <p14:creationId xmlns:p14="http://schemas.microsoft.com/office/powerpoint/2010/main" val="16745197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54" name="Rectangle 153">
            <a:extLst>
              <a:ext uri="{FF2B5EF4-FFF2-40B4-BE49-F238E27FC236}">
                <a16:creationId xmlns:a16="http://schemas.microsoft.com/office/drawing/2014/main" id="{D86867DD-D7EA-406F-8A12-1882FEFE9D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56" name="Group 155">
            <a:extLst>
              <a:ext uri="{FF2B5EF4-FFF2-40B4-BE49-F238E27FC236}">
                <a16:creationId xmlns:a16="http://schemas.microsoft.com/office/drawing/2014/main" id="{DF5AC117-D9C2-4FFF-8D3E-6D0E4304C81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100" y="-11384"/>
            <a:ext cx="1220788"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157" name="Rectangle 5">
              <a:extLst>
                <a:ext uri="{FF2B5EF4-FFF2-40B4-BE49-F238E27FC236}">
                  <a16:creationId xmlns:a16="http://schemas.microsoft.com/office/drawing/2014/main" id="{5E5184A3-5C0C-4903-9B40-E81C994F2A64}"/>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4300" y="4763"/>
              <a:ext cx="23813" cy="2181225"/>
            </a:xfrm>
            <a:prstGeom prst="rect">
              <a:avLst/>
            </a:pr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miter lim="800000"/>
                  <a:headEnd/>
                  <a:tailEnd/>
                </a14:hiddenLine>
              </a:ext>
            </a:extLst>
          </p:spPr>
          <p:txBody>
            <a:bodyPr/>
            <a:lstStyle/>
            <a:p>
              <a:endParaRPr lang="en-CA" dirty="0"/>
            </a:p>
          </p:txBody>
        </p:sp>
        <p:sp>
          <p:nvSpPr>
            <p:cNvPr id="158" name="Freeform 6">
              <a:extLst>
                <a:ext uri="{FF2B5EF4-FFF2-40B4-BE49-F238E27FC236}">
                  <a16:creationId xmlns:a16="http://schemas.microsoft.com/office/drawing/2014/main" id="{C3FAA962-D0C5-4028-A4BD-32C91CB035F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en-CA" dirty="0"/>
            </a:p>
          </p:txBody>
        </p:sp>
        <p:sp>
          <p:nvSpPr>
            <p:cNvPr id="159" name="Freeform 7">
              <a:extLst>
                <a:ext uri="{FF2B5EF4-FFF2-40B4-BE49-F238E27FC236}">
                  <a16:creationId xmlns:a16="http://schemas.microsoft.com/office/drawing/2014/main" id="{4EB9ECEC-9EF5-42D1-98EB-C5EA99346BA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en-CA" dirty="0"/>
            </a:p>
          </p:txBody>
        </p:sp>
        <p:sp>
          <p:nvSpPr>
            <p:cNvPr id="160" name="Freeform 8">
              <a:extLst>
                <a:ext uri="{FF2B5EF4-FFF2-40B4-BE49-F238E27FC236}">
                  <a16:creationId xmlns:a16="http://schemas.microsoft.com/office/drawing/2014/main" id="{03D2DB32-AD4D-459C-874E-483164B9BF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en-CA" dirty="0"/>
            </a:p>
          </p:txBody>
        </p:sp>
        <p:sp>
          <p:nvSpPr>
            <p:cNvPr id="161" name="Freeform 9">
              <a:extLst>
                <a:ext uri="{FF2B5EF4-FFF2-40B4-BE49-F238E27FC236}">
                  <a16:creationId xmlns:a16="http://schemas.microsoft.com/office/drawing/2014/main" id="{B7A898D2-4219-4FB3-AD9C-B7F96D372FE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en-CA" dirty="0"/>
            </a:p>
          </p:txBody>
        </p:sp>
        <p:sp>
          <p:nvSpPr>
            <p:cNvPr id="162" name="Freeform 10">
              <a:extLst>
                <a:ext uri="{FF2B5EF4-FFF2-40B4-BE49-F238E27FC236}">
                  <a16:creationId xmlns:a16="http://schemas.microsoft.com/office/drawing/2014/main" id="{21FC268E-A984-435B-B2C6-912FEE5C1D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en-CA" dirty="0"/>
            </a:p>
          </p:txBody>
        </p:sp>
        <p:sp>
          <p:nvSpPr>
            <p:cNvPr id="163" name="Freeform 11">
              <a:extLst>
                <a:ext uri="{FF2B5EF4-FFF2-40B4-BE49-F238E27FC236}">
                  <a16:creationId xmlns:a16="http://schemas.microsoft.com/office/drawing/2014/main" id="{E96DE4AB-783E-4CC9-9494-BD9042B2C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en-CA" dirty="0"/>
            </a:p>
          </p:txBody>
        </p:sp>
        <p:sp>
          <p:nvSpPr>
            <p:cNvPr id="164" name="Freeform 12">
              <a:extLst>
                <a:ext uri="{FF2B5EF4-FFF2-40B4-BE49-F238E27FC236}">
                  <a16:creationId xmlns:a16="http://schemas.microsoft.com/office/drawing/2014/main" id="{16C36CDA-AF84-4EBC-A625-8A026B12F40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en-CA" dirty="0"/>
            </a:p>
          </p:txBody>
        </p:sp>
        <p:sp>
          <p:nvSpPr>
            <p:cNvPr id="165" name="Freeform 13">
              <a:extLst>
                <a:ext uri="{FF2B5EF4-FFF2-40B4-BE49-F238E27FC236}">
                  <a16:creationId xmlns:a16="http://schemas.microsoft.com/office/drawing/2014/main" id="{21B894FA-B646-4094-9156-967D669BB7B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en-CA" dirty="0"/>
            </a:p>
          </p:txBody>
        </p:sp>
        <p:sp>
          <p:nvSpPr>
            <p:cNvPr id="166" name="Freeform 14">
              <a:extLst>
                <a:ext uri="{FF2B5EF4-FFF2-40B4-BE49-F238E27FC236}">
                  <a16:creationId xmlns:a16="http://schemas.microsoft.com/office/drawing/2014/main" id="{99A20BB3-A0A1-4175-9EEA-F4F4D0522B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en-CA" dirty="0"/>
            </a:p>
          </p:txBody>
        </p:sp>
        <p:sp>
          <p:nvSpPr>
            <p:cNvPr id="167" name="Freeform 15">
              <a:extLst>
                <a:ext uri="{FF2B5EF4-FFF2-40B4-BE49-F238E27FC236}">
                  <a16:creationId xmlns:a16="http://schemas.microsoft.com/office/drawing/2014/main" id="{0A089209-C052-4BF7-8E61-8B42218F9CB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en-CA" dirty="0"/>
            </a:p>
          </p:txBody>
        </p:sp>
        <p:sp>
          <p:nvSpPr>
            <p:cNvPr id="168" name="Line 16">
              <a:extLst>
                <a:ext uri="{FF2B5EF4-FFF2-40B4-BE49-F238E27FC236}">
                  <a16:creationId xmlns:a16="http://schemas.microsoft.com/office/drawing/2014/main" id="{1BFC2B38-3F1B-4124-8907-E94A4AAB6B6D}"/>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a:off x="-4763" y="9525"/>
              <a:ext cx="0" cy="0"/>
            </a:xfrm>
            <a:prstGeom prst="line">
              <a:avLst/>
            </a:prstGeom>
            <a:grpFill/>
            <a:ln w="15" cap="flat">
              <a:solidFill>
                <a:srgbClr val="FFFFFF"/>
              </a:solidFill>
              <a:prstDash val="solid"/>
              <a:miter lim="800000"/>
              <a:headEnd/>
              <a:tailEnd/>
            </a:ln>
          </p:spPr>
          <p:txBody>
            <a:bodyPr/>
            <a:lstStyle/>
            <a:p>
              <a:endParaRPr lang="en-CA" dirty="0"/>
            </a:p>
          </p:txBody>
        </p:sp>
        <p:sp>
          <p:nvSpPr>
            <p:cNvPr id="169" name="Freeform 17">
              <a:extLst>
                <a:ext uri="{FF2B5EF4-FFF2-40B4-BE49-F238E27FC236}">
                  <a16:creationId xmlns:a16="http://schemas.microsoft.com/office/drawing/2014/main" id="{958A4115-F6EB-4605-94B1-5C1998E500D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en-CA" dirty="0"/>
            </a:p>
          </p:txBody>
        </p:sp>
        <p:sp>
          <p:nvSpPr>
            <p:cNvPr id="170" name="Freeform 18">
              <a:extLst>
                <a:ext uri="{FF2B5EF4-FFF2-40B4-BE49-F238E27FC236}">
                  <a16:creationId xmlns:a16="http://schemas.microsoft.com/office/drawing/2014/main" id="{73F0D95F-242E-4EE2-905D-A8243FF95B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en-CA" dirty="0"/>
            </a:p>
          </p:txBody>
        </p:sp>
        <p:sp>
          <p:nvSpPr>
            <p:cNvPr id="171" name="Freeform 19">
              <a:extLst>
                <a:ext uri="{FF2B5EF4-FFF2-40B4-BE49-F238E27FC236}">
                  <a16:creationId xmlns:a16="http://schemas.microsoft.com/office/drawing/2014/main" id="{FF047704-113C-4C49-8BB3-43EEEE3185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en-CA" dirty="0"/>
            </a:p>
          </p:txBody>
        </p:sp>
        <p:sp>
          <p:nvSpPr>
            <p:cNvPr id="172" name="Freeform 20">
              <a:extLst>
                <a:ext uri="{FF2B5EF4-FFF2-40B4-BE49-F238E27FC236}">
                  <a16:creationId xmlns:a16="http://schemas.microsoft.com/office/drawing/2014/main" id="{962C3558-3E02-406D-9FF6-3306293E402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en-CA" dirty="0"/>
            </a:p>
          </p:txBody>
        </p:sp>
        <p:sp>
          <p:nvSpPr>
            <p:cNvPr id="173" name="Rectangle 21">
              <a:extLst>
                <a:ext uri="{FF2B5EF4-FFF2-40B4-BE49-F238E27FC236}">
                  <a16:creationId xmlns:a16="http://schemas.microsoft.com/office/drawing/2014/main" id="{0D9ACCD7-E6AE-4BE6-8D10-20D80BE313E4}"/>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33350" y="4662488"/>
              <a:ext cx="23813" cy="2181225"/>
            </a:xfrm>
            <a:prstGeom prst="rect">
              <a:avLst/>
            </a:pr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miter lim="800000"/>
                  <a:headEnd/>
                  <a:tailEnd/>
                </a14:hiddenLine>
              </a:ext>
            </a:extLst>
          </p:spPr>
          <p:txBody>
            <a:bodyPr/>
            <a:lstStyle/>
            <a:p>
              <a:endParaRPr lang="en-CA" dirty="0"/>
            </a:p>
          </p:txBody>
        </p:sp>
        <p:sp>
          <p:nvSpPr>
            <p:cNvPr id="174" name="Freeform 22">
              <a:extLst>
                <a:ext uri="{FF2B5EF4-FFF2-40B4-BE49-F238E27FC236}">
                  <a16:creationId xmlns:a16="http://schemas.microsoft.com/office/drawing/2014/main" id="{EDFB2D7B-7068-4689-8E78-12EBCB572B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en-CA" dirty="0"/>
            </a:p>
          </p:txBody>
        </p:sp>
        <p:sp>
          <p:nvSpPr>
            <p:cNvPr id="175" name="Freeform 23">
              <a:extLst>
                <a:ext uri="{FF2B5EF4-FFF2-40B4-BE49-F238E27FC236}">
                  <a16:creationId xmlns:a16="http://schemas.microsoft.com/office/drawing/2014/main" id="{B6DE22A7-6AF8-47BA-928F-73219790FE1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en-CA" dirty="0"/>
            </a:p>
          </p:txBody>
        </p:sp>
        <p:sp>
          <p:nvSpPr>
            <p:cNvPr id="176" name="Freeform 24">
              <a:extLst>
                <a:ext uri="{FF2B5EF4-FFF2-40B4-BE49-F238E27FC236}">
                  <a16:creationId xmlns:a16="http://schemas.microsoft.com/office/drawing/2014/main" id="{3479DE90-61EF-4E69-9743-53FFBFF41F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en-CA" dirty="0"/>
            </a:p>
          </p:txBody>
        </p:sp>
        <p:sp>
          <p:nvSpPr>
            <p:cNvPr id="177" name="Freeform 25">
              <a:extLst>
                <a:ext uri="{FF2B5EF4-FFF2-40B4-BE49-F238E27FC236}">
                  <a16:creationId xmlns:a16="http://schemas.microsoft.com/office/drawing/2014/main" id="{73E5C6A7-BE34-4CD2-A3A0-3E99B822E88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en-CA" dirty="0"/>
            </a:p>
          </p:txBody>
        </p:sp>
        <p:sp>
          <p:nvSpPr>
            <p:cNvPr id="178" name="Freeform 26">
              <a:extLst>
                <a:ext uri="{FF2B5EF4-FFF2-40B4-BE49-F238E27FC236}">
                  <a16:creationId xmlns:a16="http://schemas.microsoft.com/office/drawing/2014/main" id="{FF2FDA5E-F5A5-4415-8FDD-88800EDB5EB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en-CA" dirty="0"/>
            </a:p>
          </p:txBody>
        </p:sp>
        <p:sp>
          <p:nvSpPr>
            <p:cNvPr id="179" name="Freeform 27">
              <a:extLst>
                <a:ext uri="{FF2B5EF4-FFF2-40B4-BE49-F238E27FC236}">
                  <a16:creationId xmlns:a16="http://schemas.microsoft.com/office/drawing/2014/main" id="{37D63E23-1A91-4C54-8B0A-4105EE0F58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en-CA" dirty="0"/>
            </a:p>
          </p:txBody>
        </p:sp>
        <p:sp>
          <p:nvSpPr>
            <p:cNvPr id="180" name="Freeform 28">
              <a:extLst>
                <a:ext uri="{FF2B5EF4-FFF2-40B4-BE49-F238E27FC236}">
                  <a16:creationId xmlns:a16="http://schemas.microsoft.com/office/drawing/2014/main" id="{F4E88022-6A47-4ED3-B5F3-8621EFB84CD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en-CA" dirty="0"/>
            </a:p>
          </p:txBody>
        </p:sp>
        <p:sp>
          <p:nvSpPr>
            <p:cNvPr id="181" name="Freeform 29">
              <a:extLst>
                <a:ext uri="{FF2B5EF4-FFF2-40B4-BE49-F238E27FC236}">
                  <a16:creationId xmlns:a16="http://schemas.microsoft.com/office/drawing/2014/main" id="{8BB0B34D-8CF1-4DF8-B26D-518B4E8C0BE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en-CA" dirty="0"/>
            </a:p>
          </p:txBody>
        </p:sp>
        <p:sp>
          <p:nvSpPr>
            <p:cNvPr id="182" name="Freeform 30">
              <a:extLst>
                <a:ext uri="{FF2B5EF4-FFF2-40B4-BE49-F238E27FC236}">
                  <a16:creationId xmlns:a16="http://schemas.microsoft.com/office/drawing/2014/main" id="{375DB69F-BA31-4F5B-ACDB-0EB7E52124B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en-CA" dirty="0"/>
            </a:p>
          </p:txBody>
        </p:sp>
        <p:sp>
          <p:nvSpPr>
            <p:cNvPr id="183" name="Freeform 31">
              <a:extLst>
                <a:ext uri="{FF2B5EF4-FFF2-40B4-BE49-F238E27FC236}">
                  <a16:creationId xmlns:a16="http://schemas.microsoft.com/office/drawing/2014/main" id="{EBF986BD-9596-4944-924E-9A178E69C38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en-CA" dirty="0"/>
            </a:p>
          </p:txBody>
        </p:sp>
      </p:grpSp>
      <p:pic>
        <p:nvPicPr>
          <p:cNvPr id="185" name="Picture 2">
            <a:extLst>
              <a:ext uri="{FF2B5EF4-FFF2-40B4-BE49-F238E27FC236}">
                <a16:creationId xmlns:a16="http://schemas.microsoft.com/office/drawing/2014/main" id="{9DDF694C-4BAB-4E4B-9AEA-B28A4F95940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rcRect/>
          <a:stretch>
            <a:fillRect/>
          </a:stretch>
        </p:blipFill>
        <p:spPr bwMode="auto">
          <a:xfrm>
            <a:off x="1190" y="-2"/>
            <a:ext cx="4061525" cy="6858001"/>
          </a:xfrm>
          <a:prstGeom prst="rect">
            <a:avLst/>
          </a:prstGeom>
          <a:extLst>
            <a:ext uri="{909E8E84-426E-40dd-AFC4-6F175D3DCCD1}">
              <a14:hiddenFill xmlns="" xmlns:a16="http://schemas.microsoft.com/office/drawing/2014/main" xmlns:p14="http://schemas.microsoft.com/office/powerpoint/2010/main" xmlns:dgm="http://schemas.openxmlformats.org/drawingml/2006/diagram" xmlns:a14="http://schemas.microsoft.com/office/drawing/2010/main">
                <a:solidFill>
                  <a:srgbClr val="FFFFFF"/>
                </a:solidFill>
              </a14:hiddenFill>
            </a:ext>
          </a:extLst>
        </p:spPr>
      </p:pic>
      <p:sp>
        <p:nvSpPr>
          <p:cNvPr id="187" name="Rectangle 186">
            <a:extLst>
              <a:ext uri="{FF2B5EF4-FFF2-40B4-BE49-F238E27FC236}">
                <a16:creationId xmlns:a16="http://schemas.microsoft.com/office/drawing/2014/main" id="{87D6E020-01A5-4D24-9454-91650B3CD6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853"/>
            <a:ext cx="4055621" cy="6858000"/>
          </a:xfrm>
          <a:prstGeom prst="rect">
            <a:avLst/>
          </a:prstGeom>
          <a:ln>
            <a:noFill/>
          </a:ln>
          <a:effectLst>
            <a:outerShdw blurRad="76200" dist="38100" algn="l" rotWithShape="0">
              <a:prstClr val="black">
                <a:alpha val="37000"/>
              </a:prstClr>
            </a:outerShdw>
          </a:effectLst>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dirty="0"/>
          </a:p>
        </p:txBody>
      </p:sp>
      <p:grpSp>
        <p:nvGrpSpPr>
          <p:cNvPr id="189" name="Group 188">
            <a:extLst>
              <a:ext uri="{FF2B5EF4-FFF2-40B4-BE49-F238E27FC236}">
                <a16:creationId xmlns:a16="http://schemas.microsoft.com/office/drawing/2014/main" id="{30F9CEA0-F32D-4690-A0D5-89C83C31F85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90" y="-9998"/>
            <a:ext cx="1220788" cy="6858001"/>
            <a:chOff x="-14288" y="0"/>
            <a:chExt cx="1220788" cy="6858001"/>
          </a:xfrm>
          <a:gradFill flip="none" rotWithShape="1">
            <a:gsLst>
              <a:gs pos="0">
                <a:schemeClr val="bg2"/>
              </a:gs>
              <a:gs pos="100000">
                <a:schemeClr val="tx2">
                  <a:lumMod val="60000"/>
                  <a:lumOff val="40000"/>
                </a:schemeClr>
              </a:gs>
            </a:gsLst>
            <a:lin ang="5400000" scaled="0"/>
            <a:tileRect/>
          </a:gradFill>
        </p:grpSpPr>
        <p:sp>
          <p:nvSpPr>
            <p:cNvPr id="190" name="Rectangle 5">
              <a:extLst>
                <a:ext uri="{FF2B5EF4-FFF2-40B4-BE49-F238E27FC236}">
                  <a16:creationId xmlns:a16="http://schemas.microsoft.com/office/drawing/2014/main" id="{07348A7C-A414-44E3-885F-E486A64586E6}"/>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4300" y="4763"/>
              <a:ext cx="23813" cy="2181225"/>
            </a:xfrm>
            <a:prstGeom prst="rect">
              <a:avLst/>
            </a:pr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miter lim="800000"/>
                  <a:headEnd/>
                  <a:tailEnd/>
                </a14:hiddenLine>
              </a:ext>
            </a:extLst>
          </p:spPr>
          <p:txBody>
            <a:bodyPr/>
            <a:lstStyle/>
            <a:p>
              <a:endParaRPr lang="en-CA" dirty="0"/>
            </a:p>
          </p:txBody>
        </p:sp>
        <p:sp>
          <p:nvSpPr>
            <p:cNvPr id="191" name="Freeform 6">
              <a:extLst>
                <a:ext uri="{FF2B5EF4-FFF2-40B4-BE49-F238E27FC236}">
                  <a16:creationId xmlns:a16="http://schemas.microsoft.com/office/drawing/2014/main" id="{8E52C4B8-53D9-452A-9281-0B4741DEDBB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en-CA" dirty="0"/>
            </a:p>
          </p:txBody>
        </p:sp>
        <p:sp>
          <p:nvSpPr>
            <p:cNvPr id="192" name="Freeform 7">
              <a:extLst>
                <a:ext uri="{FF2B5EF4-FFF2-40B4-BE49-F238E27FC236}">
                  <a16:creationId xmlns:a16="http://schemas.microsoft.com/office/drawing/2014/main" id="{5375A9EA-EA78-49E9-A779-CF6D0E39474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en-CA" dirty="0"/>
            </a:p>
          </p:txBody>
        </p:sp>
        <p:sp>
          <p:nvSpPr>
            <p:cNvPr id="193" name="Freeform 8">
              <a:extLst>
                <a:ext uri="{FF2B5EF4-FFF2-40B4-BE49-F238E27FC236}">
                  <a16:creationId xmlns:a16="http://schemas.microsoft.com/office/drawing/2014/main" id="{EC6E4F16-8A38-409D-B313-9C4B06A37A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en-CA" dirty="0"/>
            </a:p>
          </p:txBody>
        </p:sp>
        <p:sp>
          <p:nvSpPr>
            <p:cNvPr id="194" name="Freeform 9">
              <a:extLst>
                <a:ext uri="{FF2B5EF4-FFF2-40B4-BE49-F238E27FC236}">
                  <a16:creationId xmlns:a16="http://schemas.microsoft.com/office/drawing/2014/main" id="{90E97918-FF8E-4624-8442-E5D87F62CA1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en-CA" dirty="0"/>
            </a:p>
          </p:txBody>
        </p:sp>
        <p:sp>
          <p:nvSpPr>
            <p:cNvPr id="195" name="Freeform 10">
              <a:extLst>
                <a:ext uri="{FF2B5EF4-FFF2-40B4-BE49-F238E27FC236}">
                  <a16:creationId xmlns:a16="http://schemas.microsoft.com/office/drawing/2014/main" id="{25C01967-F9AF-4C27-A5F4-9A1E978EE17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en-CA" dirty="0"/>
            </a:p>
          </p:txBody>
        </p:sp>
        <p:sp>
          <p:nvSpPr>
            <p:cNvPr id="196" name="Freeform 11">
              <a:extLst>
                <a:ext uri="{FF2B5EF4-FFF2-40B4-BE49-F238E27FC236}">
                  <a16:creationId xmlns:a16="http://schemas.microsoft.com/office/drawing/2014/main" id="{D6D24572-C80B-4581-BB1C-4D2C4E226AF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en-CA" dirty="0"/>
            </a:p>
          </p:txBody>
        </p:sp>
        <p:sp>
          <p:nvSpPr>
            <p:cNvPr id="197" name="Freeform 12">
              <a:extLst>
                <a:ext uri="{FF2B5EF4-FFF2-40B4-BE49-F238E27FC236}">
                  <a16:creationId xmlns:a16="http://schemas.microsoft.com/office/drawing/2014/main" id="{28B59042-08A1-493D-A3E1-DC5863A278A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en-CA" dirty="0"/>
            </a:p>
          </p:txBody>
        </p:sp>
        <p:sp>
          <p:nvSpPr>
            <p:cNvPr id="198" name="Freeform 13">
              <a:extLst>
                <a:ext uri="{FF2B5EF4-FFF2-40B4-BE49-F238E27FC236}">
                  <a16:creationId xmlns:a16="http://schemas.microsoft.com/office/drawing/2014/main" id="{A1C5A9EB-2507-4981-A9BC-3BE0DF0234C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en-CA" dirty="0"/>
            </a:p>
          </p:txBody>
        </p:sp>
        <p:sp>
          <p:nvSpPr>
            <p:cNvPr id="199" name="Freeform 14">
              <a:extLst>
                <a:ext uri="{FF2B5EF4-FFF2-40B4-BE49-F238E27FC236}">
                  <a16:creationId xmlns:a16="http://schemas.microsoft.com/office/drawing/2014/main" id="{39C14A95-809D-40C5-93C3-F920D070767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en-CA" dirty="0"/>
            </a:p>
          </p:txBody>
        </p:sp>
        <p:sp>
          <p:nvSpPr>
            <p:cNvPr id="200" name="Freeform 15">
              <a:extLst>
                <a:ext uri="{FF2B5EF4-FFF2-40B4-BE49-F238E27FC236}">
                  <a16:creationId xmlns:a16="http://schemas.microsoft.com/office/drawing/2014/main" id="{1CE66110-D36C-464D-9993-39622751B51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en-CA" dirty="0"/>
            </a:p>
          </p:txBody>
        </p:sp>
        <p:sp>
          <p:nvSpPr>
            <p:cNvPr id="201" name="Line 16">
              <a:extLst>
                <a:ext uri="{FF2B5EF4-FFF2-40B4-BE49-F238E27FC236}">
                  <a16:creationId xmlns:a16="http://schemas.microsoft.com/office/drawing/2014/main" id="{9D22DC40-31A9-40B4-956C-BCC1BDDFB0C6}"/>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a:off x="-4763" y="9525"/>
              <a:ext cx="0" cy="0"/>
            </a:xfrm>
            <a:prstGeom prst="line">
              <a:avLst/>
            </a:prstGeom>
            <a:grpFill/>
            <a:ln w="15" cap="flat">
              <a:solidFill>
                <a:srgbClr val="FFFFFF"/>
              </a:solidFill>
              <a:prstDash val="solid"/>
              <a:miter lim="800000"/>
              <a:headEnd/>
              <a:tailEnd/>
            </a:ln>
          </p:spPr>
          <p:txBody>
            <a:bodyPr/>
            <a:lstStyle/>
            <a:p>
              <a:endParaRPr lang="en-CA" dirty="0"/>
            </a:p>
          </p:txBody>
        </p:sp>
        <p:sp>
          <p:nvSpPr>
            <p:cNvPr id="202" name="Freeform 17">
              <a:extLst>
                <a:ext uri="{FF2B5EF4-FFF2-40B4-BE49-F238E27FC236}">
                  <a16:creationId xmlns:a16="http://schemas.microsoft.com/office/drawing/2014/main" id="{D90A2B5D-3D3E-4927-8618-E5193BEB0E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en-CA" dirty="0"/>
            </a:p>
          </p:txBody>
        </p:sp>
        <p:sp>
          <p:nvSpPr>
            <p:cNvPr id="203" name="Freeform 18">
              <a:extLst>
                <a:ext uri="{FF2B5EF4-FFF2-40B4-BE49-F238E27FC236}">
                  <a16:creationId xmlns:a16="http://schemas.microsoft.com/office/drawing/2014/main" id="{B0C358F6-BBF6-4F93-85FB-E63F1A4289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en-CA" dirty="0"/>
            </a:p>
          </p:txBody>
        </p:sp>
        <p:sp>
          <p:nvSpPr>
            <p:cNvPr id="204" name="Freeform 19">
              <a:extLst>
                <a:ext uri="{FF2B5EF4-FFF2-40B4-BE49-F238E27FC236}">
                  <a16:creationId xmlns:a16="http://schemas.microsoft.com/office/drawing/2014/main" id="{82F19291-6861-4F32-978C-F8ED9487C6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en-CA" dirty="0"/>
            </a:p>
          </p:txBody>
        </p:sp>
        <p:sp>
          <p:nvSpPr>
            <p:cNvPr id="205" name="Freeform 20">
              <a:extLst>
                <a:ext uri="{FF2B5EF4-FFF2-40B4-BE49-F238E27FC236}">
                  <a16:creationId xmlns:a16="http://schemas.microsoft.com/office/drawing/2014/main" id="{A83B20E1-D188-4DCF-B227-FA806314BAB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en-CA" dirty="0"/>
            </a:p>
          </p:txBody>
        </p:sp>
        <p:sp>
          <p:nvSpPr>
            <p:cNvPr id="206" name="Rectangle 21">
              <a:extLst>
                <a:ext uri="{FF2B5EF4-FFF2-40B4-BE49-F238E27FC236}">
                  <a16:creationId xmlns:a16="http://schemas.microsoft.com/office/drawing/2014/main" id="{E0D6B1D0-1DB3-4D8C-9698-1ED99BF48D2C}"/>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33350" y="4662488"/>
              <a:ext cx="23813" cy="2181225"/>
            </a:xfrm>
            <a:prstGeom prst="rect">
              <a:avLst/>
            </a:pr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miter lim="800000"/>
                  <a:headEnd/>
                  <a:tailEnd/>
                </a14:hiddenLine>
              </a:ext>
            </a:extLst>
          </p:spPr>
          <p:txBody>
            <a:bodyPr/>
            <a:lstStyle/>
            <a:p>
              <a:endParaRPr lang="en-CA" dirty="0"/>
            </a:p>
          </p:txBody>
        </p:sp>
        <p:sp>
          <p:nvSpPr>
            <p:cNvPr id="207" name="Freeform 22">
              <a:extLst>
                <a:ext uri="{FF2B5EF4-FFF2-40B4-BE49-F238E27FC236}">
                  <a16:creationId xmlns:a16="http://schemas.microsoft.com/office/drawing/2014/main" id="{EE7C3180-9E17-46C9-A6BC-65F9D6C6D0F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en-CA" dirty="0"/>
            </a:p>
          </p:txBody>
        </p:sp>
        <p:sp>
          <p:nvSpPr>
            <p:cNvPr id="208" name="Freeform 23">
              <a:extLst>
                <a:ext uri="{FF2B5EF4-FFF2-40B4-BE49-F238E27FC236}">
                  <a16:creationId xmlns:a16="http://schemas.microsoft.com/office/drawing/2014/main" id="{65262947-F519-45C1-9C19-8FDD7D9F987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en-CA" dirty="0"/>
            </a:p>
          </p:txBody>
        </p:sp>
        <p:sp>
          <p:nvSpPr>
            <p:cNvPr id="209" name="Freeform 24">
              <a:extLst>
                <a:ext uri="{FF2B5EF4-FFF2-40B4-BE49-F238E27FC236}">
                  <a16:creationId xmlns:a16="http://schemas.microsoft.com/office/drawing/2014/main" id="{D4F70C99-1CA0-4D6A-A05B-FE2B94A5D8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en-CA" dirty="0"/>
            </a:p>
          </p:txBody>
        </p:sp>
        <p:sp>
          <p:nvSpPr>
            <p:cNvPr id="210" name="Freeform 25">
              <a:extLst>
                <a:ext uri="{FF2B5EF4-FFF2-40B4-BE49-F238E27FC236}">
                  <a16:creationId xmlns:a16="http://schemas.microsoft.com/office/drawing/2014/main" id="{CF1BB6FF-C0DF-452B-B44E-6F773C7BCF3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en-CA" dirty="0"/>
            </a:p>
          </p:txBody>
        </p:sp>
        <p:sp>
          <p:nvSpPr>
            <p:cNvPr id="211" name="Freeform 26">
              <a:extLst>
                <a:ext uri="{FF2B5EF4-FFF2-40B4-BE49-F238E27FC236}">
                  <a16:creationId xmlns:a16="http://schemas.microsoft.com/office/drawing/2014/main" id="{7C6FCE42-ADFE-4E8A-9BCB-4DB84CF8D0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en-CA" dirty="0"/>
            </a:p>
          </p:txBody>
        </p:sp>
        <p:sp>
          <p:nvSpPr>
            <p:cNvPr id="212" name="Freeform 27">
              <a:extLst>
                <a:ext uri="{FF2B5EF4-FFF2-40B4-BE49-F238E27FC236}">
                  <a16:creationId xmlns:a16="http://schemas.microsoft.com/office/drawing/2014/main" id="{D3EAA5B1-3AFC-4947-8D2E-CF2D0023E8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en-CA" dirty="0"/>
            </a:p>
          </p:txBody>
        </p:sp>
        <p:sp>
          <p:nvSpPr>
            <p:cNvPr id="213" name="Freeform 28">
              <a:extLst>
                <a:ext uri="{FF2B5EF4-FFF2-40B4-BE49-F238E27FC236}">
                  <a16:creationId xmlns:a16="http://schemas.microsoft.com/office/drawing/2014/main" id="{43603628-86CC-4F5C-922B-AD56268DB79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en-CA" dirty="0"/>
            </a:p>
          </p:txBody>
        </p:sp>
        <p:sp>
          <p:nvSpPr>
            <p:cNvPr id="214" name="Freeform 29">
              <a:extLst>
                <a:ext uri="{FF2B5EF4-FFF2-40B4-BE49-F238E27FC236}">
                  <a16:creationId xmlns:a16="http://schemas.microsoft.com/office/drawing/2014/main" id="{F354C134-6489-4274-B5B7-4D21C577885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en-CA" dirty="0"/>
            </a:p>
          </p:txBody>
        </p:sp>
        <p:sp>
          <p:nvSpPr>
            <p:cNvPr id="215" name="Freeform 30">
              <a:extLst>
                <a:ext uri="{FF2B5EF4-FFF2-40B4-BE49-F238E27FC236}">
                  <a16:creationId xmlns:a16="http://schemas.microsoft.com/office/drawing/2014/main" id="{55354782-BB12-4081-BFEF-6B84DDAFF4D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en-CA" dirty="0"/>
            </a:p>
          </p:txBody>
        </p:sp>
        <p:sp>
          <p:nvSpPr>
            <p:cNvPr id="216" name="Freeform 31">
              <a:extLst>
                <a:ext uri="{FF2B5EF4-FFF2-40B4-BE49-F238E27FC236}">
                  <a16:creationId xmlns:a16="http://schemas.microsoft.com/office/drawing/2014/main" id="{7273FCE9-B264-42F1-B045-EAB9DB2E3B9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en-CA" dirty="0"/>
            </a:p>
          </p:txBody>
        </p:sp>
      </p:grpSp>
      <p:pic>
        <p:nvPicPr>
          <p:cNvPr id="218" name="Picture 2">
            <a:extLst>
              <a:ext uri="{FF2B5EF4-FFF2-40B4-BE49-F238E27FC236}">
                <a16:creationId xmlns:a16="http://schemas.microsoft.com/office/drawing/2014/main" id="{D56CB612-D9CA-43FD-A202-924597A3970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mt="30000"/>
            <a:extLst>
              <a:ext uri="{28A0092B-C50C-407E-A947-70E740481C1C}">
                <a14:useLocalDpi xmlns:a14="http://schemas.microsoft.com/office/drawing/2010/main" val="0"/>
              </a:ext>
            </a:extLst>
          </a:blip>
          <a:srcRect/>
          <a:stretch>
            <a:fillRect/>
          </a:stretch>
        </p:blipFill>
        <p:spPr bwMode="auto">
          <a:xfrm>
            <a:off x="1190" y="-13238"/>
            <a:ext cx="4062718" cy="6858001"/>
          </a:xfrm>
          <a:prstGeom prst="rect">
            <a:avLst/>
          </a:prstGeom>
          <a:noFill/>
          <a:extLst>
            <a:ext uri="{909E8E84-426E-40dd-AFC4-6F175D3DCCD1}">
              <a14:hiddenFill xmlns="" xmlns:a16="http://schemas.microsoft.com/office/drawing/2014/main" xmlns:p14="http://schemas.microsoft.com/office/powerpoint/2010/main" xmlns:dgm="http://schemas.openxmlformats.org/drawingml/2006/diagram"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66FB19BF-D2C7-3AED-0528-FCC63745EF2F}"/>
              </a:ext>
            </a:extLst>
          </p:cNvPr>
          <p:cNvSpPr>
            <a:spLocks noGrp="1"/>
          </p:cNvSpPr>
          <p:nvPr>
            <p:ph type="title"/>
          </p:nvPr>
        </p:nvSpPr>
        <p:spPr>
          <a:xfrm>
            <a:off x="965373" y="10402"/>
            <a:ext cx="2743310" cy="3139198"/>
          </a:xfrm>
        </p:spPr>
        <p:txBody>
          <a:bodyPr>
            <a:normAutofit/>
          </a:bodyPr>
          <a:lstStyle/>
          <a:p>
            <a:r>
              <a:rPr lang="en-US" dirty="0"/>
              <a:t>Water Services</a:t>
            </a:r>
            <a:endParaRPr lang="en-CA" dirty="0"/>
          </a:p>
        </p:txBody>
      </p:sp>
      <p:graphicFrame>
        <p:nvGraphicFramePr>
          <p:cNvPr id="6" name="Content Placeholder 5">
            <a:extLst>
              <a:ext uri="{FF2B5EF4-FFF2-40B4-BE49-F238E27FC236}">
                <a16:creationId xmlns:a16="http://schemas.microsoft.com/office/drawing/2014/main" id="{93476763-FC24-BC75-7F54-21C47C072E65}"/>
              </a:ext>
            </a:extLst>
          </p:cNvPr>
          <p:cNvGraphicFramePr>
            <a:graphicFrameLocks noGrp="1"/>
          </p:cNvGraphicFramePr>
          <p:nvPr>
            <p:ph idx="1"/>
            <p:extLst>
              <p:ext uri="{D42A27DB-BD31-4B8C-83A1-F6EECF244321}">
                <p14:modId xmlns:p14="http://schemas.microsoft.com/office/powerpoint/2010/main" val="1241362247"/>
              </p:ext>
            </p:extLst>
          </p:nvPr>
        </p:nvGraphicFramePr>
        <p:xfrm>
          <a:off x="4308035" y="792480"/>
          <a:ext cx="6681643" cy="5615002"/>
        </p:xfrm>
        <a:graphic>
          <a:graphicData uri="http://schemas.openxmlformats.org/drawingml/2006/table">
            <a:tbl>
              <a:tblPr firstRow="1" bandRow="1">
                <a:tableStyleId>{5C22544A-7EE6-4342-B048-85BDC9FD1C3A}</a:tableStyleId>
              </a:tblPr>
              <a:tblGrid>
                <a:gridCol w="2139100">
                  <a:extLst>
                    <a:ext uri="{9D8B030D-6E8A-4147-A177-3AD203B41FA5}">
                      <a16:colId xmlns:a16="http://schemas.microsoft.com/office/drawing/2014/main" val="1606574702"/>
                    </a:ext>
                  </a:extLst>
                </a:gridCol>
                <a:gridCol w="877284">
                  <a:extLst>
                    <a:ext uri="{9D8B030D-6E8A-4147-A177-3AD203B41FA5}">
                      <a16:colId xmlns:a16="http://schemas.microsoft.com/office/drawing/2014/main" val="39133868"/>
                    </a:ext>
                  </a:extLst>
                </a:gridCol>
                <a:gridCol w="877284">
                  <a:extLst>
                    <a:ext uri="{9D8B030D-6E8A-4147-A177-3AD203B41FA5}">
                      <a16:colId xmlns:a16="http://schemas.microsoft.com/office/drawing/2014/main" val="4263111338"/>
                    </a:ext>
                  </a:extLst>
                </a:gridCol>
                <a:gridCol w="877284">
                  <a:extLst>
                    <a:ext uri="{9D8B030D-6E8A-4147-A177-3AD203B41FA5}">
                      <a16:colId xmlns:a16="http://schemas.microsoft.com/office/drawing/2014/main" val="2441510311"/>
                    </a:ext>
                  </a:extLst>
                </a:gridCol>
                <a:gridCol w="877284">
                  <a:extLst>
                    <a:ext uri="{9D8B030D-6E8A-4147-A177-3AD203B41FA5}">
                      <a16:colId xmlns:a16="http://schemas.microsoft.com/office/drawing/2014/main" val="3730329627"/>
                    </a:ext>
                  </a:extLst>
                </a:gridCol>
                <a:gridCol w="1033407">
                  <a:extLst>
                    <a:ext uri="{9D8B030D-6E8A-4147-A177-3AD203B41FA5}">
                      <a16:colId xmlns:a16="http://schemas.microsoft.com/office/drawing/2014/main" val="4212069412"/>
                    </a:ext>
                  </a:extLst>
                </a:gridCol>
              </a:tblGrid>
              <a:tr h="381812">
                <a:tc>
                  <a:txBody>
                    <a:bodyPr/>
                    <a:lstStyle/>
                    <a:p>
                      <a:pPr algn="l" fontAlgn="b"/>
                      <a:endParaRPr lang="en-CA" sz="1400" b="0" i="0" u="none" strike="noStrike" dirty="0">
                        <a:solidFill>
                          <a:srgbClr val="000000"/>
                        </a:solidFill>
                        <a:effectLst/>
                        <a:latin typeface="+mn-lt"/>
                      </a:endParaRPr>
                    </a:p>
                  </a:txBody>
                  <a:tcPr marL="0" marR="0" marT="0" marB="0" anchor="b"/>
                </a:tc>
                <a:tc>
                  <a:txBody>
                    <a:bodyPr/>
                    <a:lstStyle/>
                    <a:p>
                      <a:pPr algn="ctr" fontAlgn="b"/>
                      <a:r>
                        <a:rPr lang="en-CA" sz="1400" u="none" strike="noStrike" dirty="0">
                          <a:solidFill>
                            <a:schemeClr val="tx1"/>
                          </a:solidFill>
                          <a:effectLst/>
                          <a:latin typeface="+mn-lt"/>
                        </a:rPr>
                        <a:t>2024</a:t>
                      </a:r>
                      <a:endParaRPr lang="en-CA" sz="1400" b="1" i="0" u="none" strike="noStrike" dirty="0">
                        <a:solidFill>
                          <a:schemeClr val="tx1"/>
                        </a:solidFill>
                        <a:effectLst/>
                        <a:latin typeface="+mn-lt"/>
                      </a:endParaRPr>
                    </a:p>
                  </a:txBody>
                  <a:tcPr marL="0" marR="0" marT="0" marB="0" anchor="b"/>
                </a:tc>
                <a:tc>
                  <a:txBody>
                    <a:bodyPr/>
                    <a:lstStyle/>
                    <a:p>
                      <a:pPr algn="ctr" fontAlgn="b"/>
                      <a:r>
                        <a:rPr lang="en-CA" sz="1400" u="none" strike="noStrike" dirty="0">
                          <a:solidFill>
                            <a:schemeClr val="tx1"/>
                          </a:solidFill>
                          <a:effectLst/>
                          <a:latin typeface="+mn-lt"/>
                        </a:rPr>
                        <a:t>2025</a:t>
                      </a:r>
                      <a:endParaRPr lang="en-CA" sz="1400" b="1" i="0" u="none" strike="noStrike" dirty="0">
                        <a:solidFill>
                          <a:schemeClr val="tx1"/>
                        </a:solidFill>
                        <a:effectLst/>
                        <a:latin typeface="+mn-lt"/>
                      </a:endParaRPr>
                    </a:p>
                  </a:txBody>
                  <a:tcPr marL="0" marR="0" marT="0" marB="0" anchor="b"/>
                </a:tc>
                <a:tc>
                  <a:txBody>
                    <a:bodyPr/>
                    <a:lstStyle/>
                    <a:p>
                      <a:pPr algn="ctr" fontAlgn="b"/>
                      <a:r>
                        <a:rPr lang="en-CA" sz="1400" u="none" strike="noStrike" dirty="0">
                          <a:solidFill>
                            <a:schemeClr val="tx1"/>
                          </a:solidFill>
                          <a:effectLst/>
                          <a:latin typeface="+mn-lt"/>
                        </a:rPr>
                        <a:t>2026</a:t>
                      </a:r>
                      <a:endParaRPr lang="en-CA" sz="1400" b="1" i="0" u="none" strike="noStrike" dirty="0">
                        <a:solidFill>
                          <a:schemeClr val="tx1"/>
                        </a:solidFill>
                        <a:effectLst/>
                        <a:latin typeface="+mn-lt"/>
                      </a:endParaRPr>
                    </a:p>
                  </a:txBody>
                  <a:tcPr marL="0" marR="0" marT="0" marB="0" anchor="b"/>
                </a:tc>
                <a:tc>
                  <a:txBody>
                    <a:bodyPr/>
                    <a:lstStyle/>
                    <a:p>
                      <a:pPr algn="ctr" fontAlgn="b"/>
                      <a:r>
                        <a:rPr lang="en-CA" sz="1400" u="none" strike="noStrike" dirty="0">
                          <a:solidFill>
                            <a:schemeClr val="tx1"/>
                          </a:solidFill>
                          <a:effectLst/>
                          <a:latin typeface="+mn-lt"/>
                        </a:rPr>
                        <a:t>2027</a:t>
                      </a:r>
                      <a:endParaRPr lang="en-CA" sz="1400" b="1" i="0" u="none" strike="noStrike" dirty="0">
                        <a:solidFill>
                          <a:schemeClr val="tx1"/>
                        </a:solidFill>
                        <a:effectLst/>
                        <a:latin typeface="+mn-lt"/>
                      </a:endParaRPr>
                    </a:p>
                  </a:txBody>
                  <a:tcPr marL="0" marR="0" marT="0" marB="0" anchor="b"/>
                </a:tc>
                <a:tc>
                  <a:txBody>
                    <a:bodyPr/>
                    <a:lstStyle/>
                    <a:p>
                      <a:pPr algn="ctr" fontAlgn="b"/>
                      <a:r>
                        <a:rPr lang="en-CA" sz="1400" u="none" strike="noStrike" dirty="0">
                          <a:solidFill>
                            <a:schemeClr val="tx1"/>
                          </a:solidFill>
                          <a:effectLst/>
                          <a:latin typeface="+mn-lt"/>
                        </a:rPr>
                        <a:t>2028</a:t>
                      </a:r>
                      <a:endParaRPr lang="en-CA" sz="1400" b="1" i="0" u="none" strike="noStrike" dirty="0">
                        <a:solidFill>
                          <a:schemeClr val="tx1"/>
                        </a:solidFill>
                        <a:effectLst/>
                        <a:latin typeface="+mn-lt"/>
                      </a:endParaRPr>
                    </a:p>
                  </a:txBody>
                  <a:tcPr marL="0" marR="0" marT="0" marB="0" anchor="b"/>
                </a:tc>
                <a:extLst>
                  <a:ext uri="{0D108BD9-81ED-4DB2-BD59-A6C34878D82A}">
                    <a16:rowId xmlns:a16="http://schemas.microsoft.com/office/drawing/2014/main" val="3318803713"/>
                  </a:ext>
                </a:extLst>
              </a:tr>
              <a:tr h="381812">
                <a:tc>
                  <a:txBody>
                    <a:bodyPr/>
                    <a:lstStyle/>
                    <a:p>
                      <a:pPr algn="l" fontAlgn="b"/>
                      <a:r>
                        <a:rPr lang="en-CA" sz="1400" b="0" i="0" u="none" strike="noStrike" dirty="0">
                          <a:solidFill>
                            <a:srgbClr val="FF0000"/>
                          </a:solidFill>
                          <a:effectLst/>
                          <a:latin typeface="+mn-lt"/>
                        </a:rPr>
                        <a:t>FLAT RATE CHARGES</a:t>
                      </a:r>
                    </a:p>
                  </a:txBody>
                  <a:tcPr marL="0" marR="0" marT="0" marB="0" anchor="b"/>
                </a:tc>
                <a:tc>
                  <a:txBody>
                    <a:bodyPr/>
                    <a:lstStyle/>
                    <a:p>
                      <a:pPr algn="r" fontAlgn="b"/>
                      <a:r>
                        <a:rPr lang="en-CA" sz="1400" b="0" i="0" u="none" strike="noStrike" dirty="0">
                          <a:solidFill>
                            <a:srgbClr val="FF0000"/>
                          </a:solidFill>
                          <a:effectLst/>
                          <a:latin typeface="+mn-lt"/>
                        </a:rPr>
                        <a:t>-297,317</a:t>
                      </a:r>
                    </a:p>
                  </a:txBody>
                  <a:tcPr marL="0" marR="0" marT="0" marB="0" anchor="b"/>
                </a:tc>
                <a:tc>
                  <a:txBody>
                    <a:bodyPr/>
                    <a:lstStyle/>
                    <a:p>
                      <a:pPr algn="r" fontAlgn="b"/>
                      <a:r>
                        <a:rPr lang="en-CA" sz="1400" b="0" i="0" u="none" strike="noStrike" dirty="0">
                          <a:solidFill>
                            <a:srgbClr val="FF0000"/>
                          </a:solidFill>
                          <a:effectLst/>
                          <a:latin typeface="+mn-lt"/>
                        </a:rPr>
                        <a:t>-310,696</a:t>
                      </a:r>
                    </a:p>
                  </a:txBody>
                  <a:tcPr marL="0" marR="0" marT="0" marB="0" anchor="b"/>
                </a:tc>
                <a:tc>
                  <a:txBody>
                    <a:bodyPr/>
                    <a:lstStyle/>
                    <a:p>
                      <a:pPr algn="r" fontAlgn="b"/>
                      <a:r>
                        <a:rPr lang="en-CA" sz="1400" b="0" i="0" u="none" strike="noStrike" dirty="0">
                          <a:solidFill>
                            <a:srgbClr val="FF0000"/>
                          </a:solidFill>
                          <a:effectLst/>
                          <a:latin typeface="+mn-lt"/>
                        </a:rPr>
                        <a:t>-324,678</a:t>
                      </a:r>
                    </a:p>
                  </a:txBody>
                  <a:tcPr marL="0" marR="0" marT="0" marB="0" anchor="b"/>
                </a:tc>
                <a:tc>
                  <a:txBody>
                    <a:bodyPr/>
                    <a:lstStyle/>
                    <a:p>
                      <a:pPr algn="r" fontAlgn="b"/>
                      <a:r>
                        <a:rPr lang="en-CA" sz="1400" b="0" i="0" u="none" strike="noStrike" dirty="0">
                          <a:solidFill>
                            <a:srgbClr val="FF0000"/>
                          </a:solidFill>
                          <a:effectLst/>
                          <a:latin typeface="+mn-lt"/>
                        </a:rPr>
                        <a:t>-339,288</a:t>
                      </a:r>
                    </a:p>
                  </a:txBody>
                  <a:tcPr marL="0" marR="0" marT="0" marB="0" anchor="b"/>
                </a:tc>
                <a:tc>
                  <a:txBody>
                    <a:bodyPr/>
                    <a:lstStyle/>
                    <a:p>
                      <a:pPr algn="r" fontAlgn="b"/>
                      <a:r>
                        <a:rPr lang="en-CA" sz="1400" b="0" i="0" u="none" strike="noStrike" dirty="0">
                          <a:solidFill>
                            <a:srgbClr val="FF0000"/>
                          </a:solidFill>
                          <a:effectLst/>
                          <a:latin typeface="+mn-lt"/>
                        </a:rPr>
                        <a:t>-354,556</a:t>
                      </a:r>
                    </a:p>
                  </a:txBody>
                  <a:tcPr marL="0" marR="0" marT="0" marB="0" anchor="b"/>
                </a:tc>
                <a:extLst>
                  <a:ext uri="{0D108BD9-81ED-4DB2-BD59-A6C34878D82A}">
                    <a16:rowId xmlns:a16="http://schemas.microsoft.com/office/drawing/2014/main" val="2095526695"/>
                  </a:ext>
                </a:extLst>
              </a:tr>
              <a:tr h="381812">
                <a:tc>
                  <a:txBody>
                    <a:bodyPr/>
                    <a:lstStyle/>
                    <a:p>
                      <a:pPr algn="l" fontAlgn="b"/>
                      <a:r>
                        <a:rPr lang="en-CA" sz="1400" b="0" i="0" u="none" strike="noStrike" dirty="0">
                          <a:solidFill>
                            <a:srgbClr val="FF0000"/>
                          </a:solidFill>
                          <a:effectLst/>
                          <a:latin typeface="+mn-lt"/>
                        </a:rPr>
                        <a:t>Water Parcel Tax</a:t>
                      </a:r>
                    </a:p>
                  </a:txBody>
                  <a:tcPr marL="0" marR="0" marT="0" marB="0" anchor="b"/>
                </a:tc>
                <a:tc>
                  <a:txBody>
                    <a:bodyPr/>
                    <a:lstStyle/>
                    <a:p>
                      <a:pPr algn="r" fontAlgn="b"/>
                      <a:r>
                        <a:rPr lang="en-CA" sz="1400" b="0" i="0" u="none" strike="noStrike" dirty="0">
                          <a:solidFill>
                            <a:srgbClr val="FF0000"/>
                          </a:solidFill>
                          <a:effectLst/>
                          <a:latin typeface="+mn-lt"/>
                        </a:rPr>
                        <a:t>-133,000</a:t>
                      </a:r>
                    </a:p>
                  </a:txBody>
                  <a:tcPr marL="0" marR="0" marT="0" marB="0" anchor="b"/>
                </a:tc>
                <a:tc>
                  <a:txBody>
                    <a:bodyPr/>
                    <a:lstStyle/>
                    <a:p>
                      <a:pPr algn="r" fontAlgn="b"/>
                      <a:r>
                        <a:rPr lang="en-CA" sz="1400" b="0" i="0" u="none" strike="noStrike" dirty="0">
                          <a:solidFill>
                            <a:srgbClr val="FF0000"/>
                          </a:solidFill>
                          <a:effectLst/>
                          <a:latin typeface="+mn-lt"/>
                        </a:rPr>
                        <a:t>-134,330</a:t>
                      </a:r>
                    </a:p>
                  </a:txBody>
                  <a:tcPr marL="0" marR="0" marT="0" marB="0" anchor="b"/>
                </a:tc>
                <a:tc>
                  <a:txBody>
                    <a:bodyPr/>
                    <a:lstStyle/>
                    <a:p>
                      <a:pPr algn="r" fontAlgn="b"/>
                      <a:r>
                        <a:rPr lang="en-CA" sz="1400" b="0" i="0" u="none" strike="noStrike" dirty="0">
                          <a:solidFill>
                            <a:srgbClr val="FF0000"/>
                          </a:solidFill>
                          <a:effectLst/>
                          <a:latin typeface="+mn-lt"/>
                        </a:rPr>
                        <a:t>-135,660</a:t>
                      </a:r>
                    </a:p>
                  </a:txBody>
                  <a:tcPr marL="0" marR="0" marT="0" marB="0" anchor="b"/>
                </a:tc>
                <a:tc>
                  <a:txBody>
                    <a:bodyPr/>
                    <a:lstStyle/>
                    <a:p>
                      <a:pPr algn="r" fontAlgn="b"/>
                      <a:r>
                        <a:rPr lang="en-CA" sz="1400" b="0" i="0" u="none" strike="noStrike" dirty="0">
                          <a:solidFill>
                            <a:srgbClr val="FF0000"/>
                          </a:solidFill>
                          <a:effectLst/>
                          <a:latin typeface="+mn-lt"/>
                        </a:rPr>
                        <a:t>-135,660</a:t>
                      </a:r>
                    </a:p>
                  </a:txBody>
                  <a:tcPr marL="0" marR="0" marT="0" marB="0" anchor="b"/>
                </a:tc>
                <a:tc>
                  <a:txBody>
                    <a:bodyPr/>
                    <a:lstStyle/>
                    <a:p>
                      <a:pPr algn="r" fontAlgn="b"/>
                      <a:r>
                        <a:rPr lang="en-CA" sz="1400" b="0" i="0" u="none" strike="noStrike" dirty="0">
                          <a:solidFill>
                            <a:srgbClr val="FF0000"/>
                          </a:solidFill>
                          <a:effectLst/>
                          <a:latin typeface="+mn-lt"/>
                        </a:rPr>
                        <a:t>-135,660</a:t>
                      </a:r>
                    </a:p>
                  </a:txBody>
                  <a:tcPr marL="0" marR="0" marT="0" marB="0" anchor="b"/>
                </a:tc>
                <a:extLst>
                  <a:ext uri="{0D108BD9-81ED-4DB2-BD59-A6C34878D82A}">
                    <a16:rowId xmlns:a16="http://schemas.microsoft.com/office/drawing/2014/main" val="4175759408"/>
                  </a:ext>
                </a:extLst>
              </a:tr>
              <a:tr h="419204">
                <a:tc>
                  <a:txBody>
                    <a:bodyPr/>
                    <a:lstStyle/>
                    <a:p>
                      <a:pPr algn="l" fontAlgn="b"/>
                      <a:r>
                        <a:rPr lang="en-CA" sz="1400" b="0" i="0" u="none" strike="noStrike" dirty="0">
                          <a:solidFill>
                            <a:srgbClr val="FF0000"/>
                          </a:solidFill>
                          <a:effectLst/>
                          <a:latin typeface="+mn-lt"/>
                        </a:rPr>
                        <a:t>METERED CHARGES</a:t>
                      </a:r>
                    </a:p>
                  </a:txBody>
                  <a:tcPr marL="0" marR="0" marT="0" marB="0" anchor="b"/>
                </a:tc>
                <a:tc>
                  <a:txBody>
                    <a:bodyPr/>
                    <a:lstStyle/>
                    <a:p>
                      <a:pPr algn="r" fontAlgn="b"/>
                      <a:r>
                        <a:rPr lang="en-CA" sz="1400" b="0" i="0" u="none" strike="noStrike" dirty="0">
                          <a:solidFill>
                            <a:srgbClr val="FF0000"/>
                          </a:solidFill>
                          <a:effectLst/>
                          <a:latin typeface="+mn-lt"/>
                        </a:rPr>
                        <a:t>-411,693</a:t>
                      </a:r>
                    </a:p>
                  </a:txBody>
                  <a:tcPr marL="0" marR="0" marT="0" marB="0" anchor="b"/>
                </a:tc>
                <a:tc>
                  <a:txBody>
                    <a:bodyPr/>
                    <a:lstStyle/>
                    <a:p>
                      <a:pPr algn="r" fontAlgn="b"/>
                      <a:r>
                        <a:rPr lang="en-CA" sz="1400" b="0" i="0" u="none" strike="noStrike" dirty="0">
                          <a:solidFill>
                            <a:srgbClr val="FF0000"/>
                          </a:solidFill>
                          <a:effectLst/>
                          <a:latin typeface="+mn-lt"/>
                        </a:rPr>
                        <a:t>-430,220</a:t>
                      </a:r>
                    </a:p>
                  </a:txBody>
                  <a:tcPr marL="0" marR="0" marT="0" marB="0" anchor="b"/>
                </a:tc>
                <a:tc>
                  <a:txBody>
                    <a:bodyPr/>
                    <a:lstStyle/>
                    <a:p>
                      <a:pPr algn="r" fontAlgn="b"/>
                      <a:r>
                        <a:rPr lang="en-CA" sz="1400" b="0" i="0" u="none" strike="noStrike" dirty="0">
                          <a:solidFill>
                            <a:srgbClr val="FF0000"/>
                          </a:solidFill>
                          <a:effectLst/>
                          <a:latin typeface="+mn-lt"/>
                        </a:rPr>
                        <a:t>-449,580</a:t>
                      </a:r>
                    </a:p>
                  </a:txBody>
                  <a:tcPr marL="0" marR="0" marT="0" marB="0" anchor="b"/>
                </a:tc>
                <a:tc>
                  <a:txBody>
                    <a:bodyPr/>
                    <a:lstStyle/>
                    <a:p>
                      <a:pPr algn="r" fontAlgn="b"/>
                      <a:r>
                        <a:rPr lang="en-CA" sz="1400" b="0" i="0" u="none" strike="noStrike" dirty="0">
                          <a:solidFill>
                            <a:srgbClr val="FF0000"/>
                          </a:solidFill>
                          <a:effectLst/>
                          <a:latin typeface="+mn-lt"/>
                        </a:rPr>
                        <a:t>-469,811</a:t>
                      </a:r>
                    </a:p>
                  </a:txBody>
                  <a:tcPr marL="0" marR="0" marT="0" marB="0" anchor="b"/>
                </a:tc>
                <a:tc>
                  <a:txBody>
                    <a:bodyPr/>
                    <a:lstStyle/>
                    <a:p>
                      <a:pPr algn="r" fontAlgn="b"/>
                      <a:r>
                        <a:rPr lang="en-CA" sz="1400" b="0" i="0" u="none" strike="noStrike" dirty="0">
                          <a:solidFill>
                            <a:srgbClr val="FF0000"/>
                          </a:solidFill>
                          <a:effectLst/>
                          <a:latin typeface="+mn-lt"/>
                        </a:rPr>
                        <a:t>-490,952</a:t>
                      </a:r>
                    </a:p>
                  </a:txBody>
                  <a:tcPr marL="0" marR="0" marT="0" marB="0" anchor="b"/>
                </a:tc>
                <a:extLst>
                  <a:ext uri="{0D108BD9-81ED-4DB2-BD59-A6C34878D82A}">
                    <a16:rowId xmlns:a16="http://schemas.microsoft.com/office/drawing/2014/main" val="3746664110"/>
                  </a:ext>
                </a:extLst>
              </a:tr>
              <a:tr h="381812">
                <a:tc>
                  <a:txBody>
                    <a:bodyPr/>
                    <a:lstStyle/>
                    <a:p>
                      <a:pPr algn="l" fontAlgn="b"/>
                      <a:r>
                        <a:rPr lang="en-CA" sz="1400" b="0" i="0" u="none" strike="noStrike" dirty="0">
                          <a:solidFill>
                            <a:srgbClr val="FF0000"/>
                          </a:solidFill>
                          <a:effectLst/>
                          <a:latin typeface="+mn-lt"/>
                        </a:rPr>
                        <a:t>Connections</a:t>
                      </a:r>
                    </a:p>
                  </a:txBody>
                  <a:tcPr marL="0" marR="0" marT="0" marB="0" anchor="b"/>
                </a:tc>
                <a:tc>
                  <a:txBody>
                    <a:bodyPr/>
                    <a:lstStyle/>
                    <a:p>
                      <a:pPr algn="r" fontAlgn="b"/>
                      <a:r>
                        <a:rPr lang="en-CA" sz="1400" b="0" i="0" u="none" strike="noStrike" dirty="0">
                          <a:solidFill>
                            <a:srgbClr val="FF0000"/>
                          </a:solidFill>
                          <a:effectLst/>
                          <a:latin typeface="+mn-lt"/>
                        </a:rPr>
                        <a:t>-45,000</a:t>
                      </a:r>
                    </a:p>
                  </a:txBody>
                  <a:tcPr marL="0" marR="0" marT="0" marB="0" anchor="b"/>
                </a:tc>
                <a:tc>
                  <a:txBody>
                    <a:bodyPr/>
                    <a:lstStyle/>
                    <a:p>
                      <a:pPr algn="r" fontAlgn="b"/>
                      <a:r>
                        <a:rPr lang="en-CA" sz="1400" b="0" i="0" u="none" strike="noStrike" dirty="0">
                          <a:solidFill>
                            <a:srgbClr val="FF0000"/>
                          </a:solidFill>
                          <a:effectLst/>
                          <a:latin typeface="+mn-lt"/>
                        </a:rPr>
                        <a:t>-45,000</a:t>
                      </a:r>
                    </a:p>
                  </a:txBody>
                  <a:tcPr marL="0" marR="0" marT="0" marB="0" anchor="b"/>
                </a:tc>
                <a:tc>
                  <a:txBody>
                    <a:bodyPr/>
                    <a:lstStyle/>
                    <a:p>
                      <a:pPr algn="r" fontAlgn="b"/>
                      <a:r>
                        <a:rPr lang="en-CA" sz="1400" b="0" i="0" u="none" strike="noStrike" dirty="0">
                          <a:solidFill>
                            <a:srgbClr val="FF0000"/>
                          </a:solidFill>
                          <a:effectLst/>
                          <a:latin typeface="+mn-lt"/>
                        </a:rPr>
                        <a:t>-45,000</a:t>
                      </a:r>
                    </a:p>
                  </a:txBody>
                  <a:tcPr marL="0" marR="0" marT="0" marB="0" anchor="b"/>
                </a:tc>
                <a:tc>
                  <a:txBody>
                    <a:bodyPr/>
                    <a:lstStyle/>
                    <a:p>
                      <a:pPr algn="r" fontAlgn="b"/>
                      <a:r>
                        <a:rPr lang="en-CA" sz="1400" b="0" i="0" u="none" strike="noStrike" dirty="0">
                          <a:solidFill>
                            <a:srgbClr val="FF0000"/>
                          </a:solidFill>
                          <a:effectLst/>
                          <a:latin typeface="+mn-lt"/>
                        </a:rPr>
                        <a:t>-45,000</a:t>
                      </a:r>
                    </a:p>
                  </a:txBody>
                  <a:tcPr marL="0" marR="0" marT="0" marB="0" anchor="b"/>
                </a:tc>
                <a:tc>
                  <a:txBody>
                    <a:bodyPr/>
                    <a:lstStyle/>
                    <a:p>
                      <a:pPr algn="r" fontAlgn="b"/>
                      <a:r>
                        <a:rPr lang="en-CA" sz="1400" b="0" i="0" u="none" strike="noStrike" dirty="0">
                          <a:solidFill>
                            <a:srgbClr val="FF0000"/>
                          </a:solidFill>
                          <a:effectLst/>
                          <a:latin typeface="+mn-lt"/>
                        </a:rPr>
                        <a:t>-45,000</a:t>
                      </a:r>
                    </a:p>
                  </a:txBody>
                  <a:tcPr marL="0" marR="0" marT="0" marB="0" anchor="b"/>
                </a:tc>
                <a:extLst>
                  <a:ext uri="{0D108BD9-81ED-4DB2-BD59-A6C34878D82A}">
                    <a16:rowId xmlns:a16="http://schemas.microsoft.com/office/drawing/2014/main" val="1660119937"/>
                  </a:ext>
                </a:extLst>
              </a:tr>
              <a:tr h="381812">
                <a:tc>
                  <a:txBody>
                    <a:bodyPr/>
                    <a:lstStyle/>
                    <a:p>
                      <a:pPr algn="l" fontAlgn="b"/>
                      <a:r>
                        <a:rPr lang="en-CA" sz="1400" b="0" i="0" u="none" strike="noStrike" dirty="0">
                          <a:solidFill>
                            <a:srgbClr val="FF0000"/>
                          </a:solidFill>
                          <a:effectLst/>
                          <a:latin typeface="+mn-lt"/>
                        </a:rPr>
                        <a:t>Other Sources</a:t>
                      </a:r>
                    </a:p>
                  </a:txBody>
                  <a:tcPr marL="0" marR="0" marT="0" marB="0" anchor="b"/>
                </a:tc>
                <a:tc>
                  <a:txBody>
                    <a:bodyPr/>
                    <a:lstStyle/>
                    <a:p>
                      <a:pPr algn="r" fontAlgn="b"/>
                      <a:r>
                        <a:rPr lang="en-CA" sz="1400" b="0" i="0" u="none" strike="noStrike" dirty="0">
                          <a:solidFill>
                            <a:srgbClr val="FF0000"/>
                          </a:solidFill>
                          <a:effectLst/>
                          <a:latin typeface="+mn-lt"/>
                        </a:rPr>
                        <a:t>-15,919</a:t>
                      </a:r>
                    </a:p>
                  </a:txBody>
                  <a:tcPr marL="0" marR="0" marT="0" marB="0" anchor="b"/>
                </a:tc>
                <a:tc>
                  <a:txBody>
                    <a:bodyPr/>
                    <a:lstStyle/>
                    <a:p>
                      <a:pPr algn="r" fontAlgn="b"/>
                      <a:r>
                        <a:rPr lang="en-CA" sz="1400" b="0" i="0" u="none" strike="noStrike" dirty="0">
                          <a:solidFill>
                            <a:srgbClr val="FF0000"/>
                          </a:solidFill>
                          <a:effectLst/>
                          <a:latin typeface="+mn-lt"/>
                        </a:rPr>
                        <a:t>-1,000</a:t>
                      </a:r>
                    </a:p>
                  </a:txBody>
                  <a:tcPr marL="0" marR="0" marT="0" marB="0" anchor="b"/>
                </a:tc>
                <a:tc>
                  <a:txBody>
                    <a:bodyPr/>
                    <a:lstStyle/>
                    <a:p>
                      <a:pPr algn="r" fontAlgn="b"/>
                      <a:r>
                        <a:rPr lang="en-CA" sz="1400" b="0" i="0" u="none" strike="noStrike" dirty="0">
                          <a:solidFill>
                            <a:srgbClr val="FF0000"/>
                          </a:solidFill>
                          <a:effectLst/>
                          <a:latin typeface="+mn-lt"/>
                        </a:rPr>
                        <a:t>-1,000</a:t>
                      </a:r>
                    </a:p>
                  </a:txBody>
                  <a:tcPr marL="0" marR="0" marT="0" marB="0" anchor="b"/>
                </a:tc>
                <a:tc>
                  <a:txBody>
                    <a:bodyPr/>
                    <a:lstStyle/>
                    <a:p>
                      <a:pPr algn="r" fontAlgn="b"/>
                      <a:r>
                        <a:rPr lang="en-CA" sz="1400" b="0" i="0" u="none" strike="noStrike" dirty="0">
                          <a:solidFill>
                            <a:srgbClr val="FF0000"/>
                          </a:solidFill>
                          <a:effectLst/>
                          <a:latin typeface="+mn-lt"/>
                        </a:rPr>
                        <a:t>-1,000</a:t>
                      </a:r>
                    </a:p>
                  </a:txBody>
                  <a:tcPr marL="0" marR="0" marT="0" marB="0" anchor="b"/>
                </a:tc>
                <a:tc>
                  <a:txBody>
                    <a:bodyPr/>
                    <a:lstStyle/>
                    <a:p>
                      <a:pPr algn="r" fontAlgn="b"/>
                      <a:r>
                        <a:rPr lang="en-CA" sz="1400" b="0" i="0" u="none" strike="noStrike" dirty="0">
                          <a:solidFill>
                            <a:srgbClr val="FF0000"/>
                          </a:solidFill>
                          <a:effectLst/>
                          <a:latin typeface="+mn-lt"/>
                        </a:rPr>
                        <a:t>-1,000</a:t>
                      </a:r>
                    </a:p>
                  </a:txBody>
                  <a:tcPr marL="0" marR="0" marT="0" marB="0" anchor="b"/>
                </a:tc>
                <a:extLst>
                  <a:ext uri="{0D108BD9-81ED-4DB2-BD59-A6C34878D82A}">
                    <a16:rowId xmlns:a16="http://schemas.microsoft.com/office/drawing/2014/main" val="2827616124"/>
                  </a:ext>
                </a:extLst>
              </a:tr>
              <a:tr h="417903">
                <a:tc>
                  <a:txBody>
                    <a:bodyPr/>
                    <a:lstStyle/>
                    <a:p>
                      <a:pPr algn="l" fontAlgn="b"/>
                      <a:r>
                        <a:rPr lang="en-CA" sz="1400" b="1" i="0" u="none" strike="noStrike" dirty="0">
                          <a:solidFill>
                            <a:srgbClr val="FF0000"/>
                          </a:solidFill>
                          <a:effectLst/>
                          <a:latin typeface="+mn-lt"/>
                        </a:rPr>
                        <a:t>Total Revenues</a:t>
                      </a:r>
                    </a:p>
                  </a:txBody>
                  <a:tcPr marL="0" marR="0" marT="0" marB="0" anchor="b"/>
                </a:tc>
                <a:tc>
                  <a:txBody>
                    <a:bodyPr/>
                    <a:lstStyle/>
                    <a:p>
                      <a:pPr algn="r" fontAlgn="b"/>
                      <a:r>
                        <a:rPr lang="en-CA" sz="1400" b="1" i="0" u="none" strike="noStrike" dirty="0">
                          <a:solidFill>
                            <a:srgbClr val="FF0000"/>
                          </a:solidFill>
                          <a:effectLst/>
                          <a:latin typeface="+mn-lt"/>
                        </a:rPr>
                        <a:t>-902,929</a:t>
                      </a:r>
                    </a:p>
                  </a:txBody>
                  <a:tcPr marL="0" marR="0" marT="0" marB="0" anchor="b"/>
                </a:tc>
                <a:tc>
                  <a:txBody>
                    <a:bodyPr/>
                    <a:lstStyle/>
                    <a:p>
                      <a:pPr algn="r" fontAlgn="b"/>
                      <a:r>
                        <a:rPr lang="en-CA" sz="1400" b="1" i="0" u="none" strike="noStrike" dirty="0">
                          <a:solidFill>
                            <a:srgbClr val="FF0000"/>
                          </a:solidFill>
                          <a:effectLst/>
                          <a:latin typeface="+mn-lt"/>
                        </a:rPr>
                        <a:t>-921,246</a:t>
                      </a:r>
                    </a:p>
                  </a:txBody>
                  <a:tcPr marL="0" marR="0" marT="0" marB="0" anchor="b"/>
                </a:tc>
                <a:tc>
                  <a:txBody>
                    <a:bodyPr/>
                    <a:lstStyle/>
                    <a:p>
                      <a:pPr algn="r" fontAlgn="b"/>
                      <a:r>
                        <a:rPr lang="en-CA" sz="1400" b="1" i="0" u="none" strike="noStrike" dirty="0">
                          <a:solidFill>
                            <a:srgbClr val="FF0000"/>
                          </a:solidFill>
                          <a:effectLst/>
                          <a:latin typeface="+mn-lt"/>
                        </a:rPr>
                        <a:t>-955,917</a:t>
                      </a:r>
                    </a:p>
                  </a:txBody>
                  <a:tcPr marL="0" marR="0" marT="0" marB="0" anchor="b"/>
                </a:tc>
                <a:tc>
                  <a:txBody>
                    <a:bodyPr/>
                    <a:lstStyle/>
                    <a:p>
                      <a:pPr algn="r" fontAlgn="b"/>
                      <a:r>
                        <a:rPr lang="en-CA" sz="1400" b="1" i="0" u="none" strike="noStrike" dirty="0">
                          <a:solidFill>
                            <a:srgbClr val="FF0000"/>
                          </a:solidFill>
                          <a:effectLst/>
                          <a:latin typeface="+mn-lt"/>
                        </a:rPr>
                        <a:t>-990,759</a:t>
                      </a:r>
                    </a:p>
                  </a:txBody>
                  <a:tcPr marL="0" marR="0" marT="0" marB="0" anchor="b"/>
                </a:tc>
                <a:tc>
                  <a:txBody>
                    <a:bodyPr/>
                    <a:lstStyle/>
                    <a:p>
                      <a:pPr algn="r" fontAlgn="b"/>
                      <a:r>
                        <a:rPr lang="en-CA" sz="1400" b="1" i="0" u="none" strike="noStrike" dirty="0">
                          <a:solidFill>
                            <a:srgbClr val="FF0000"/>
                          </a:solidFill>
                          <a:effectLst/>
                          <a:latin typeface="+mn-lt"/>
                        </a:rPr>
                        <a:t>-1,027,168</a:t>
                      </a:r>
                    </a:p>
                  </a:txBody>
                  <a:tcPr marL="0" marR="0" marT="0" marB="0" anchor="b"/>
                </a:tc>
                <a:extLst>
                  <a:ext uri="{0D108BD9-81ED-4DB2-BD59-A6C34878D82A}">
                    <a16:rowId xmlns:a16="http://schemas.microsoft.com/office/drawing/2014/main" val="2808684672"/>
                  </a:ext>
                </a:extLst>
              </a:tr>
              <a:tr h="381812">
                <a:tc>
                  <a:txBody>
                    <a:bodyPr/>
                    <a:lstStyle/>
                    <a:p>
                      <a:pPr algn="l" fontAlgn="b"/>
                      <a:endParaRPr lang="en-CA" sz="1400" b="0" i="0" u="none" strike="noStrike" dirty="0">
                        <a:solidFill>
                          <a:srgbClr val="000000"/>
                        </a:solidFill>
                        <a:effectLst/>
                        <a:latin typeface="+mn-lt"/>
                      </a:endParaRPr>
                    </a:p>
                  </a:txBody>
                  <a:tcPr marL="0" marR="0" marT="0" marB="0" anchor="b"/>
                </a:tc>
                <a:tc>
                  <a:txBody>
                    <a:bodyPr/>
                    <a:lstStyle/>
                    <a:p>
                      <a:pPr algn="l" fontAlgn="b"/>
                      <a:endParaRPr lang="en-CA" sz="1400" b="0" i="0" u="none" strike="noStrike" dirty="0">
                        <a:solidFill>
                          <a:srgbClr val="000000"/>
                        </a:solidFill>
                        <a:effectLst/>
                        <a:latin typeface="+mn-lt"/>
                      </a:endParaRPr>
                    </a:p>
                  </a:txBody>
                  <a:tcPr marL="0" marR="0" marT="0" marB="0" anchor="b"/>
                </a:tc>
                <a:tc>
                  <a:txBody>
                    <a:bodyPr/>
                    <a:lstStyle/>
                    <a:p>
                      <a:pPr algn="l" fontAlgn="b"/>
                      <a:endParaRPr lang="en-CA" sz="1400" b="0" i="0" u="none" strike="noStrike" dirty="0">
                        <a:solidFill>
                          <a:srgbClr val="000000"/>
                        </a:solidFill>
                        <a:effectLst/>
                        <a:latin typeface="+mn-lt"/>
                      </a:endParaRPr>
                    </a:p>
                  </a:txBody>
                  <a:tcPr marL="0" marR="0" marT="0" marB="0" anchor="b"/>
                </a:tc>
                <a:tc>
                  <a:txBody>
                    <a:bodyPr/>
                    <a:lstStyle/>
                    <a:p>
                      <a:pPr algn="l" fontAlgn="b"/>
                      <a:endParaRPr lang="en-CA" sz="1400" b="0" i="0" u="none" strike="noStrike" dirty="0">
                        <a:solidFill>
                          <a:srgbClr val="000000"/>
                        </a:solidFill>
                        <a:effectLst/>
                        <a:latin typeface="+mn-lt"/>
                      </a:endParaRPr>
                    </a:p>
                  </a:txBody>
                  <a:tcPr marL="0" marR="0" marT="0" marB="0" anchor="b"/>
                </a:tc>
                <a:tc>
                  <a:txBody>
                    <a:bodyPr/>
                    <a:lstStyle/>
                    <a:p>
                      <a:pPr algn="l" fontAlgn="b"/>
                      <a:endParaRPr lang="en-CA" sz="1400" b="0" i="0" u="none" strike="noStrike" dirty="0">
                        <a:solidFill>
                          <a:srgbClr val="000000"/>
                        </a:solidFill>
                        <a:effectLst/>
                        <a:latin typeface="+mn-lt"/>
                      </a:endParaRPr>
                    </a:p>
                  </a:txBody>
                  <a:tcPr marL="0" marR="0" marT="0" marB="0" anchor="b"/>
                </a:tc>
                <a:tc>
                  <a:txBody>
                    <a:bodyPr/>
                    <a:lstStyle/>
                    <a:p>
                      <a:pPr algn="l" fontAlgn="b"/>
                      <a:endParaRPr lang="en-CA" sz="1400" b="0" i="0" u="none" strike="noStrike" dirty="0">
                        <a:solidFill>
                          <a:srgbClr val="000000"/>
                        </a:solidFill>
                        <a:effectLst/>
                        <a:latin typeface="+mn-lt"/>
                      </a:endParaRPr>
                    </a:p>
                  </a:txBody>
                  <a:tcPr marL="0" marR="0" marT="0" marB="0" anchor="b"/>
                </a:tc>
                <a:extLst>
                  <a:ext uri="{0D108BD9-81ED-4DB2-BD59-A6C34878D82A}">
                    <a16:rowId xmlns:a16="http://schemas.microsoft.com/office/drawing/2014/main" val="2142275526"/>
                  </a:ext>
                </a:extLst>
              </a:tr>
              <a:tr h="381812">
                <a:tc>
                  <a:txBody>
                    <a:bodyPr/>
                    <a:lstStyle/>
                    <a:p>
                      <a:pPr algn="l" fontAlgn="b"/>
                      <a:r>
                        <a:rPr lang="en-CA" sz="1400" b="0" i="0" u="none" strike="noStrike" dirty="0">
                          <a:solidFill>
                            <a:srgbClr val="000000"/>
                          </a:solidFill>
                          <a:effectLst/>
                          <a:latin typeface="+mn-lt"/>
                        </a:rPr>
                        <a:t>Administration</a:t>
                      </a:r>
                    </a:p>
                  </a:txBody>
                  <a:tcPr marL="0" marR="0" marT="0" marB="0" anchor="b"/>
                </a:tc>
                <a:tc>
                  <a:txBody>
                    <a:bodyPr/>
                    <a:lstStyle/>
                    <a:p>
                      <a:pPr algn="r" fontAlgn="b"/>
                      <a:r>
                        <a:rPr lang="en-CA" sz="1400" b="0" i="0" u="none" strike="noStrike" dirty="0">
                          <a:solidFill>
                            <a:srgbClr val="000000"/>
                          </a:solidFill>
                          <a:effectLst/>
                          <a:latin typeface="+mn-lt"/>
                        </a:rPr>
                        <a:t>295,013</a:t>
                      </a:r>
                    </a:p>
                  </a:txBody>
                  <a:tcPr marL="0" marR="0" marT="0" marB="0" anchor="b"/>
                </a:tc>
                <a:tc>
                  <a:txBody>
                    <a:bodyPr/>
                    <a:lstStyle/>
                    <a:p>
                      <a:pPr algn="r" fontAlgn="b"/>
                      <a:r>
                        <a:rPr lang="en-CA" sz="1400" b="0" i="0" u="none" strike="noStrike" dirty="0">
                          <a:solidFill>
                            <a:srgbClr val="000000"/>
                          </a:solidFill>
                          <a:effectLst/>
                          <a:latin typeface="+mn-lt"/>
                        </a:rPr>
                        <a:t>300,913</a:t>
                      </a:r>
                    </a:p>
                  </a:txBody>
                  <a:tcPr marL="0" marR="0" marT="0" marB="0" anchor="b"/>
                </a:tc>
                <a:tc>
                  <a:txBody>
                    <a:bodyPr/>
                    <a:lstStyle/>
                    <a:p>
                      <a:pPr algn="r" fontAlgn="b"/>
                      <a:r>
                        <a:rPr lang="en-CA" sz="1400" b="0" i="0" u="none" strike="noStrike" dirty="0">
                          <a:solidFill>
                            <a:srgbClr val="000000"/>
                          </a:solidFill>
                          <a:effectLst/>
                          <a:latin typeface="+mn-lt"/>
                        </a:rPr>
                        <a:t>306,931</a:t>
                      </a:r>
                    </a:p>
                  </a:txBody>
                  <a:tcPr marL="0" marR="0" marT="0" marB="0" anchor="b"/>
                </a:tc>
                <a:tc>
                  <a:txBody>
                    <a:bodyPr/>
                    <a:lstStyle/>
                    <a:p>
                      <a:pPr algn="r" fontAlgn="b"/>
                      <a:r>
                        <a:rPr lang="en-CA" sz="1400" b="0" i="0" u="none" strike="noStrike" dirty="0">
                          <a:solidFill>
                            <a:srgbClr val="000000"/>
                          </a:solidFill>
                          <a:effectLst/>
                          <a:latin typeface="+mn-lt"/>
                        </a:rPr>
                        <a:t>313,070</a:t>
                      </a:r>
                    </a:p>
                  </a:txBody>
                  <a:tcPr marL="0" marR="0" marT="0" marB="0" anchor="b"/>
                </a:tc>
                <a:tc>
                  <a:txBody>
                    <a:bodyPr/>
                    <a:lstStyle/>
                    <a:p>
                      <a:pPr algn="r" fontAlgn="b"/>
                      <a:r>
                        <a:rPr lang="en-CA" sz="1400" b="0" i="0" u="none" strike="noStrike" dirty="0">
                          <a:solidFill>
                            <a:srgbClr val="000000"/>
                          </a:solidFill>
                          <a:effectLst/>
                          <a:latin typeface="+mn-lt"/>
                        </a:rPr>
                        <a:t>319,331</a:t>
                      </a:r>
                    </a:p>
                  </a:txBody>
                  <a:tcPr marL="0" marR="0" marT="0" marB="0" anchor="b"/>
                </a:tc>
                <a:extLst>
                  <a:ext uri="{0D108BD9-81ED-4DB2-BD59-A6C34878D82A}">
                    <a16:rowId xmlns:a16="http://schemas.microsoft.com/office/drawing/2014/main" val="626107473"/>
                  </a:ext>
                </a:extLst>
              </a:tr>
              <a:tr h="381812">
                <a:tc>
                  <a:txBody>
                    <a:bodyPr/>
                    <a:lstStyle/>
                    <a:p>
                      <a:pPr algn="l" fontAlgn="b"/>
                      <a:r>
                        <a:rPr lang="en-CA" sz="1400" b="0" i="0" u="none" strike="noStrike" dirty="0">
                          <a:solidFill>
                            <a:srgbClr val="000000"/>
                          </a:solidFill>
                          <a:effectLst/>
                          <a:latin typeface="+mn-lt"/>
                        </a:rPr>
                        <a:t>Connections</a:t>
                      </a:r>
                    </a:p>
                  </a:txBody>
                  <a:tcPr marL="0" marR="0" marT="0" marB="0" anchor="b"/>
                </a:tc>
                <a:tc>
                  <a:txBody>
                    <a:bodyPr/>
                    <a:lstStyle/>
                    <a:p>
                      <a:pPr algn="r" fontAlgn="b"/>
                      <a:r>
                        <a:rPr lang="en-CA" sz="1400" b="0" i="0" u="none" strike="noStrike" dirty="0">
                          <a:solidFill>
                            <a:srgbClr val="000000"/>
                          </a:solidFill>
                          <a:effectLst/>
                          <a:latin typeface="+mn-lt"/>
                        </a:rPr>
                        <a:t>75,040</a:t>
                      </a:r>
                    </a:p>
                  </a:txBody>
                  <a:tcPr marL="0" marR="0" marT="0" marB="0" anchor="b"/>
                </a:tc>
                <a:tc>
                  <a:txBody>
                    <a:bodyPr/>
                    <a:lstStyle/>
                    <a:p>
                      <a:pPr algn="r" fontAlgn="b"/>
                      <a:r>
                        <a:rPr lang="en-CA" sz="1400" b="0" i="0" u="none" strike="noStrike" dirty="0">
                          <a:solidFill>
                            <a:srgbClr val="000000"/>
                          </a:solidFill>
                          <a:effectLst/>
                          <a:latin typeface="+mn-lt"/>
                        </a:rPr>
                        <a:t>76,541</a:t>
                      </a:r>
                    </a:p>
                  </a:txBody>
                  <a:tcPr marL="0" marR="0" marT="0" marB="0" anchor="b"/>
                </a:tc>
                <a:tc>
                  <a:txBody>
                    <a:bodyPr/>
                    <a:lstStyle/>
                    <a:p>
                      <a:pPr algn="r" fontAlgn="b"/>
                      <a:r>
                        <a:rPr lang="en-CA" sz="1400" b="0" i="0" u="none" strike="noStrike" dirty="0">
                          <a:solidFill>
                            <a:srgbClr val="000000"/>
                          </a:solidFill>
                          <a:effectLst/>
                          <a:latin typeface="+mn-lt"/>
                        </a:rPr>
                        <a:t>78,072</a:t>
                      </a:r>
                    </a:p>
                  </a:txBody>
                  <a:tcPr marL="0" marR="0" marT="0" marB="0" anchor="b"/>
                </a:tc>
                <a:tc>
                  <a:txBody>
                    <a:bodyPr/>
                    <a:lstStyle/>
                    <a:p>
                      <a:pPr algn="r" fontAlgn="b"/>
                      <a:r>
                        <a:rPr lang="en-CA" sz="1400" b="0" i="0" u="none" strike="noStrike" dirty="0">
                          <a:solidFill>
                            <a:srgbClr val="000000"/>
                          </a:solidFill>
                          <a:effectLst/>
                          <a:latin typeface="+mn-lt"/>
                        </a:rPr>
                        <a:t>79,633</a:t>
                      </a:r>
                    </a:p>
                  </a:txBody>
                  <a:tcPr marL="0" marR="0" marT="0" marB="0" anchor="b"/>
                </a:tc>
                <a:tc>
                  <a:txBody>
                    <a:bodyPr/>
                    <a:lstStyle/>
                    <a:p>
                      <a:pPr algn="r" fontAlgn="b"/>
                      <a:r>
                        <a:rPr lang="en-CA" sz="1400" b="0" i="0" u="none" strike="noStrike" dirty="0">
                          <a:solidFill>
                            <a:srgbClr val="000000"/>
                          </a:solidFill>
                          <a:effectLst/>
                          <a:latin typeface="+mn-lt"/>
                        </a:rPr>
                        <a:t>81,226</a:t>
                      </a:r>
                    </a:p>
                  </a:txBody>
                  <a:tcPr marL="0" marR="0" marT="0" marB="0" anchor="b"/>
                </a:tc>
                <a:extLst>
                  <a:ext uri="{0D108BD9-81ED-4DB2-BD59-A6C34878D82A}">
                    <a16:rowId xmlns:a16="http://schemas.microsoft.com/office/drawing/2014/main" val="3932884489"/>
                  </a:ext>
                </a:extLst>
              </a:tr>
              <a:tr h="381812">
                <a:tc>
                  <a:txBody>
                    <a:bodyPr/>
                    <a:lstStyle/>
                    <a:p>
                      <a:pPr algn="l" fontAlgn="b"/>
                      <a:r>
                        <a:rPr lang="en-CA" sz="1400" b="0" i="0" u="none" strike="noStrike" dirty="0">
                          <a:solidFill>
                            <a:srgbClr val="000000"/>
                          </a:solidFill>
                          <a:effectLst/>
                          <a:latin typeface="+mn-lt"/>
                        </a:rPr>
                        <a:t>Distribution</a:t>
                      </a:r>
                    </a:p>
                  </a:txBody>
                  <a:tcPr marL="0" marR="0" marT="0" marB="0" anchor="b"/>
                </a:tc>
                <a:tc>
                  <a:txBody>
                    <a:bodyPr/>
                    <a:lstStyle/>
                    <a:p>
                      <a:pPr algn="r" fontAlgn="b"/>
                      <a:r>
                        <a:rPr lang="en-CA" sz="1400" b="0" i="0" u="none" strike="noStrike" dirty="0">
                          <a:solidFill>
                            <a:srgbClr val="000000"/>
                          </a:solidFill>
                          <a:effectLst/>
                          <a:latin typeface="+mn-lt"/>
                        </a:rPr>
                        <a:t>455,299</a:t>
                      </a:r>
                    </a:p>
                  </a:txBody>
                  <a:tcPr marL="0" marR="0" marT="0" marB="0" anchor="b"/>
                </a:tc>
                <a:tc>
                  <a:txBody>
                    <a:bodyPr/>
                    <a:lstStyle/>
                    <a:p>
                      <a:pPr algn="r" fontAlgn="b"/>
                      <a:r>
                        <a:rPr lang="en-CA" sz="1400" b="0" i="0" u="none" strike="noStrike" dirty="0">
                          <a:solidFill>
                            <a:srgbClr val="000000"/>
                          </a:solidFill>
                          <a:effectLst/>
                          <a:latin typeface="+mn-lt"/>
                        </a:rPr>
                        <a:t>464,405</a:t>
                      </a:r>
                    </a:p>
                  </a:txBody>
                  <a:tcPr marL="0" marR="0" marT="0" marB="0" anchor="b"/>
                </a:tc>
                <a:tc>
                  <a:txBody>
                    <a:bodyPr/>
                    <a:lstStyle/>
                    <a:p>
                      <a:pPr algn="r" fontAlgn="b"/>
                      <a:r>
                        <a:rPr lang="en-CA" sz="1400" b="0" i="0" u="none" strike="noStrike" dirty="0">
                          <a:solidFill>
                            <a:srgbClr val="000000"/>
                          </a:solidFill>
                          <a:effectLst/>
                          <a:latin typeface="+mn-lt"/>
                        </a:rPr>
                        <a:t>473,693</a:t>
                      </a:r>
                    </a:p>
                  </a:txBody>
                  <a:tcPr marL="0" marR="0" marT="0" marB="0" anchor="b"/>
                </a:tc>
                <a:tc>
                  <a:txBody>
                    <a:bodyPr/>
                    <a:lstStyle/>
                    <a:p>
                      <a:pPr algn="r" fontAlgn="b"/>
                      <a:r>
                        <a:rPr lang="en-CA" sz="1400" b="0" i="0" u="none" strike="noStrike" dirty="0">
                          <a:solidFill>
                            <a:srgbClr val="000000"/>
                          </a:solidFill>
                          <a:effectLst/>
                          <a:latin typeface="+mn-lt"/>
                        </a:rPr>
                        <a:t>483,167</a:t>
                      </a:r>
                    </a:p>
                  </a:txBody>
                  <a:tcPr marL="0" marR="0" marT="0" marB="0" anchor="b"/>
                </a:tc>
                <a:tc>
                  <a:txBody>
                    <a:bodyPr/>
                    <a:lstStyle/>
                    <a:p>
                      <a:pPr algn="r" fontAlgn="b"/>
                      <a:r>
                        <a:rPr lang="en-CA" sz="1400" b="0" i="0" u="none" strike="noStrike" dirty="0">
                          <a:solidFill>
                            <a:srgbClr val="000000"/>
                          </a:solidFill>
                          <a:effectLst/>
                          <a:latin typeface="+mn-lt"/>
                        </a:rPr>
                        <a:t>492,830</a:t>
                      </a:r>
                    </a:p>
                  </a:txBody>
                  <a:tcPr marL="0" marR="0" marT="0" marB="0" anchor="b"/>
                </a:tc>
                <a:extLst>
                  <a:ext uri="{0D108BD9-81ED-4DB2-BD59-A6C34878D82A}">
                    <a16:rowId xmlns:a16="http://schemas.microsoft.com/office/drawing/2014/main" val="2806363396"/>
                  </a:ext>
                </a:extLst>
              </a:tr>
              <a:tr h="381812">
                <a:tc>
                  <a:txBody>
                    <a:bodyPr/>
                    <a:lstStyle/>
                    <a:p>
                      <a:pPr algn="l" fontAlgn="b"/>
                      <a:r>
                        <a:rPr lang="en-CA" sz="1400" b="0" i="0" u="none" strike="noStrike" dirty="0">
                          <a:solidFill>
                            <a:srgbClr val="000000"/>
                          </a:solidFill>
                          <a:effectLst/>
                          <a:latin typeface="+mn-lt"/>
                        </a:rPr>
                        <a:t>Treatment</a:t>
                      </a:r>
                    </a:p>
                  </a:txBody>
                  <a:tcPr marL="0" marR="0" marT="0" marB="0" anchor="b"/>
                </a:tc>
                <a:tc>
                  <a:txBody>
                    <a:bodyPr/>
                    <a:lstStyle/>
                    <a:p>
                      <a:pPr algn="r" fontAlgn="b"/>
                      <a:r>
                        <a:rPr lang="en-CA" sz="1400" b="0" i="0" u="none" strike="noStrike" dirty="0">
                          <a:solidFill>
                            <a:srgbClr val="000000"/>
                          </a:solidFill>
                          <a:effectLst/>
                          <a:latin typeface="+mn-lt"/>
                        </a:rPr>
                        <a:t>77,578</a:t>
                      </a:r>
                    </a:p>
                  </a:txBody>
                  <a:tcPr marL="0" marR="0" marT="0" marB="0" anchor="b"/>
                </a:tc>
                <a:tc>
                  <a:txBody>
                    <a:bodyPr/>
                    <a:lstStyle/>
                    <a:p>
                      <a:pPr algn="r" fontAlgn="b"/>
                      <a:r>
                        <a:rPr lang="en-CA" sz="1400" b="0" i="0" u="none" strike="noStrike" dirty="0">
                          <a:solidFill>
                            <a:srgbClr val="000000"/>
                          </a:solidFill>
                          <a:effectLst/>
                          <a:latin typeface="+mn-lt"/>
                        </a:rPr>
                        <a:t>79,130</a:t>
                      </a:r>
                    </a:p>
                  </a:txBody>
                  <a:tcPr marL="0" marR="0" marT="0" marB="0" anchor="b"/>
                </a:tc>
                <a:tc>
                  <a:txBody>
                    <a:bodyPr/>
                    <a:lstStyle/>
                    <a:p>
                      <a:pPr algn="r" fontAlgn="b"/>
                      <a:r>
                        <a:rPr lang="en-CA" sz="1400" b="0" i="0" u="none" strike="noStrike" dirty="0">
                          <a:solidFill>
                            <a:srgbClr val="000000"/>
                          </a:solidFill>
                          <a:effectLst/>
                          <a:latin typeface="+mn-lt"/>
                        </a:rPr>
                        <a:t>80,712</a:t>
                      </a:r>
                    </a:p>
                  </a:txBody>
                  <a:tcPr marL="0" marR="0" marT="0" marB="0" anchor="b"/>
                </a:tc>
                <a:tc>
                  <a:txBody>
                    <a:bodyPr/>
                    <a:lstStyle/>
                    <a:p>
                      <a:pPr algn="r" fontAlgn="b"/>
                      <a:r>
                        <a:rPr lang="en-CA" sz="1400" b="0" i="0" u="none" strike="noStrike" dirty="0">
                          <a:solidFill>
                            <a:srgbClr val="000000"/>
                          </a:solidFill>
                          <a:effectLst/>
                          <a:latin typeface="+mn-lt"/>
                        </a:rPr>
                        <a:t>82,326</a:t>
                      </a:r>
                    </a:p>
                  </a:txBody>
                  <a:tcPr marL="0" marR="0" marT="0" marB="0" anchor="b"/>
                </a:tc>
                <a:tc>
                  <a:txBody>
                    <a:bodyPr/>
                    <a:lstStyle/>
                    <a:p>
                      <a:pPr algn="r" fontAlgn="b"/>
                      <a:r>
                        <a:rPr lang="en-CA" sz="1400" b="0" i="0" u="none" strike="noStrike" dirty="0">
                          <a:solidFill>
                            <a:srgbClr val="000000"/>
                          </a:solidFill>
                          <a:effectLst/>
                          <a:latin typeface="+mn-lt"/>
                        </a:rPr>
                        <a:t>83,973</a:t>
                      </a:r>
                    </a:p>
                  </a:txBody>
                  <a:tcPr marL="0" marR="0" marT="0" marB="0" anchor="b"/>
                </a:tc>
                <a:extLst>
                  <a:ext uri="{0D108BD9-81ED-4DB2-BD59-A6C34878D82A}">
                    <a16:rowId xmlns:a16="http://schemas.microsoft.com/office/drawing/2014/main" val="4088373970"/>
                  </a:ext>
                </a:extLst>
              </a:tr>
              <a:tr h="319925">
                <a:tc>
                  <a:txBody>
                    <a:bodyPr/>
                    <a:lstStyle/>
                    <a:p>
                      <a:pPr algn="l" fontAlgn="b"/>
                      <a:r>
                        <a:rPr lang="en-CA" sz="1400" b="1" i="0" u="none" strike="noStrike" dirty="0">
                          <a:solidFill>
                            <a:srgbClr val="000000"/>
                          </a:solidFill>
                          <a:effectLst/>
                          <a:latin typeface="+mn-lt"/>
                        </a:rPr>
                        <a:t>Total Expenditures</a:t>
                      </a:r>
                    </a:p>
                  </a:txBody>
                  <a:tcPr marL="0" marR="0" marT="0" marB="0" anchor="b"/>
                </a:tc>
                <a:tc>
                  <a:txBody>
                    <a:bodyPr/>
                    <a:lstStyle/>
                    <a:p>
                      <a:pPr algn="r" fontAlgn="b"/>
                      <a:r>
                        <a:rPr lang="en-CA" sz="1400" b="1" i="0" u="none" strike="noStrike" dirty="0">
                          <a:solidFill>
                            <a:srgbClr val="000000"/>
                          </a:solidFill>
                          <a:effectLst/>
                          <a:latin typeface="+mn-lt"/>
                        </a:rPr>
                        <a:t>902,929</a:t>
                      </a:r>
                    </a:p>
                  </a:txBody>
                  <a:tcPr marL="0" marR="0" marT="0" marB="0" anchor="b"/>
                </a:tc>
                <a:tc>
                  <a:txBody>
                    <a:bodyPr/>
                    <a:lstStyle/>
                    <a:p>
                      <a:pPr algn="r" fontAlgn="b"/>
                      <a:r>
                        <a:rPr lang="en-CA" sz="1400" b="1" i="0" u="none" strike="noStrike" dirty="0">
                          <a:solidFill>
                            <a:srgbClr val="000000"/>
                          </a:solidFill>
                          <a:effectLst/>
                          <a:latin typeface="+mn-lt"/>
                        </a:rPr>
                        <a:t>920,988</a:t>
                      </a:r>
                    </a:p>
                  </a:txBody>
                  <a:tcPr marL="0" marR="0" marT="0" marB="0" anchor="b"/>
                </a:tc>
                <a:tc>
                  <a:txBody>
                    <a:bodyPr/>
                    <a:lstStyle/>
                    <a:p>
                      <a:pPr algn="r" fontAlgn="b"/>
                      <a:r>
                        <a:rPr lang="en-CA" sz="1400" b="1" i="0" u="none" strike="noStrike" dirty="0">
                          <a:solidFill>
                            <a:srgbClr val="000000"/>
                          </a:solidFill>
                          <a:effectLst/>
                          <a:latin typeface="+mn-lt"/>
                        </a:rPr>
                        <a:t>939,408</a:t>
                      </a:r>
                    </a:p>
                  </a:txBody>
                  <a:tcPr marL="0" marR="0" marT="0" marB="0" anchor="b"/>
                </a:tc>
                <a:tc>
                  <a:txBody>
                    <a:bodyPr/>
                    <a:lstStyle/>
                    <a:p>
                      <a:pPr algn="r" fontAlgn="b"/>
                      <a:r>
                        <a:rPr lang="en-CA" sz="1400" b="1" i="0" u="none" strike="noStrike" dirty="0">
                          <a:solidFill>
                            <a:srgbClr val="000000"/>
                          </a:solidFill>
                          <a:effectLst/>
                          <a:latin typeface="+mn-lt"/>
                        </a:rPr>
                        <a:t>958,196</a:t>
                      </a:r>
                    </a:p>
                  </a:txBody>
                  <a:tcPr marL="0" marR="0" marT="0" marB="0" anchor="b"/>
                </a:tc>
                <a:tc>
                  <a:txBody>
                    <a:bodyPr/>
                    <a:lstStyle/>
                    <a:p>
                      <a:pPr algn="r" fontAlgn="b"/>
                      <a:r>
                        <a:rPr lang="en-CA" sz="1400" b="1" i="0" u="none" strike="noStrike" dirty="0">
                          <a:solidFill>
                            <a:srgbClr val="000000"/>
                          </a:solidFill>
                          <a:effectLst/>
                          <a:latin typeface="+mn-lt"/>
                        </a:rPr>
                        <a:t>977,360</a:t>
                      </a:r>
                    </a:p>
                  </a:txBody>
                  <a:tcPr marL="0" marR="0" marT="0" marB="0" anchor="b"/>
                </a:tc>
                <a:extLst>
                  <a:ext uri="{0D108BD9-81ED-4DB2-BD59-A6C34878D82A}">
                    <a16:rowId xmlns:a16="http://schemas.microsoft.com/office/drawing/2014/main" val="2435522951"/>
                  </a:ext>
                </a:extLst>
              </a:tr>
              <a:tr h="319925">
                <a:tc>
                  <a:txBody>
                    <a:bodyPr/>
                    <a:lstStyle/>
                    <a:p>
                      <a:pPr algn="l" fontAlgn="b"/>
                      <a:endParaRPr lang="en-CA" sz="1400" b="1" i="0" u="none" strike="noStrike" dirty="0">
                        <a:solidFill>
                          <a:srgbClr val="000000"/>
                        </a:solidFill>
                        <a:effectLst/>
                        <a:latin typeface="+mn-lt"/>
                      </a:endParaRPr>
                    </a:p>
                  </a:txBody>
                  <a:tcPr marL="0" marR="0" marT="0" marB="0" anchor="b"/>
                </a:tc>
                <a:tc>
                  <a:txBody>
                    <a:bodyPr/>
                    <a:lstStyle/>
                    <a:p>
                      <a:pPr algn="r" fontAlgn="b"/>
                      <a:endParaRPr lang="en-CA" sz="1400" b="1" i="0" u="none" strike="noStrike" dirty="0">
                        <a:solidFill>
                          <a:srgbClr val="000000"/>
                        </a:solidFill>
                        <a:effectLst/>
                        <a:latin typeface="+mn-lt"/>
                      </a:endParaRPr>
                    </a:p>
                  </a:txBody>
                  <a:tcPr marL="0" marR="0" marT="0" marB="0" anchor="b"/>
                </a:tc>
                <a:tc>
                  <a:txBody>
                    <a:bodyPr/>
                    <a:lstStyle/>
                    <a:p>
                      <a:pPr algn="r" fontAlgn="b"/>
                      <a:endParaRPr lang="en-CA" sz="1400" b="1" i="0" u="none" strike="noStrike" dirty="0">
                        <a:solidFill>
                          <a:srgbClr val="000000"/>
                        </a:solidFill>
                        <a:effectLst/>
                        <a:latin typeface="+mn-lt"/>
                      </a:endParaRPr>
                    </a:p>
                  </a:txBody>
                  <a:tcPr marL="0" marR="0" marT="0" marB="0" anchor="b"/>
                </a:tc>
                <a:tc>
                  <a:txBody>
                    <a:bodyPr/>
                    <a:lstStyle/>
                    <a:p>
                      <a:pPr algn="r" fontAlgn="b"/>
                      <a:endParaRPr lang="en-CA" sz="1400" b="1" i="0" u="none" strike="noStrike" dirty="0">
                        <a:solidFill>
                          <a:srgbClr val="000000"/>
                        </a:solidFill>
                        <a:effectLst/>
                        <a:latin typeface="+mn-lt"/>
                      </a:endParaRPr>
                    </a:p>
                  </a:txBody>
                  <a:tcPr marL="0" marR="0" marT="0" marB="0" anchor="b"/>
                </a:tc>
                <a:tc>
                  <a:txBody>
                    <a:bodyPr/>
                    <a:lstStyle/>
                    <a:p>
                      <a:pPr algn="r" fontAlgn="b"/>
                      <a:endParaRPr lang="en-CA" sz="1400" b="1" i="0" u="none" strike="noStrike" dirty="0">
                        <a:solidFill>
                          <a:srgbClr val="000000"/>
                        </a:solidFill>
                        <a:effectLst/>
                        <a:latin typeface="+mn-lt"/>
                      </a:endParaRPr>
                    </a:p>
                  </a:txBody>
                  <a:tcPr marL="0" marR="0" marT="0" marB="0" anchor="b"/>
                </a:tc>
                <a:tc>
                  <a:txBody>
                    <a:bodyPr/>
                    <a:lstStyle/>
                    <a:p>
                      <a:pPr algn="r" fontAlgn="b"/>
                      <a:endParaRPr lang="en-CA" sz="1400" b="1" i="0" u="none" strike="noStrike" dirty="0">
                        <a:solidFill>
                          <a:srgbClr val="000000"/>
                        </a:solidFill>
                        <a:effectLst/>
                        <a:latin typeface="+mn-lt"/>
                      </a:endParaRPr>
                    </a:p>
                  </a:txBody>
                  <a:tcPr marL="0" marR="0" marT="0" marB="0" anchor="b"/>
                </a:tc>
                <a:extLst>
                  <a:ext uri="{0D108BD9-81ED-4DB2-BD59-A6C34878D82A}">
                    <a16:rowId xmlns:a16="http://schemas.microsoft.com/office/drawing/2014/main" val="2040552748"/>
                  </a:ext>
                </a:extLst>
              </a:tr>
              <a:tr h="319925">
                <a:tc>
                  <a:txBody>
                    <a:bodyPr/>
                    <a:lstStyle/>
                    <a:p>
                      <a:pPr algn="l" fontAlgn="b"/>
                      <a:r>
                        <a:rPr lang="en-CA" sz="1400" b="1" i="0" u="none" strike="noStrike" dirty="0">
                          <a:solidFill>
                            <a:srgbClr val="FF0000"/>
                          </a:solidFill>
                          <a:effectLst/>
                          <a:latin typeface="+mn-lt"/>
                        </a:rPr>
                        <a:t>Surplus/Deficit</a:t>
                      </a:r>
                    </a:p>
                  </a:txBody>
                  <a:tcPr marL="0" marR="0" marT="0" marB="0" anchor="b"/>
                </a:tc>
                <a:tc>
                  <a:txBody>
                    <a:bodyPr/>
                    <a:lstStyle/>
                    <a:p>
                      <a:pPr algn="r" fontAlgn="b"/>
                      <a:r>
                        <a:rPr lang="en-CA" sz="1400" b="1" i="0" u="none" strike="noStrike" dirty="0">
                          <a:solidFill>
                            <a:srgbClr val="FF0000"/>
                          </a:solidFill>
                          <a:effectLst/>
                          <a:latin typeface="+mn-lt"/>
                        </a:rPr>
                        <a:t>0</a:t>
                      </a:r>
                    </a:p>
                  </a:txBody>
                  <a:tcPr marL="0" marR="0" marT="0" marB="0" anchor="b"/>
                </a:tc>
                <a:tc>
                  <a:txBody>
                    <a:bodyPr/>
                    <a:lstStyle/>
                    <a:p>
                      <a:pPr algn="r" fontAlgn="b"/>
                      <a:r>
                        <a:rPr lang="en-CA" sz="1400" b="1" i="0" u="none" strike="noStrike" dirty="0">
                          <a:solidFill>
                            <a:srgbClr val="FF0000"/>
                          </a:solidFill>
                          <a:effectLst/>
                          <a:latin typeface="+mn-lt"/>
                        </a:rPr>
                        <a:t>-258</a:t>
                      </a:r>
                    </a:p>
                  </a:txBody>
                  <a:tcPr marL="0" marR="0" marT="0" marB="0" anchor="b"/>
                </a:tc>
                <a:tc>
                  <a:txBody>
                    <a:bodyPr/>
                    <a:lstStyle/>
                    <a:p>
                      <a:pPr algn="r" fontAlgn="b"/>
                      <a:r>
                        <a:rPr lang="en-CA" sz="1400" b="1" i="0" u="none" strike="noStrike" dirty="0">
                          <a:solidFill>
                            <a:srgbClr val="FF0000"/>
                          </a:solidFill>
                          <a:effectLst/>
                          <a:latin typeface="+mn-lt"/>
                        </a:rPr>
                        <a:t>-16,509</a:t>
                      </a:r>
                    </a:p>
                  </a:txBody>
                  <a:tcPr marL="0" marR="0" marT="0" marB="0" anchor="b"/>
                </a:tc>
                <a:tc>
                  <a:txBody>
                    <a:bodyPr/>
                    <a:lstStyle/>
                    <a:p>
                      <a:pPr algn="r" fontAlgn="b"/>
                      <a:r>
                        <a:rPr lang="en-CA" sz="1400" b="1" i="0" u="none" strike="noStrike" dirty="0">
                          <a:solidFill>
                            <a:srgbClr val="FF0000"/>
                          </a:solidFill>
                          <a:effectLst/>
                          <a:latin typeface="+mn-lt"/>
                        </a:rPr>
                        <a:t>-32,563</a:t>
                      </a:r>
                    </a:p>
                  </a:txBody>
                  <a:tcPr marL="0" marR="0" marT="0" marB="0" anchor="b"/>
                </a:tc>
                <a:tc>
                  <a:txBody>
                    <a:bodyPr/>
                    <a:lstStyle/>
                    <a:p>
                      <a:pPr algn="r" fontAlgn="b"/>
                      <a:r>
                        <a:rPr lang="en-CA" sz="1400" b="1" i="0" u="none" strike="noStrike" dirty="0">
                          <a:solidFill>
                            <a:srgbClr val="FF0000"/>
                          </a:solidFill>
                          <a:effectLst/>
                          <a:latin typeface="+mn-lt"/>
                        </a:rPr>
                        <a:t>-49,808</a:t>
                      </a:r>
                    </a:p>
                  </a:txBody>
                  <a:tcPr marL="0" marR="0" marT="0" marB="0" anchor="b"/>
                </a:tc>
                <a:extLst>
                  <a:ext uri="{0D108BD9-81ED-4DB2-BD59-A6C34878D82A}">
                    <a16:rowId xmlns:a16="http://schemas.microsoft.com/office/drawing/2014/main" val="2643774192"/>
                  </a:ext>
                </a:extLst>
              </a:tr>
            </a:tbl>
          </a:graphicData>
        </a:graphic>
      </p:graphicFrame>
      <p:sp>
        <p:nvSpPr>
          <p:cNvPr id="9" name="Title 1">
            <a:extLst>
              <a:ext uri="{FF2B5EF4-FFF2-40B4-BE49-F238E27FC236}">
                <a16:creationId xmlns:a16="http://schemas.microsoft.com/office/drawing/2014/main" id="{F981A57B-6589-C4DE-10AE-E6078A2AB5C8}"/>
              </a:ext>
            </a:extLst>
          </p:cNvPr>
          <p:cNvSpPr txBox="1">
            <a:spLocks/>
          </p:cNvSpPr>
          <p:nvPr/>
        </p:nvSpPr>
        <p:spPr>
          <a:xfrm>
            <a:off x="854618" y="2286606"/>
            <a:ext cx="2743310" cy="332969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a:lstStyle>
          <a:p>
            <a:r>
              <a:rPr lang="en-US" sz="1400" b="0" i="0" u="none" strike="noStrike" dirty="0">
                <a:effectLst/>
                <a:latin typeface="+mn-lt"/>
              </a:rPr>
              <a:t>Current </a:t>
            </a:r>
            <a:r>
              <a:rPr lang="en-US" sz="1400" dirty="0">
                <a:latin typeface="+mn-lt"/>
              </a:rPr>
              <a:t>utility bylaw has </a:t>
            </a:r>
            <a:r>
              <a:rPr lang="en-US" sz="1400" b="0" i="0" u="none" strike="noStrike" dirty="0">
                <a:effectLst/>
                <a:latin typeface="+mn-lt"/>
              </a:rPr>
              <a:t>Fixed rates with no annual increases.</a:t>
            </a:r>
          </a:p>
          <a:p>
            <a:endParaRPr lang="en-US" sz="1400" dirty="0">
              <a:latin typeface="Calibri" panose="020F0502020204030204" pitchFamily="34" charset="0"/>
            </a:endParaRPr>
          </a:p>
          <a:p>
            <a:r>
              <a:rPr lang="en-US" sz="1400" dirty="0"/>
              <a:t>2025 revenues includes an annual 4.5% increase through 2028. Increase does not cover any capital investments for the water system.</a:t>
            </a:r>
          </a:p>
          <a:p>
            <a:endParaRPr lang="en-US" sz="1400" dirty="0"/>
          </a:p>
          <a:p>
            <a:r>
              <a:rPr lang="en-US" sz="1400" dirty="0"/>
              <a:t>Utilities bylaw will need to be updated in 2024 and will be presented to Council for consideration in early spring</a:t>
            </a:r>
            <a:endParaRPr lang="en-US" sz="1200" dirty="0"/>
          </a:p>
          <a:p>
            <a:endParaRPr lang="en-CA" sz="1200" dirty="0"/>
          </a:p>
        </p:txBody>
      </p:sp>
    </p:spTree>
    <p:extLst>
      <p:ext uri="{BB962C8B-B14F-4D97-AF65-F5344CB8AC3E}">
        <p14:creationId xmlns:p14="http://schemas.microsoft.com/office/powerpoint/2010/main" val="2563926651"/>
      </p:ext>
    </p:extLst>
  </p:cSld>
  <p:clrMapOvr>
    <a:overrideClrMapping bg1="lt1" tx1="dk1" bg2="lt2" tx2="dk2" accent1="accent1" accent2="accent2" accent3="accent3" accent4="accent4" accent5="accent5" accent6="accent6" hlink="hlink" folHlink="folHlink"/>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78" name="Rectangle 77">
            <a:extLst>
              <a:ext uri="{FF2B5EF4-FFF2-40B4-BE49-F238E27FC236}">
                <a16:creationId xmlns:a16="http://schemas.microsoft.com/office/drawing/2014/main" id="{D86867DD-D7EA-406F-8A12-1882FEFE9D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80" name="Group 79">
            <a:extLst>
              <a:ext uri="{FF2B5EF4-FFF2-40B4-BE49-F238E27FC236}">
                <a16:creationId xmlns:a16="http://schemas.microsoft.com/office/drawing/2014/main" id="{DF5AC117-D9C2-4FFF-8D3E-6D0E4304C81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100" y="-11384"/>
            <a:ext cx="1220788"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81" name="Rectangle 5">
              <a:extLst>
                <a:ext uri="{FF2B5EF4-FFF2-40B4-BE49-F238E27FC236}">
                  <a16:creationId xmlns:a16="http://schemas.microsoft.com/office/drawing/2014/main" id="{5E5184A3-5C0C-4903-9B40-E81C994F2A64}"/>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4300" y="4763"/>
              <a:ext cx="23813" cy="2181225"/>
            </a:xfrm>
            <a:prstGeom prst="rect">
              <a:avLst/>
            </a:pr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miter lim="800000"/>
                  <a:headEnd/>
                  <a:tailEnd/>
                </a14:hiddenLine>
              </a:ext>
            </a:extLst>
          </p:spPr>
          <p:txBody>
            <a:bodyPr/>
            <a:lstStyle/>
            <a:p>
              <a:endParaRPr lang="en-CA" dirty="0"/>
            </a:p>
          </p:txBody>
        </p:sp>
        <p:sp>
          <p:nvSpPr>
            <p:cNvPr id="82" name="Freeform 6">
              <a:extLst>
                <a:ext uri="{FF2B5EF4-FFF2-40B4-BE49-F238E27FC236}">
                  <a16:creationId xmlns:a16="http://schemas.microsoft.com/office/drawing/2014/main" id="{C3FAA962-D0C5-4028-A4BD-32C91CB035F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en-CA" dirty="0"/>
            </a:p>
          </p:txBody>
        </p:sp>
        <p:sp>
          <p:nvSpPr>
            <p:cNvPr id="83" name="Freeform 7">
              <a:extLst>
                <a:ext uri="{FF2B5EF4-FFF2-40B4-BE49-F238E27FC236}">
                  <a16:creationId xmlns:a16="http://schemas.microsoft.com/office/drawing/2014/main" id="{4EB9ECEC-9EF5-42D1-98EB-C5EA99346BA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en-CA" dirty="0"/>
            </a:p>
          </p:txBody>
        </p:sp>
        <p:sp>
          <p:nvSpPr>
            <p:cNvPr id="84" name="Freeform 8">
              <a:extLst>
                <a:ext uri="{FF2B5EF4-FFF2-40B4-BE49-F238E27FC236}">
                  <a16:creationId xmlns:a16="http://schemas.microsoft.com/office/drawing/2014/main" id="{03D2DB32-AD4D-459C-874E-483164B9BF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en-CA" dirty="0"/>
            </a:p>
          </p:txBody>
        </p:sp>
        <p:sp>
          <p:nvSpPr>
            <p:cNvPr id="85" name="Freeform 9">
              <a:extLst>
                <a:ext uri="{FF2B5EF4-FFF2-40B4-BE49-F238E27FC236}">
                  <a16:creationId xmlns:a16="http://schemas.microsoft.com/office/drawing/2014/main" id="{B7A898D2-4219-4FB3-AD9C-B7F96D372FE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en-CA" dirty="0"/>
            </a:p>
          </p:txBody>
        </p:sp>
        <p:sp>
          <p:nvSpPr>
            <p:cNvPr id="86" name="Freeform 10">
              <a:extLst>
                <a:ext uri="{FF2B5EF4-FFF2-40B4-BE49-F238E27FC236}">
                  <a16:creationId xmlns:a16="http://schemas.microsoft.com/office/drawing/2014/main" id="{21FC268E-A984-435B-B2C6-912FEE5C1D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en-CA" dirty="0"/>
            </a:p>
          </p:txBody>
        </p:sp>
        <p:sp>
          <p:nvSpPr>
            <p:cNvPr id="87" name="Freeform 11">
              <a:extLst>
                <a:ext uri="{FF2B5EF4-FFF2-40B4-BE49-F238E27FC236}">
                  <a16:creationId xmlns:a16="http://schemas.microsoft.com/office/drawing/2014/main" id="{E96DE4AB-783E-4CC9-9494-BD9042B2C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en-CA" dirty="0"/>
            </a:p>
          </p:txBody>
        </p:sp>
        <p:sp>
          <p:nvSpPr>
            <p:cNvPr id="88" name="Freeform 12">
              <a:extLst>
                <a:ext uri="{FF2B5EF4-FFF2-40B4-BE49-F238E27FC236}">
                  <a16:creationId xmlns:a16="http://schemas.microsoft.com/office/drawing/2014/main" id="{16C36CDA-AF84-4EBC-A625-8A026B12F40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en-CA" dirty="0"/>
            </a:p>
          </p:txBody>
        </p:sp>
        <p:sp>
          <p:nvSpPr>
            <p:cNvPr id="89" name="Freeform 13">
              <a:extLst>
                <a:ext uri="{FF2B5EF4-FFF2-40B4-BE49-F238E27FC236}">
                  <a16:creationId xmlns:a16="http://schemas.microsoft.com/office/drawing/2014/main" id="{21B894FA-B646-4094-9156-967D669BB7B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en-CA" dirty="0"/>
            </a:p>
          </p:txBody>
        </p:sp>
        <p:sp>
          <p:nvSpPr>
            <p:cNvPr id="90" name="Freeform 14">
              <a:extLst>
                <a:ext uri="{FF2B5EF4-FFF2-40B4-BE49-F238E27FC236}">
                  <a16:creationId xmlns:a16="http://schemas.microsoft.com/office/drawing/2014/main" id="{99A20BB3-A0A1-4175-9EEA-F4F4D0522B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en-CA" dirty="0"/>
            </a:p>
          </p:txBody>
        </p:sp>
        <p:sp>
          <p:nvSpPr>
            <p:cNvPr id="91" name="Freeform 15">
              <a:extLst>
                <a:ext uri="{FF2B5EF4-FFF2-40B4-BE49-F238E27FC236}">
                  <a16:creationId xmlns:a16="http://schemas.microsoft.com/office/drawing/2014/main" id="{0A089209-C052-4BF7-8E61-8B42218F9CB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en-CA" dirty="0"/>
            </a:p>
          </p:txBody>
        </p:sp>
        <p:sp>
          <p:nvSpPr>
            <p:cNvPr id="92" name="Line 16">
              <a:extLst>
                <a:ext uri="{FF2B5EF4-FFF2-40B4-BE49-F238E27FC236}">
                  <a16:creationId xmlns:a16="http://schemas.microsoft.com/office/drawing/2014/main" id="{1BFC2B38-3F1B-4124-8907-E94A4AAB6B6D}"/>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a:off x="-4763" y="9525"/>
              <a:ext cx="0" cy="0"/>
            </a:xfrm>
            <a:prstGeom prst="line">
              <a:avLst/>
            </a:prstGeom>
            <a:grpFill/>
            <a:ln w="15" cap="flat">
              <a:solidFill>
                <a:srgbClr val="FFFFFF"/>
              </a:solidFill>
              <a:prstDash val="solid"/>
              <a:miter lim="800000"/>
              <a:headEnd/>
              <a:tailEnd/>
            </a:ln>
          </p:spPr>
          <p:txBody>
            <a:bodyPr/>
            <a:lstStyle/>
            <a:p>
              <a:endParaRPr lang="en-CA" dirty="0"/>
            </a:p>
          </p:txBody>
        </p:sp>
        <p:sp>
          <p:nvSpPr>
            <p:cNvPr id="93" name="Freeform 17">
              <a:extLst>
                <a:ext uri="{FF2B5EF4-FFF2-40B4-BE49-F238E27FC236}">
                  <a16:creationId xmlns:a16="http://schemas.microsoft.com/office/drawing/2014/main" id="{958A4115-F6EB-4605-94B1-5C1998E500D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en-CA" dirty="0"/>
            </a:p>
          </p:txBody>
        </p:sp>
        <p:sp>
          <p:nvSpPr>
            <p:cNvPr id="94" name="Freeform 18">
              <a:extLst>
                <a:ext uri="{FF2B5EF4-FFF2-40B4-BE49-F238E27FC236}">
                  <a16:creationId xmlns:a16="http://schemas.microsoft.com/office/drawing/2014/main" id="{73F0D95F-242E-4EE2-905D-A8243FF95B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en-CA" dirty="0"/>
            </a:p>
          </p:txBody>
        </p:sp>
        <p:sp>
          <p:nvSpPr>
            <p:cNvPr id="95" name="Freeform 19">
              <a:extLst>
                <a:ext uri="{FF2B5EF4-FFF2-40B4-BE49-F238E27FC236}">
                  <a16:creationId xmlns:a16="http://schemas.microsoft.com/office/drawing/2014/main" id="{FF047704-113C-4C49-8BB3-43EEEE3185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en-CA" dirty="0"/>
            </a:p>
          </p:txBody>
        </p:sp>
        <p:sp>
          <p:nvSpPr>
            <p:cNvPr id="96" name="Freeform 20">
              <a:extLst>
                <a:ext uri="{FF2B5EF4-FFF2-40B4-BE49-F238E27FC236}">
                  <a16:creationId xmlns:a16="http://schemas.microsoft.com/office/drawing/2014/main" id="{962C3558-3E02-406D-9FF6-3306293E402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en-CA" dirty="0"/>
            </a:p>
          </p:txBody>
        </p:sp>
        <p:sp>
          <p:nvSpPr>
            <p:cNvPr id="97" name="Rectangle 21">
              <a:extLst>
                <a:ext uri="{FF2B5EF4-FFF2-40B4-BE49-F238E27FC236}">
                  <a16:creationId xmlns:a16="http://schemas.microsoft.com/office/drawing/2014/main" id="{0D9ACCD7-E6AE-4BE6-8D10-20D80BE313E4}"/>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33350" y="4662488"/>
              <a:ext cx="23813" cy="2181225"/>
            </a:xfrm>
            <a:prstGeom prst="rect">
              <a:avLst/>
            </a:pr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miter lim="800000"/>
                  <a:headEnd/>
                  <a:tailEnd/>
                </a14:hiddenLine>
              </a:ext>
            </a:extLst>
          </p:spPr>
          <p:txBody>
            <a:bodyPr/>
            <a:lstStyle/>
            <a:p>
              <a:endParaRPr lang="en-CA" dirty="0"/>
            </a:p>
          </p:txBody>
        </p:sp>
        <p:sp>
          <p:nvSpPr>
            <p:cNvPr id="98" name="Freeform 22">
              <a:extLst>
                <a:ext uri="{FF2B5EF4-FFF2-40B4-BE49-F238E27FC236}">
                  <a16:creationId xmlns:a16="http://schemas.microsoft.com/office/drawing/2014/main" id="{EDFB2D7B-7068-4689-8E78-12EBCB572B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en-CA" dirty="0"/>
            </a:p>
          </p:txBody>
        </p:sp>
        <p:sp>
          <p:nvSpPr>
            <p:cNvPr id="99" name="Freeform 23">
              <a:extLst>
                <a:ext uri="{FF2B5EF4-FFF2-40B4-BE49-F238E27FC236}">
                  <a16:creationId xmlns:a16="http://schemas.microsoft.com/office/drawing/2014/main" id="{B6DE22A7-6AF8-47BA-928F-73219790FE1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en-CA" dirty="0"/>
            </a:p>
          </p:txBody>
        </p:sp>
        <p:sp>
          <p:nvSpPr>
            <p:cNvPr id="100" name="Freeform 24">
              <a:extLst>
                <a:ext uri="{FF2B5EF4-FFF2-40B4-BE49-F238E27FC236}">
                  <a16:creationId xmlns:a16="http://schemas.microsoft.com/office/drawing/2014/main" id="{3479DE90-61EF-4E69-9743-53FFBFF41F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en-CA" dirty="0"/>
            </a:p>
          </p:txBody>
        </p:sp>
        <p:sp>
          <p:nvSpPr>
            <p:cNvPr id="101" name="Freeform 25">
              <a:extLst>
                <a:ext uri="{FF2B5EF4-FFF2-40B4-BE49-F238E27FC236}">
                  <a16:creationId xmlns:a16="http://schemas.microsoft.com/office/drawing/2014/main" id="{73E5C6A7-BE34-4CD2-A3A0-3E99B822E88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en-CA" dirty="0"/>
            </a:p>
          </p:txBody>
        </p:sp>
        <p:sp>
          <p:nvSpPr>
            <p:cNvPr id="102" name="Freeform 26">
              <a:extLst>
                <a:ext uri="{FF2B5EF4-FFF2-40B4-BE49-F238E27FC236}">
                  <a16:creationId xmlns:a16="http://schemas.microsoft.com/office/drawing/2014/main" id="{FF2FDA5E-F5A5-4415-8FDD-88800EDB5EB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en-CA" dirty="0"/>
            </a:p>
          </p:txBody>
        </p:sp>
        <p:sp>
          <p:nvSpPr>
            <p:cNvPr id="103" name="Freeform 27">
              <a:extLst>
                <a:ext uri="{FF2B5EF4-FFF2-40B4-BE49-F238E27FC236}">
                  <a16:creationId xmlns:a16="http://schemas.microsoft.com/office/drawing/2014/main" id="{37D63E23-1A91-4C54-8B0A-4105EE0F58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en-CA" dirty="0"/>
            </a:p>
          </p:txBody>
        </p:sp>
        <p:sp>
          <p:nvSpPr>
            <p:cNvPr id="104" name="Freeform 28">
              <a:extLst>
                <a:ext uri="{FF2B5EF4-FFF2-40B4-BE49-F238E27FC236}">
                  <a16:creationId xmlns:a16="http://schemas.microsoft.com/office/drawing/2014/main" id="{F4E88022-6A47-4ED3-B5F3-8621EFB84CD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en-CA" dirty="0"/>
            </a:p>
          </p:txBody>
        </p:sp>
        <p:sp>
          <p:nvSpPr>
            <p:cNvPr id="105" name="Freeform 29">
              <a:extLst>
                <a:ext uri="{FF2B5EF4-FFF2-40B4-BE49-F238E27FC236}">
                  <a16:creationId xmlns:a16="http://schemas.microsoft.com/office/drawing/2014/main" id="{8BB0B34D-8CF1-4DF8-B26D-518B4E8C0BE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en-CA" dirty="0"/>
            </a:p>
          </p:txBody>
        </p:sp>
        <p:sp>
          <p:nvSpPr>
            <p:cNvPr id="106" name="Freeform 30">
              <a:extLst>
                <a:ext uri="{FF2B5EF4-FFF2-40B4-BE49-F238E27FC236}">
                  <a16:creationId xmlns:a16="http://schemas.microsoft.com/office/drawing/2014/main" id="{375DB69F-BA31-4F5B-ACDB-0EB7E52124B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en-CA" dirty="0"/>
            </a:p>
          </p:txBody>
        </p:sp>
        <p:sp>
          <p:nvSpPr>
            <p:cNvPr id="107" name="Freeform 31">
              <a:extLst>
                <a:ext uri="{FF2B5EF4-FFF2-40B4-BE49-F238E27FC236}">
                  <a16:creationId xmlns:a16="http://schemas.microsoft.com/office/drawing/2014/main" id="{EBF986BD-9596-4944-924E-9A178E69C38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en-CA" dirty="0"/>
            </a:p>
          </p:txBody>
        </p:sp>
      </p:grpSp>
      <p:pic>
        <p:nvPicPr>
          <p:cNvPr id="109" name="Picture 2">
            <a:extLst>
              <a:ext uri="{FF2B5EF4-FFF2-40B4-BE49-F238E27FC236}">
                <a16:creationId xmlns:a16="http://schemas.microsoft.com/office/drawing/2014/main" id="{9DDF694C-4BAB-4E4B-9AEA-B28A4F95940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rcRect/>
          <a:stretch>
            <a:fillRect/>
          </a:stretch>
        </p:blipFill>
        <p:spPr bwMode="auto">
          <a:xfrm>
            <a:off x="1190" y="-2"/>
            <a:ext cx="4061525" cy="6858001"/>
          </a:xfrm>
          <a:prstGeom prst="rect">
            <a:avLst/>
          </a:prstGeom>
          <a:extLst>
            <a:ext uri="{909E8E84-426E-40dd-AFC4-6F175D3DCCD1}">
              <a14:hiddenFill xmlns="" xmlns:a16="http://schemas.microsoft.com/office/drawing/2014/main" xmlns:p14="http://schemas.microsoft.com/office/powerpoint/2010/main" xmlns:dgm="http://schemas.openxmlformats.org/drawingml/2006/diagram" xmlns:a14="http://schemas.microsoft.com/office/drawing/2010/main">
                <a:solidFill>
                  <a:srgbClr val="FFFFFF"/>
                </a:solidFill>
              </a14:hiddenFill>
            </a:ext>
          </a:extLst>
        </p:spPr>
      </p:pic>
      <p:sp>
        <p:nvSpPr>
          <p:cNvPr id="111" name="Rectangle 110">
            <a:extLst>
              <a:ext uri="{FF2B5EF4-FFF2-40B4-BE49-F238E27FC236}">
                <a16:creationId xmlns:a16="http://schemas.microsoft.com/office/drawing/2014/main" id="{87D6E020-01A5-4D24-9454-91650B3CD6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853"/>
            <a:ext cx="4055621" cy="6858000"/>
          </a:xfrm>
          <a:prstGeom prst="rect">
            <a:avLst/>
          </a:prstGeom>
          <a:ln>
            <a:noFill/>
          </a:ln>
          <a:effectLst>
            <a:outerShdw blurRad="76200" dist="38100" algn="l" rotWithShape="0">
              <a:prstClr val="black">
                <a:alpha val="37000"/>
              </a:prstClr>
            </a:outerShdw>
          </a:effectLst>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dirty="0"/>
          </a:p>
        </p:txBody>
      </p:sp>
      <p:grpSp>
        <p:nvGrpSpPr>
          <p:cNvPr id="113" name="Group 112">
            <a:extLst>
              <a:ext uri="{FF2B5EF4-FFF2-40B4-BE49-F238E27FC236}">
                <a16:creationId xmlns:a16="http://schemas.microsoft.com/office/drawing/2014/main" id="{30F9CEA0-F32D-4690-A0D5-89C83C31F85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90" y="-9998"/>
            <a:ext cx="1220788" cy="6858001"/>
            <a:chOff x="-14288" y="0"/>
            <a:chExt cx="1220788" cy="6858001"/>
          </a:xfrm>
          <a:gradFill flip="none" rotWithShape="1">
            <a:gsLst>
              <a:gs pos="0">
                <a:schemeClr val="bg2"/>
              </a:gs>
              <a:gs pos="100000">
                <a:schemeClr val="tx2">
                  <a:lumMod val="60000"/>
                  <a:lumOff val="40000"/>
                </a:schemeClr>
              </a:gs>
            </a:gsLst>
            <a:lin ang="5400000" scaled="0"/>
            <a:tileRect/>
          </a:gradFill>
        </p:grpSpPr>
        <p:sp>
          <p:nvSpPr>
            <p:cNvPr id="114" name="Rectangle 5">
              <a:extLst>
                <a:ext uri="{FF2B5EF4-FFF2-40B4-BE49-F238E27FC236}">
                  <a16:creationId xmlns:a16="http://schemas.microsoft.com/office/drawing/2014/main" id="{07348A7C-A414-44E3-885F-E486A64586E6}"/>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4300" y="4763"/>
              <a:ext cx="23813" cy="2181225"/>
            </a:xfrm>
            <a:prstGeom prst="rect">
              <a:avLst/>
            </a:pr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miter lim="800000"/>
                  <a:headEnd/>
                  <a:tailEnd/>
                </a14:hiddenLine>
              </a:ext>
            </a:extLst>
          </p:spPr>
          <p:txBody>
            <a:bodyPr/>
            <a:lstStyle/>
            <a:p>
              <a:endParaRPr lang="en-CA" dirty="0"/>
            </a:p>
          </p:txBody>
        </p:sp>
        <p:sp>
          <p:nvSpPr>
            <p:cNvPr id="115" name="Freeform 6">
              <a:extLst>
                <a:ext uri="{FF2B5EF4-FFF2-40B4-BE49-F238E27FC236}">
                  <a16:creationId xmlns:a16="http://schemas.microsoft.com/office/drawing/2014/main" id="{8E52C4B8-53D9-452A-9281-0B4741DEDBB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en-CA" dirty="0"/>
            </a:p>
          </p:txBody>
        </p:sp>
        <p:sp>
          <p:nvSpPr>
            <p:cNvPr id="116" name="Freeform 7">
              <a:extLst>
                <a:ext uri="{FF2B5EF4-FFF2-40B4-BE49-F238E27FC236}">
                  <a16:creationId xmlns:a16="http://schemas.microsoft.com/office/drawing/2014/main" id="{5375A9EA-EA78-49E9-A779-CF6D0E39474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en-CA" dirty="0"/>
            </a:p>
          </p:txBody>
        </p:sp>
        <p:sp>
          <p:nvSpPr>
            <p:cNvPr id="117" name="Freeform 8">
              <a:extLst>
                <a:ext uri="{FF2B5EF4-FFF2-40B4-BE49-F238E27FC236}">
                  <a16:creationId xmlns:a16="http://schemas.microsoft.com/office/drawing/2014/main" id="{EC6E4F16-8A38-409D-B313-9C4B06A37A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en-CA" dirty="0"/>
            </a:p>
          </p:txBody>
        </p:sp>
        <p:sp>
          <p:nvSpPr>
            <p:cNvPr id="118" name="Freeform 9">
              <a:extLst>
                <a:ext uri="{FF2B5EF4-FFF2-40B4-BE49-F238E27FC236}">
                  <a16:creationId xmlns:a16="http://schemas.microsoft.com/office/drawing/2014/main" id="{90E97918-FF8E-4624-8442-E5D87F62CA1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en-CA" dirty="0"/>
            </a:p>
          </p:txBody>
        </p:sp>
        <p:sp>
          <p:nvSpPr>
            <p:cNvPr id="119" name="Freeform 10">
              <a:extLst>
                <a:ext uri="{FF2B5EF4-FFF2-40B4-BE49-F238E27FC236}">
                  <a16:creationId xmlns:a16="http://schemas.microsoft.com/office/drawing/2014/main" id="{25C01967-F9AF-4C27-A5F4-9A1E978EE17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en-CA" dirty="0"/>
            </a:p>
          </p:txBody>
        </p:sp>
        <p:sp>
          <p:nvSpPr>
            <p:cNvPr id="120" name="Freeform 11">
              <a:extLst>
                <a:ext uri="{FF2B5EF4-FFF2-40B4-BE49-F238E27FC236}">
                  <a16:creationId xmlns:a16="http://schemas.microsoft.com/office/drawing/2014/main" id="{D6D24572-C80B-4581-BB1C-4D2C4E226AF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en-CA" dirty="0"/>
            </a:p>
          </p:txBody>
        </p:sp>
        <p:sp>
          <p:nvSpPr>
            <p:cNvPr id="121" name="Freeform 12">
              <a:extLst>
                <a:ext uri="{FF2B5EF4-FFF2-40B4-BE49-F238E27FC236}">
                  <a16:creationId xmlns:a16="http://schemas.microsoft.com/office/drawing/2014/main" id="{28B59042-08A1-493D-A3E1-DC5863A278A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en-CA" dirty="0"/>
            </a:p>
          </p:txBody>
        </p:sp>
        <p:sp>
          <p:nvSpPr>
            <p:cNvPr id="122" name="Freeform 13">
              <a:extLst>
                <a:ext uri="{FF2B5EF4-FFF2-40B4-BE49-F238E27FC236}">
                  <a16:creationId xmlns:a16="http://schemas.microsoft.com/office/drawing/2014/main" id="{A1C5A9EB-2507-4981-A9BC-3BE0DF0234C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en-CA" dirty="0"/>
            </a:p>
          </p:txBody>
        </p:sp>
        <p:sp>
          <p:nvSpPr>
            <p:cNvPr id="123" name="Freeform 14">
              <a:extLst>
                <a:ext uri="{FF2B5EF4-FFF2-40B4-BE49-F238E27FC236}">
                  <a16:creationId xmlns:a16="http://schemas.microsoft.com/office/drawing/2014/main" id="{39C14A95-809D-40C5-93C3-F920D070767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en-CA" dirty="0"/>
            </a:p>
          </p:txBody>
        </p:sp>
        <p:sp>
          <p:nvSpPr>
            <p:cNvPr id="124" name="Freeform 15">
              <a:extLst>
                <a:ext uri="{FF2B5EF4-FFF2-40B4-BE49-F238E27FC236}">
                  <a16:creationId xmlns:a16="http://schemas.microsoft.com/office/drawing/2014/main" id="{1CE66110-D36C-464D-9993-39622751B51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en-CA" dirty="0"/>
            </a:p>
          </p:txBody>
        </p:sp>
        <p:sp>
          <p:nvSpPr>
            <p:cNvPr id="125" name="Line 16">
              <a:extLst>
                <a:ext uri="{FF2B5EF4-FFF2-40B4-BE49-F238E27FC236}">
                  <a16:creationId xmlns:a16="http://schemas.microsoft.com/office/drawing/2014/main" id="{9D22DC40-31A9-40B4-956C-BCC1BDDFB0C6}"/>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a:off x="-4763" y="9525"/>
              <a:ext cx="0" cy="0"/>
            </a:xfrm>
            <a:prstGeom prst="line">
              <a:avLst/>
            </a:prstGeom>
            <a:grpFill/>
            <a:ln w="15" cap="flat">
              <a:solidFill>
                <a:srgbClr val="FFFFFF"/>
              </a:solidFill>
              <a:prstDash val="solid"/>
              <a:miter lim="800000"/>
              <a:headEnd/>
              <a:tailEnd/>
            </a:ln>
          </p:spPr>
          <p:txBody>
            <a:bodyPr/>
            <a:lstStyle/>
            <a:p>
              <a:endParaRPr lang="en-CA" dirty="0"/>
            </a:p>
          </p:txBody>
        </p:sp>
        <p:sp>
          <p:nvSpPr>
            <p:cNvPr id="126" name="Freeform 17">
              <a:extLst>
                <a:ext uri="{FF2B5EF4-FFF2-40B4-BE49-F238E27FC236}">
                  <a16:creationId xmlns:a16="http://schemas.microsoft.com/office/drawing/2014/main" id="{D90A2B5D-3D3E-4927-8618-E5193BEB0E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en-CA" dirty="0"/>
            </a:p>
          </p:txBody>
        </p:sp>
        <p:sp>
          <p:nvSpPr>
            <p:cNvPr id="127" name="Freeform 18">
              <a:extLst>
                <a:ext uri="{FF2B5EF4-FFF2-40B4-BE49-F238E27FC236}">
                  <a16:creationId xmlns:a16="http://schemas.microsoft.com/office/drawing/2014/main" id="{B0C358F6-BBF6-4F93-85FB-E63F1A4289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en-CA" dirty="0"/>
            </a:p>
          </p:txBody>
        </p:sp>
        <p:sp>
          <p:nvSpPr>
            <p:cNvPr id="128" name="Freeform 19">
              <a:extLst>
                <a:ext uri="{FF2B5EF4-FFF2-40B4-BE49-F238E27FC236}">
                  <a16:creationId xmlns:a16="http://schemas.microsoft.com/office/drawing/2014/main" id="{82F19291-6861-4F32-978C-F8ED9487C6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en-CA" dirty="0"/>
            </a:p>
          </p:txBody>
        </p:sp>
        <p:sp>
          <p:nvSpPr>
            <p:cNvPr id="129" name="Freeform 20">
              <a:extLst>
                <a:ext uri="{FF2B5EF4-FFF2-40B4-BE49-F238E27FC236}">
                  <a16:creationId xmlns:a16="http://schemas.microsoft.com/office/drawing/2014/main" id="{A83B20E1-D188-4DCF-B227-FA806314BAB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en-CA" dirty="0"/>
            </a:p>
          </p:txBody>
        </p:sp>
        <p:sp>
          <p:nvSpPr>
            <p:cNvPr id="130" name="Rectangle 21">
              <a:extLst>
                <a:ext uri="{FF2B5EF4-FFF2-40B4-BE49-F238E27FC236}">
                  <a16:creationId xmlns:a16="http://schemas.microsoft.com/office/drawing/2014/main" id="{E0D6B1D0-1DB3-4D8C-9698-1ED99BF48D2C}"/>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33350" y="4662488"/>
              <a:ext cx="23813" cy="2181225"/>
            </a:xfrm>
            <a:prstGeom prst="rect">
              <a:avLst/>
            </a:pr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miter lim="800000"/>
                  <a:headEnd/>
                  <a:tailEnd/>
                </a14:hiddenLine>
              </a:ext>
            </a:extLst>
          </p:spPr>
          <p:txBody>
            <a:bodyPr/>
            <a:lstStyle/>
            <a:p>
              <a:endParaRPr lang="en-CA" dirty="0"/>
            </a:p>
          </p:txBody>
        </p:sp>
        <p:sp>
          <p:nvSpPr>
            <p:cNvPr id="131" name="Freeform 22">
              <a:extLst>
                <a:ext uri="{FF2B5EF4-FFF2-40B4-BE49-F238E27FC236}">
                  <a16:creationId xmlns:a16="http://schemas.microsoft.com/office/drawing/2014/main" id="{EE7C3180-9E17-46C9-A6BC-65F9D6C6D0F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en-CA" dirty="0"/>
            </a:p>
          </p:txBody>
        </p:sp>
        <p:sp>
          <p:nvSpPr>
            <p:cNvPr id="132" name="Freeform 23">
              <a:extLst>
                <a:ext uri="{FF2B5EF4-FFF2-40B4-BE49-F238E27FC236}">
                  <a16:creationId xmlns:a16="http://schemas.microsoft.com/office/drawing/2014/main" id="{65262947-F519-45C1-9C19-8FDD7D9F987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en-CA" dirty="0"/>
            </a:p>
          </p:txBody>
        </p:sp>
        <p:sp>
          <p:nvSpPr>
            <p:cNvPr id="133" name="Freeform 24">
              <a:extLst>
                <a:ext uri="{FF2B5EF4-FFF2-40B4-BE49-F238E27FC236}">
                  <a16:creationId xmlns:a16="http://schemas.microsoft.com/office/drawing/2014/main" id="{D4F70C99-1CA0-4D6A-A05B-FE2B94A5D8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en-CA" dirty="0"/>
            </a:p>
          </p:txBody>
        </p:sp>
        <p:sp>
          <p:nvSpPr>
            <p:cNvPr id="134" name="Freeform 25">
              <a:extLst>
                <a:ext uri="{FF2B5EF4-FFF2-40B4-BE49-F238E27FC236}">
                  <a16:creationId xmlns:a16="http://schemas.microsoft.com/office/drawing/2014/main" id="{CF1BB6FF-C0DF-452B-B44E-6F773C7BCF3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en-CA" dirty="0"/>
            </a:p>
          </p:txBody>
        </p:sp>
        <p:sp>
          <p:nvSpPr>
            <p:cNvPr id="135" name="Freeform 26">
              <a:extLst>
                <a:ext uri="{FF2B5EF4-FFF2-40B4-BE49-F238E27FC236}">
                  <a16:creationId xmlns:a16="http://schemas.microsoft.com/office/drawing/2014/main" id="{7C6FCE42-ADFE-4E8A-9BCB-4DB84CF8D0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en-CA" dirty="0"/>
            </a:p>
          </p:txBody>
        </p:sp>
        <p:sp>
          <p:nvSpPr>
            <p:cNvPr id="136" name="Freeform 27">
              <a:extLst>
                <a:ext uri="{FF2B5EF4-FFF2-40B4-BE49-F238E27FC236}">
                  <a16:creationId xmlns:a16="http://schemas.microsoft.com/office/drawing/2014/main" id="{D3EAA5B1-3AFC-4947-8D2E-CF2D0023E8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en-CA" dirty="0"/>
            </a:p>
          </p:txBody>
        </p:sp>
        <p:sp>
          <p:nvSpPr>
            <p:cNvPr id="137" name="Freeform 28">
              <a:extLst>
                <a:ext uri="{FF2B5EF4-FFF2-40B4-BE49-F238E27FC236}">
                  <a16:creationId xmlns:a16="http://schemas.microsoft.com/office/drawing/2014/main" id="{43603628-86CC-4F5C-922B-AD56268DB79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en-CA" dirty="0"/>
            </a:p>
          </p:txBody>
        </p:sp>
        <p:sp>
          <p:nvSpPr>
            <p:cNvPr id="138" name="Freeform 29">
              <a:extLst>
                <a:ext uri="{FF2B5EF4-FFF2-40B4-BE49-F238E27FC236}">
                  <a16:creationId xmlns:a16="http://schemas.microsoft.com/office/drawing/2014/main" id="{F354C134-6489-4274-B5B7-4D21C577885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en-CA" dirty="0"/>
            </a:p>
          </p:txBody>
        </p:sp>
        <p:sp>
          <p:nvSpPr>
            <p:cNvPr id="139" name="Freeform 30">
              <a:extLst>
                <a:ext uri="{FF2B5EF4-FFF2-40B4-BE49-F238E27FC236}">
                  <a16:creationId xmlns:a16="http://schemas.microsoft.com/office/drawing/2014/main" id="{55354782-BB12-4081-BFEF-6B84DDAFF4D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en-CA" dirty="0"/>
            </a:p>
          </p:txBody>
        </p:sp>
        <p:sp>
          <p:nvSpPr>
            <p:cNvPr id="140" name="Freeform 31">
              <a:extLst>
                <a:ext uri="{FF2B5EF4-FFF2-40B4-BE49-F238E27FC236}">
                  <a16:creationId xmlns:a16="http://schemas.microsoft.com/office/drawing/2014/main" id="{7273FCE9-B264-42F1-B045-EAB9DB2E3B9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en-CA" dirty="0"/>
            </a:p>
          </p:txBody>
        </p:sp>
      </p:grpSp>
      <p:pic>
        <p:nvPicPr>
          <p:cNvPr id="142" name="Picture 2">
            <a:extLst>
              <a:ext uri="{FF2B5EF4-FFF2-40B4-BE49-F238E27FC236}">
                <a16:creationId xmlns:a16="http://schemas.microsoft.com/office/drawing/2014/main" id="{D56CB612-D9CA-43FD-A202-924597A3970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30000"/>
            <a:extLst>
              <a:ext uri="{28A0092B-C50C-407E-A947-70E740481C1C}">
                <a14:useLocalDpi xmlns:a14="http://schemas.microsoft.com/office/drawing/2010/main" val="0"/>
              </a:ext>
            </a:extLst>
          </a:blip>
          <a:srcRect/>
          <a:stretch>
            <a:fillRect/>
          </a:stretch>
        </p:blipFill>
        <p:spPr bwMode="auto">
          <a:xfrm>
            <a:off x="1190" y="-13238"/>
            <a:ext cx="4062718" cy="6858001"/>
          </a:xfrm>
          <a:prstGeom prst="rect">
            <a:avLst/>
          </a:prstGeom>
          <a:noFill/>
          <a:extLst>
            <a:ext uri="{909E8E84-426E-40dd-AFC4-6F175D3DCCD1}">
              <a14:hiddenFill xmlns="" xmlns:a16="http://schemas.microsoft.com/office/drawing/2014/main" xmlns:p14="http://schemas.microsoft.com/office/powerpoint/2010/main" xmlns:dgm="http://schemas.openxmlformats.org/drawingml/2006/diagram"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F4DACB81-3F15-028A-2EB1-579A1F2C62DE}"/>
              </a:ext>
            </a:extLst>
          </p:cNvPr>
          <p:cNvSpPr>
            <a:spLocks noGrp="1"/>
          </p:cNvSpPr>
          <p:nvPr>
            <p:ph type="title"/>
          </p:nvPr>
        </p:nvSpPr>
        <p:spPr>
          <a:xfrm>
            <a:off x="943747" y="-527583"/>
            <a:ext cx="2743310" cy="4255024"/>
          </a:xfrm>
        </p:spPr>
        <p:txBody>
          <a:bodyPr>
            <a:normAutofit/>
          </a:bodyPr>
          <a:lstStyle/>
          <a:p>
            <a:r>
              <a:rPr lang="en-US" dirty="0"/>
              <a:t>Sanitary system</a:t>
            </a:r>
            <a:endParaRPr lang="en-CA" dirty="0"/>
          </a:p>
        </p:txBody>
      </p:sp>
      <p:graphicFrame>
        <p:nvGraphicFramePr>
          <p:cNvPr id="7" name="Content Placeholder 6">
            <a:extLst>
              <a:ext uri="{FF2B5EF4-FFF2-40B4-BE49-F238E27FC236}">
                <a16:creationId xmlns:a16="http://schemas.microsoft.com/office/drawing/2014/main" id="{21CBA3DA-EFD6-5A84-49B4-FF29C4A8758F}"/>
              </a:ext>
            </a:extLst>
          </p:cNvPr>
          <p:cNvGraphicFramePr>
            <a:graphicFrameLocks noGrp="1"/>
          </p:cNvGraphicFramePr>
          <p:nvPr>
            <p:ph idx="1"/>
            <p:extLst>
              <p:ext uri="{D42A27DB-BD31-4B8C-83A1-F6EECF244321}">
                <p14:modId xmlns:p14="http://schemas.microsoft.com/office/powerpoint/2010/main" val="2339127838"/>
              </p:ext>
            </p:extLst>
          </p:nvPr>
        </p:nvGraphicFramePr>
        <p:xfrm>
          <a:off x="4946128" y="844647"/>
          <a:ext cx="6405571" cy="5003432"/>
        </p:xfrm>
        <a:graphic>
          <a:graphicData uri="http://schemas.openxmlformats.org/drawingml/2006/table">
            <a:tbl>
              <a:tblPr firstRow="1" bandRow="1">
                <a:tableStyleId>{5C22544A-7EE6-4342-B048-85BDC9FD1C3A}</a:tableStyleId>
              </a:tblPr>
              <a:tblGrid>
                <a:gridCol w="2162218">
                  <a:extLst>
                    <a:ext uri="{9D8B030D-6E8A-4147-A177-3AD203B41FA5}">
                      <a16:colId xmlns:a16="http://schemas.microsoft.com/office/drawing/2014/main" val="2491718728"/>
                    </a:ext>
                  </a:extLst>
                </a:gridCol>
                <a:gridCol w="848671">
                  <a:extLst>
                    <a:ext uri="{9D8B030D-6E8A-4147-A177-3AD203B41FA5}">
                      <a16:colId xmlns:a16="http://schemas.microsoft.com/office/drawing/2014/main" val="2065776437"/>
                    </a:ext>
                  </a:extLst>
                </a:gridCol>
                <a:gridCol w="848671">
                  <a:extLst>
                    <a:ext uri="{9D8B030D-6E8A-4147-A177-3AD203B41FA5}">
                      <a16:colId xmlns:a16="http://schemas.microsoft.com/office/drawing/2014/main" val="3378553316"/>
                    </a:ext>
                  </a:extLst>
                </a:gridCol>
                <a:gridCol w="848670">
                  <a:extLst>
                    <a:ext uri="{9D8B030D-6E8A-4147-A177-3AD203B41FA5}">
                      <a16:colId xmlns:a16="http://schemas.microsoft.com/office/drawing/2014/main" val="1688219556"/>
                    </a:ext>
                  </a:extLst>
                </a:gridCol>
                <a:gridCol w="848670">
                  <a:extLst>
                    <a:ext uri="{9D8B030D-6E8A-4147-A177-3AD203B41FA5}">
                      <a16:colId xmlns:a16="http://schemas.microsoft.com/office/drawing/2014/main" val="3112214609"/>
                    </a:ext>
                  </a:extLst>
                </a:gridCol>
                <a:gridCol w="848671">
                  <a:extLst>
                    <a:ext uri="{9D8B030D-6E8A-4147-A177-3AD203B41FA5}">
                      <a16:colId xmlns:a16="http://schemas.microsoft.com/office/drawing/2014/main" val="684238333"/>
                    </a:ext>
                  </a:extLst>
                </a:gridCol>
              </a:tblGrid>
              <a:tr h="352626">
                <a:tc>
                  <a:txBody>
                    <a:bodyPr/>
                    <a:lstStyle/>
                    <a:p>
                      <a:pPr algn="l" fontAlgn="b"/>
                      <a:endParaRPr lang="en-CA" sz="1400" b="0" i="0" u="none" strike="noStrike" dirty="0">
                        <a:solidFill>
                          <a:srgbClr val="000000"/>
                        </a:solidFill>
                        <a:effectLst/>
                        <a:latin typeface="+mn-lt"/>
                      </a:endParaRPr>
                    </a:p>
                  </a:txBody>
                  <a:tcPr marL="0" marR="0" marT="0" marB="0" anchor="b"/>
                </a:tc>
                <a:tc>
                  <a:txBody>
                    <a:bodyPr/>
                    <a:lstStyle/>
                    <a:p>
                      <a:pPr algn="ctr" fontAlgn="b"/>
                      <a:r>
                        <a:rPr lang="en-CA" sz="1400" u="none" strike="noStrike" dirty="0">
                          <a:solidFill>
                            <a:schemeClr val="tx1"/>
                          </a:solidFill>
                          <a:effectLst/>
                          <a:latin typeface="+mn-lt"/>
                        </a:rPr>
                        <a:t>2024</a:t>
                      </a:r>
                      <a:endParaRPr lang="en-CA" sz="1400" b="1" i="0" u="none" strike="noStrike" dirty="0">
                        <a:solidFill>
                          <a:schemeClr val="tx1"/>
                        </a:solidFill>
                        <a:effectLst/>
                        <a:latin typeface="+mn-lt"/>
                      </a:endParaRPr>
                    </a:p>
                  </a:txBody>
                  <a:tcPr marL="0" marR="0" marT="0" marB="0" anchor="b"/>
                </a:tc>
                <a:tc>
                  <a:txBody>
                    <a:bodyPr/>
                    <a:lstStyle/>
                    <a:p>
                      <a:pPr algn="ctr" fontAlgn="b"/>
                      <a:r>
                        <a:rPr lang="en-CA" sz="1400" u="none" strike="noStrike" dirty="0">
                          <a:solidFill>
                            <a:schemeClr val="tx1"/>
                          </a:solidFill>
                          <a:effectLst/>
                          <a:latin typeface="+mn-lt"/>
                        </a:rPr>
                        <a:t>2025</a:t>
                      </a:r>
                      <a:endParaRPr lang="en-CA" sz="1400" b="1" i="0" u="none" strike="noStrike" dirty="0">
                        <a:solidFill>
                          <a:schemeClr val="tx1"/>
                        </a:solidFill>
                        <a:effectLst/>
                        <a:latin typeface="+mn-lt"/>
                      </a:endParaRPr>
                    </a:p>
                  </a:txBody>
                  <a:tcPr marL="0" marR="0" marT="0" marB="0" anchor="b"/>
                </a:tc>
                <a:tc>
                  <a:txBody>
                    <a:bodyPr/>
                    <a:lstStyle/>
                    <a:p>
                      <a:pPr algn="ctr" fontAlgn="b"/>
                      <a:r>
                        <a:rPr lang="en-CA" sz="1400" u="none" strike="noStrike" dirty="0">
                          <a:solidFill>
                            <a:schemeClr val="tx1"/>
                          </a:solidFill>
                          <a:effectLst/>
                          <a:latin typeface="+mn-lt"/>
                        </a:rPr>
                        <a:t>2026</a:t>
                      </a:r>
                      <a:endParaRPr lang="en-CA" sz="1400" b="1" i="0" u="none" strike="noStrike" dirty="0">
                        <a:solidFill>
                          <a:schemeClr val="tx1"/>
                        </a:solidFill>
                        <a:effectLst/>
                        <a:latin typeface="+mn-lt"/>
                      </a:endParaRPr>
                    </a:p>
                  </a:txBody>
                  <a:tcPr marL="0" marR="0" marT="0" marB="0" anchor="b"/>
                </a:tc>
                <a:tc>
                  <a:txBody>
                    <a:bodyPr/>
                    <a:lstStyle/>
                    <a:p>
                      <a:pPr algn="ctr" fontAlgn="b"/>
                      <a:r>
                        <a:rPr lang="en-CA" sz="1400" u="none" strike="noStrike" dirty="0">
                          <a:solidFill>
                            <a:schemeClr val="tx1"/>
                          </a:solidFill>
                          <a:effectLst/>
                          <a:latin typeface="+mn-lt"/>
                        </a:rPr>
                        <a:t>2027</a:t>
                      </a:r>
                      <a:endParaRPr lang="en-CA" sz="1400" b="1" i="0" u="none" strike="noStrike" dirty="0">
                        <a:solidFill>
                          <a:schemeClr val="tx1"/>
                        </a:solidFill>
                        <a:effectLst/>
                        <a:latin typeface="+mn-lt"/>
                      </a:endParaRPr>
                    </a:p>
                  </a:txBody>
                  <a:tcPr marL="0" marR="0" marT="0" marB="0" anchor="b"/>
                </a:tc>
                <a:tc>
                  <a:txBody>
                    <a:bodyPr/>
                    <a:lstStyle/>
                    <a:p>
                      <a:pPr algn="ctr" fontAlgn="b"/>
                      <a:r>
                        <a:rPr lang="en-CA" sz="1400" u="none" strike="noStrike" dirty="0">
                          <a:solidFill>
                            <a:schemeClr val="tx1"/>
                          </a:solidFill>
                          <a:effectLst/>
                          <a:latin typeface="+mn-lt"/>
                        </a:rPr>
                        <a:t>2028</a:t>
                      </a:r>
                      <a:endParaRPr lang="en-CA" sz="1400" b="1" i="0" u="none" strike="noStrike" dirty="0">
                        <a:solidFill>
                          <a:schemeClr val="tx1"/>
                        </a:solidFill>
                        <a:effectLst/>
                        <a:latin typeface="+mn-lt"/>
                      </a:endParaRPr>
                    </a:p>
                  </a:txBody>
                  <a:tcPr marL="0" marR="0" marT="0" marB="0" anchor="b"/>
                </a:tc>
                <a:extLst>
                  <a:ext uri="{0D108BD9-81ED-4DB2-BD59-A6C34878D82A}">
                    <a16:rowId xmlns:a16="http://schemas.microsoft.com/office/drawing/2014/main" val="3781043270"/>
                  </a:ext>
                </a:extLst>
              </a:tr>
              <a:tr h="352626">
                <a:tc>
                  <a:txBody>
                    <a:bodyPr/>
                    <a:lstStyle/>
                    <a:p>
                      <a:pPr algn="l" fontAlgn="b"/>
                      <a:r>
                        <a:rPr lang="en-CA" sz="1400" b="0" i="0" u="none" strike="noStrike" dirty="0">
                          <a:solidFill>
                            <a:srgbClr val="FF0000"/>
                          </a:solidFill>
                          <a:effectLst/>
                          <a:latin typeface="+mn-lt"/>
                        </a:rPr>
                        <a:t>Sewer User Charges</a:t>
                      </a:r>
                    </a:p>
                  </a:txBody>
                  <a:tcPr marL="0" marR="0" marT="0" marB="0" anchor="b"/>
                </a:tc>
                <a:tc>
                  <a:txBody>
                    <a:bodyPr/>
                    <a:lstStyle/>
                    <a:p>
                      <a:pPr algn="r" fontAlgn="b"/>
                      <a:r>
                        <a:rPr lang="en-CA" sz="1400" b="0" i="0" u="none" strike="noStrike" dirty="0">
                          <a:solidFill>
                            <a:srgbClr val="FF0000"/>
                          </a:solidFill>
                          <a:effectLst/>
                          <a:latin typeface="+mn-lt"/>
                        </a:rPr>
                        <a:t>-211,090</a:t>
                      </a:r>
                    </a:p>
                  </a:txBody>
                  <a:tcPr marL="0" marR="0" marT="0" marB="0" anchor="b"/>
                </a:tc>
                <a:tc>
                  <a:txBody>
                    <a:bodyPr/>
                    <a:lstStyle/>
                    <a:p>
                      <a:pPr algn="r" fontAlgn="b"/>
                      <a:r>
                        <a:rPr lang="en-CA" sz="1400" b="0" i="0" u="none" strike="noStrike" dirty="0">
                          <a:solidFill>
                            <a:srgbClr val="FF0000"/>
                          </a:solidFill>
                          <a:effectLst/>
                          <a:latin typeface="+mn-lt"/>
                        </a:rPr>
                        <a:t>-220,589</a:t>
                      </a:r>
                    </a:p>
                  </a:txBody>
                  <a:tcPr marL="0" marR="0" marT="0" marB="0" anchor="b"/>
                </a:tc>
                <a:tc>
                  <a:txBody>
                    <a:bodyPr/>
                    <a:lstStyle/>
                    <a:p>
                      <a:pPr algn="r" fontAlgn="b"/>
                      <a:r>
                        <a:rPr lang="en-CA" sz="1400" b="0" i="0" u="none" strike="noStrike" dirty="0">
                          <a:solidFill>
                            <a:srgbClr val="FF0000"/>
                          </a:solidFill>
                          <a:effectLst/>
                          <a:latin typeface="+mn-lt"/>
                        </a:rPr>
                        <a:t>-220,589</a:t>
                      </a:r>
                    </a:p>
                  </a:txBody>
                  <a:tcPr marL="0" marR="0" marT="0" marB="0" anchor="b"/>
                </a:tc>
                <a:tc>
                  <a:txBody>
                    <a:bodyPr/>
                    <a:lstStyle/>
                    <a:p>
                      <a:pPr algn="r" fontAlgn="b"/>
                      <a:r>
                        <a:rPr lang="en-CA" sz="1400" b="0" i="0" u="none" strike="noStrike" dirty="0">
                          <a:solidFill>
                            <a:srgbClr val="FF0000"/>
                          </a:solidFill>
                          <a:effectLst/>
                          <a:latin typeface="+mn-lt"/>
                        </a:rPr>
                        <a:t>-220,589</a:t>
                      </a:r>
                    </a:p>
                  </a:txBody>
                  <a:tcPr marL="0" marR="0" marT="0" marB="0" anchor="b"/>
                </a:tc>
                <a:tc>
                  <a:txBody>
                    <a:bodyPr/>
                    <a:lstStyle/>
                    <a:p>
                      <a:pPr algn="r" fontAlgn="b"/>
                      <a:r>
                        <a:rPr lang="en-CA" sz="1400" b="0" i="0" u="none" strike="noStrike" dirty="0">
                          <a:solidFill>
                            <a:srgbClr val="FF0000"/>
                          </a:solidFill>
                          <a:effectLst/>
                          <a:latin typeface="+mn-lt"/>
                        </a:rPr>
                        <a:t>-220,589</a:t>
                      </a:r>
                    </a:p>
                  </a:txBody>
                  <a:tcPr marL="0" marR="0" marT="0" marB="0" anchor="b"/>
                </a:tc>
                <a:extLst>
                  <a:ext uri="{0D108BD9-81ED-4DB2-BD59-A6C34878D82A}">
                    <a16:rowId xmlns:a16="http://schemas.microsoft.com/office/drawing/2014/main" val="1720983222"/>
                  </a:ext>
                </a:extLst>
              </a:tr>
              <a:tr h="352626">
                <a:tc>
                  <a:txBody>
                    <a:bodyPr/>
                    <a:lstStyle/>
                    <a:p>
                      <a:pPr algn="l" fontAlgn="b"/>
                      <a:r>
                        <a:rPr lang="en-CA" sz="1400" b="0" i="0" u="none" strike="noStrike" dirty="0">
                          <a:solidFill>
                            <a:srgbClr val="FF0000"/>
                          </a:solidFill>
                          <a:effectLst/>
                          <a:latin typeface="+mn-lt"/>
                        </a:rPr>
                        <a:t>Sewer Parcel Tax</a:t>
                      </a:r>
                    </a:p>
                  </a:txBody>
                  <a:tcPr marL="0" marR="0" marT="0" marB="0" anchor="b"/>
                </a:tc>
                <a:tc>
                  <a:txBody>
                    <a:bodyPr/>
                    <a:lstStyle/>
                    <a:p>
                      <a:pPr algn="r" fontAlgn="b"/>
                      <a:r>
                        <a:rPr lang="en-CA" sz="1400" b="0" i="0" u="none" strike="noStrike" dirty="0">
                          <a:solidFill>
                            <a:srgbClr val="FF0000"/>
                          </a:solidFill>
                          <a:effectLst/>
                          <a:latin typeface="+mn-lt"/>
                        </a:rPr>
                        <a:t>-133,000</a:t>
                      </a:r>
                    </a:p>
                  </a:txBody>
                  <a:tcPr marL="0" marR="0" marT="0" marB="0" anchor="b"/>
                </a:tc>
                <a:tc>
                  <a:txBody>
                    <a:bodyPr/>
                    <a:lstStyle/>
                    <a:p>
                      <a:pPr algn="r" fontAlgn="b"/>
                      <a:r>
                        <a:rPr lang="en-CA" sz="1400" b="0" i="0" u="none" strike="noStrike" dirty="0">
                          <a:solidFill>
                            <a:srgbClr val="FF0000"/>
                          </a:solidFill>
                          <a:effectLst/>
                          <a:latin typeface="+mn-lt"/>
                        </a:rPr>
                        <a:t>-135,660</a:t>
                      </a:r>
                    </a:p>
                  </a:txBody>
                  <a:tcPr marL="0" marR="0" marT="0" marB="0" anchor="b"/>
                </a:tc>
                <a:tc>
                  <a:txBody>
                    <a:bodyPr/>
                    <a:lstStyle/>
                    <a:p>
                      <a:pPr algn="r" fontAlgn="b"/>
                      <a:r>
                        <a:rPr lang="en-CA" sz="1400" b="0" i="0" u="none" strike="noStrike" dirty="0">
                          <a:solidFill>
                            <a:srgbClr val="FF0000"/>
                          </a:solidFill>
                          <a:effectLst/>
                          <a:latin typeface="+mn-lt"/>
                        </a:rPr>
                        <a:t>-138,373</a:t>
                      </a:r>
                    </a:p>
                  </a:txBody>
                  <a:tcPr marL="0" marR="0" marT="0" marB="0" anchor="b"/>
                </a:tc>
                <a:tc>
                  <a:txBody>
                    <a:bodyPr/>
                    <a:lstStyle/>
                    <a:p>
                      <a:pPr algn="r" fontAlgn="b"/>
                      <a:r>
                        <a:rPr lang="en-CA" sz="1400" b="0" i="0" u="none" strike="noStrike" dirty="0">
                          <a:solidFill>
                            <a:srgbClr val="FF0000"/>
                          </a:solidFill>
                          <a:effectLst/>
                          <a:latin typeface="+mn-lt"/>
                        </a:rPr>
                        <a:t>-141,141</a:t>
                      </a:r>
                    </a:p>
                  </a:txBody>
                  <a:tcPr marL="0" marR="0" marT="0" marB="0" anchor="b"/>
                </a:tc>
                <a:tc>
                  <a:txBody>
                    <a:bodyPr/>
                    <a:lstStyle/>
                    <a:p>
                      <a:pPr algn="r" fontAlgn="b"/>
                      <a:r>
                        <a:rPr lang="en-CA" sz="1400" b="0" i="0" u="none" strike="noStrike" dirty="0">
                          <a:solidFill>
                            <a:srgbClr val="FF0000"/>
                          </a:solidFill>
                          <a:effectLst/>
                          <a:latin typeface="+mn-lt"/>
                        </a:rPr>
                        <a:t>-143,963</a:t>
                      </a:r>
                    </a:p>
                  </a:txBody>
                  <a:tcPr marL="0" marR="0" marT="0" marB="0" anchor="b"/>
                </a:tc>
                <a:extLst>
                  <a:ext uri="{0D108BD9-81ED-4DB2-BD59-A6C34878D82A}">
                    <a16:rowId xmlns:a16="http://schemas.microsoft.com/office/drawing/2014/main" val="2436003008"/>
                  </a:ext>
                </a:extLst>
              </a:tr>
              <a:tr h="352626">
                <a:tc>
                  <a:txBody>
                    <a:bodyPr/>
                    <a:lstStyle/>
                    <a:p>
                      <a:pPr algn="l" fontAlgn="b"/>
                      <a:r>
                        <a:rPr lang="en-CA" sz="1400" b="0" i="0" u="none" strike="noStrike" dirty="0">
                          <a:solidFill>
                            <a:srgbClr val="FF0000"/>
                          </a:solidFill>
                          <a:effectLst/>
                          <a:latin typeface="+mn-lt"/>
                        </a:rPr>
                        <a:t>Metered Charges</a:t>
                      </a:r>
                    </a:p>
                  </a:txBody>
                  <a:tcPr marL="0" marR="0" marT="0" marB="0" anchor="b"/>
                </a:tc>
                <a:tc>
                  <a:txBody>
                    <a:bodyPr/>
                    <a:lstStyle/>
                    <a:p>
                      <a:pPr algn="r" fontAlgn="b"/>
                      <a:r>
                        <a:rPr lang="en-CA" sz="1400" b="0" i="0" u="none" strike="noStrike" dirty="0">
                          <a:solidFill>
                            <a:srgbClr val="FF0000"/>
                          </a:solidFill>
                          <a:effectLst/>
                          <a:latin typeface="+mn-lt"/>
                        </a:rPr>
                        <a:t>-272,395</a:t>
                      </a:r>
                    </a:p>
                  </a:txBody>
                  <a:tcPr marL="0" marR="0" marT="0" marB="0" anchor="b"/>
                </a:tc>
                <a:tc>
                  <a:txBody>
                    <a:bodyPr/>
                    <a:lstStyle/>
                    <a:p>
                      <a:pPr algn="r" fontAlgn="b"/>
                      <a:r>
                        <a:rPr lang="en-CA" sz="1400" b="0" i="0" u="none" strike="noStrike" dirty="0">
                          <a:solidFill>
                            <a:srgbClr val="FF0000"/>
                          </a:solidFill>
                          <a:effectLst/>
                          <a:latin typeface="+mn-lt"/>
                        </a:rPr>
                        <a:t>-284,653</a:t>
                      </a:r>
                    </a:p>
                  </a:txBody>
                  <a:tcPr marL="0" marR="0" marT="0" marB="0" anchor="b"/>
                </a:tc>
                <a:tc>
                  <a:txBody>
                    <a:bodyPr/>
                    <a:lstStyle/>
                    <a:p>
                      <a:pPr algn="r" fontAlgn="b"/>
                      <a:r>
                        <a:rPr lang="en-CA" sz="1400" b="0" i="0" u="none" strike="noStrike" dirty="0">
                          <a:solidFill>
                            <a:srgbClr val="FF0000"/>
                          </a:solidFill>
                          <a:effectLst/>
                          <a:latin typeface="+mn-lt"/>
                        </a:rPr>
                        <a:t>-297,462</a:t>
                      </a:r>
                    </a:p>
                  </a:txBody>
                  <a:tcPr marL="0" marR="0" marT="0" marB="0" anchor="b"/>
                </a:tc>
                <a:tc>
                  <a:txBody>
                    <a:bodyPr/>
                    <a:lstStyle/>
                    <a:p>
                      <a:pPr algn="r" fontAlgn="b"/>
                      <a:r>
                        <a:rPr lang="en-CA" sz="1400" b="0" i="0" u="none" strike="noStrike" dirty="0">
                          <a:solidFill>
                            <a:srgbClr val="FF0000"/>
                          </a:solidFill>
                          <a:effectLst/>
                          <a:latin typeface="+mn-lt"/>
                        </a:rPr>
                        <a:t>-310,848</a:t>
                      </a:r>
                    </a:p>
                  </a:txBody>
                  <a:tcPr marL="0" marR="0" marT="0" marB="0" anchor="b"/>
                </a:tc>
                <a:tc>
                  <a:txBody>
                    <a:bodyPr/>
                    <a:lstStyle/>
                    <a:p>
                      <a:pPr algn="r" fontAlgn="b"/>
                      <a:r>
                        <a:rPr lang="en-CA" sz="1400" b="0" i="0" u="none" strike="noStrike" dirty="0">
                          <a:solidFill>
                            <a:srgbClr val="FF0000"/>
                          </a:solidFill>
                          <a:effectLst/>
                          <a:latin typeface="+mn-lt"/>
                        </a:rPr>
                        <a:t>-324,836</a:t>
                      </a:r>
                    </a:p>
                  </a:txBody>
                  <a:tcPr marL="0" marR="0" marT="0" marB="0" anchor="b"/>
                </a:tc>
                <a:extLst>
                  <a:ext uri="{0D108BD9-81ED-4DB2-BD59-A6C34878D82A}">
                    <a16:rowId xmlns:a16="http://schemas.microsoft.com/office/drawing/2014/main" val="1591758840"/>
                  </a:ext>
                </a:extLst>
              </a:tr>
              <a:tr h="352626">
                <a:tc>
                  <a:txBody>
                    <a:bodyPr/>
                    <a:lstStyle/>
                    <a:p>
                      <a:pPr algn="l" fontAlgn="b"/>
                      <a:r>
                        <a:rPr lang="en-CA" sz="1400" b="0" i="0" u="none" strike="noStrike" dirty="0">
                          <a:solidFill>
                            <a:srgbClr val="FF0000"/>
                          </a:solidFill>
                          <a:effectLst/>
                          <a:latin typeface="+mn-lt"/>
                        </a:rPr>
                        <a:t>Connection Fees</a:t>
                      </a:r>
                    </a:p>
                  </a:txBody>
                  <a:tcPr marL="0" marR="0" marT="0" marB="0" anchor="b"/>
                </a:tc>
                <a:tc>
                  <a:txBody>
                    <a:bodyPr/>
                    <a:lstStyle/>
                    <a:p>
                      <a:pPr algn="r" fontAlgn="b"/>
                      <a:r>
                        <a:rPr lang="en-CA" sz="1400" b="0" i="0" u="none" strike="noStrike" dirty="0">
                          <a:solidFill>
                            <a:srgbClr val="FF0000"/>
                          </a:solidFill>
                          <a:effectLst/>
                          <a:latin typeface="+mn-lt"/>
                        </a:rPr>
                        <a:t>-5,000</a:t>
                      </a:r>
                    </a:p>
                  </a:txBody>
                  <a:tcPr marL="0" marR="0" marT="0" marB="0" anchor="b"/>
                </a:tc>
                <a:tc>
                  <a:txBody>
                    <a:bodyPr/>
                    <a:lstStyle/>
                    <a:p>
                      <a:pPr algn="r" fontAlgn="b"/>
                      <a:r>
                        <a:rPr lang="en-CA" sz="1400" b="0" i="0" u="none" strike="noStrike" dirty="0">
                          <a:solidFill>
                            <a:srgbClr val="FF0000"/>
                          </a:solidFill>
                          <a:effectLst/>
                          <a:latin typeface="+mn-lt"/>
                        </a:rPr>
                        <a:t>-5,100</a:t>
                      </a:r>
                    </a:p>
                  </a:txBody>
                  <a:tcPr marL="0" marR="0" marT="0" marB="0" anchor="b"/>
                </a:tc>
                <a:tc>
                  <a:txBody>
                    <a:bodyPr/>
                    <a:lstStyle/>
                    <a:p>
                      <a:pPr algn="r" fontAlgn="b"/>
                      <a:r>
                        <a:rPr lang="en-CA" sz="1400" b="0" i="0" u="none" strike="noStrike" dirty="0">
                          <a:solidFill>
                            <a:srgbClr val="FF0000"/>
                          </a:solidFill>
                          <a:effectLst/>
                          <a:latin typeface="+mn-lt"/>
                        </a:rPr>
                        <a:t>-5,202</a:t>
                      </a:r>
                    </a:p>
                  </a:txBody>
                  <a:tcPr marL="0" marR="0" marT="0" marB="0" anchor="b"/>
                </a:tc>
                <a:tc>
                  <a:txBody>
                    <a:bodyPr/>
                    <a:lstStyle/>
                    <a:p>
                      <a:pPr algn="r" fontAlgn="b"/>
                      <a:r>
                        <a:rPr lang="en-CA" sz="1400" b="0" i="0" u="none" strike="noStrike" dirty="0">
                          <a:solidFill>
                            <a:srgbClr val="FF0000"/>
                          </a:solidFill>
                          <a:effectLst/>
                          <a:latin typeface="+mn-lt"/>
                        </a:rPr>
                        <a:t>-5,306</a:t>
                      </a:r>
                    </a:p>
                  </a:txBody>
                  <a:tcPr marL="0" marR="0" marT="0" marB="0" anchor="b"/>
                </a:tc>
                <a:tc>
                  <a:txBody>
                    <a:bodyPr/>
                    <a:lstStyle/>
                    <a:p>
                      <a:pPr algn="r" fontAlgn="b"/>
                      <a:r>
                        <a:rPr lang="en-CA" sz="1400" b="0" i="0" u="none" strike="noStrike" dirty="0">
                          <a:solidFill>
                            <a:srgbClr val="FF0000"/>
                          </a:solidFill>
                          <a:effectLst/>
                          <a:latin typeface="+mn-lt"/>
                        </a:rPr>
                        <a:t>-5,412</a:t>
                      </a:r>
                    </a:p>
                  </a:txBody>
                  <a:tcPr marL="0" marR="0" marT="0" marB="0" anchor="b"/>
                </a:tc>
                <a:extLst>
                  <a:ext uri="{0D108BD9-81ED-4DB2-BD59-A6C34878D82A}">
                    <a16:rowId xmlns:a16="http://schemas.microsoft.com/office/drawing/2014/main" val="138531740"/>
                  </a:ext>
                </a:extLst>
              </a:tr>
              <a:tr h="352626">
                <a:tc>
                  <a:txBody>
                    <a:bodyPr/>
                    <a:lstStyle/>
                    <a:p>
                      <a:pPr algn="l" fontAlgn="b"/>
                      <a:r>
                        <a:rPr lang="en-CA" sz="1400" b="1" i="0" u="none" strike="noStrike" dirty="0">
                          <a:solidFill>
                            <a:srgbClr val="FF0000"/>
                          </a:solidFill>
                          <a:effectLst/>
                          <a:latin typeface="+mn-lt"/>
                        </a:rPr>
                        <a:t>TOTAL</a:t>
                      </a:r>
                    </a:p>
                  </a:txBody>
                  <a:tcPr marL="0" marR="0" marT="0" marB="0" anchor="b"/>
                </a:tc>
                <a:tc>
                  <a:txBody>
                    <a:bodyPr/>
                    <a:lstStyle/>
                    <a:p>
                      <a:pPr algn="r" fontAlgn="b"/>
                      <a:r>
                        <a:rPr lang="en-CA" sz="1400" b="1" i="0" u="none" strike="noStrike" dirty="0">
                          <a:solidFill>
                            <a:srgbClr val="FF0000"/>
                          </a:solidFill>
                          <a:effectLst/>
                          <a:latin typeface="+mn-lt"/>
                        </a:rPr>
                        <a:t>-621,485</a:t>
                      </a:r>
                    </a:p>
                  </a:txBody>
                  <a:tcPr marL="0" marR="0" marT="0" marB="0" anchor="b"/>
                </a:tc>
                <a:tc>
                  <a:txBody>
                    <a:bodyPr/>
                    <a:lstStyle/>
                    <a:p>
                      <a:pPr algn="r" fontAlgn="b"/>
                      <a:r>
                        <a:rPr lang="en-CA" sz="1400" b="1" i="0" u="none" strike="noStrike" dirty="0">
                          <a:solidFill>
                            <a:srgbClr val="FF0000"/>
                          </a:solidFill>
                          <a:effectLst/>
                          <a:latin typeface="+mn-lt"/>
                        </a:rPr>
                        <a:t>-646,002</a:t>
                      </a:r>
                    </a:p>
                  </a:txBody>
                  <a:tcPr marL="0" marR="0" marT="0" marB="0" anchor="b"/>
                </a:tc>
                <a:tc>
                  <a:txBody>
                    <a:bodyPr/>
                    <a:lstStyle/>
                    <a:p>
                      <a:pPr algn="r" fontAlgn="b"/>
                      <a:r>
                        <a:rPr lang="en-CA" sz="1400" b="1" i="0" u="none" strike="noStrike" dirty="0">
                          <a:solidFill>
                            <a:srgbClr val="FF0000"/>
                          </a:solidFill>
                          <a:effectLst/>
                          <a:latin typeface="+mn-lt"/>
                        </a:rPr>
                        <a:t>-661,626</a:t>
                      </a:r>
                    </a:p>
                  </a:txBody>
                  <a:tcPr marL="0" marR="0" marT="0" marB="0" anchor="b"/>
                </a:tc>
                <a:tc>
                  <a:txBody>
                    <a:bodyPr/>
                    <a:lstStyle/>
                    <a:p>
                      <a:pPr algn="r" fontAlgn="b"/>
                      <a:r>
                        <a:rPr lang="en-CA" sz="1400" b="1" i="0" u="none" strike="noStrike" dirty="0">
                          <a:solidFill>
                            <a:srgbClr val="FF0000"/>
                          </a:solidFill>
                          <a:effectLst/>
                          <a:latin typeface="+mn-lt"/>
                        </a:rPr>
                        <a:t>-677,884</a:t>
                      </a:r>
                    </a:p>
                  </a:txBody>
                  <a:tcPr marL="0" marR="0" marT="0" marB="0" anchor="b"/>
                </a:tc>
                <a:tc>
                  <a:txBody>
                    <a:bodyPr/>
                    <a:lstStyle/>
                    <a:p>
                      <a:pPr algn="r" fontAlgn="b"/>
                      <a:r>
                        <a:rPr lang="en-CA" sz="1400" b="1" i="0" u="none" strike="noStrike" dirty="0">
                          <a:solidFill>
                            <a:srgbClr val="FF0000"/>
                          </a:solidFill>
                          <a:effectLst/>
                          <a:latin typeface="+mn-lt"/>
                        </a:rPr>
                        <a:t>-694,801</a:t>
                      </a:r>
                    </a:p>
                  </a:txBody>
                  <a:tcPr marL="0" marR="0" marT="0" marB="0" anchor="b"/>
                </a:tc>
                <a:extLst>
                  <a:ext uri="{0D108BD9-81ED-4DB2-BD59-A6C34878D82A}">
                    <a16:rowId xmlns:a16="http://schemas.microsoft.com/office/drawing/2014/main" val="4076757197"/>
                  </a:ext>
                </a:extLst>
              </a:tr>
              <a:tr h="385960">
                <a:tc>
                  <a:txBody>
                    <a:bodyPr/>
                    <a:lstStyle/>
                    <a:p>
                      <a:pPr algn="l" fontAlgn="b"/>
                      <a:endParaRPr lang="en-CA" sz="1400" b="0" i="0" u="none" strike="noStrike" dirty="0">
                        <a:solidFill>
                          <a:srgbClr val="000000"/>
                        </a:solidFill>
                        <a:effectLst/>
                        <a:latin typeface="+mn-lt"/>
                      </a:endParaRPr>
                    </a:p>
                  </a:txBody>
                  <a:tcPr marL="0" marR="0" marT="0" marB="0" anchor="b"/>
                </a:tc>
                <a:tc>
                  <a:txBody>
                    <a:bodyPr/>
                    <a:lstStyle/>
                    <a:p>
                      <a:pPr algn="l" fontAlgn="b"/>
                      <a:endParaRPr lang="en-CA" sz="1400" b="0" i="0" u="none" strike="noStrike" dirty="0">
                        <a:solidFill>
                          <a:srgbClr val="000000"/>
                        </a:solidFill>
                        <a:effectLst/>
                        <a:latin typeface="+mn-lt"/>
                      </a:endParaRPr>
                    </a:p>
                  </a:txBody>
                  <a:tcPr marL="0" marR="0" marT="0" marB="0" anchor="b"/>
                </a:tc>
                <a:tc>
                  <a:txBody>
                    <a:bodyPr/>
                    <a:lstStyle/>
                    <a:p>
                      <a:pPr algn="l" fontAlgn="b"/>
                      <a:endParaRPr lang="en-CA" sz="1400" b="0" i="0" u="none" strike="noStrike" dirty="0">
                        <a:solidFill>
                          <a:srgbClr val="000000"/>
                        </a:solidFill>
                        <a:effectLst/>
                        <a:latin typeface="+mn-lt"/>
                      </a:endParaRPr>
                    </a:p>
                  </a:txBody>
                  <a:tcPr marL="0" marR="0" marT="0" marB="0" anchor="b"/>
                </a:tc>
                <a:tc>
                  <a:txBody>
                    <a:bodyPr/>
                    <a:lstStyle/>
                    <a:p>
                      <a:pPr algn="l" fontAlgn="b"/>
                      <a:endParaRPr lang="en-CA" sz="1400" b="0" i="0" u="none" strike="noStrike" dirty="0">
                        <a:solidFill>
                          <a:srgbClr val="000000"/>
                        </a:solidFill>
                        <a:effectLst/>
                        <a:latin typeface="+mn-lt"/>
                      </a:endParaRPr>
                    </a:p>
                  </a:txBody>
                  <a:tcPr marL="0" marR="0" marT="0" marB="0" anchor="b"/>
                </a:tc>
                <a:tc>
                  <a:txBody>
                    <a:bodyPr/>
                    <a:lstStyle/>
                    <a:p>
                      <a:pPr algn="l" fontAlgn="b"/>
                      <a:endParaRPr lang="en-CA" sz="1400" b="0" i="0" u="none" strike="noStrike" dirty="0">
                        <a:solidFill>
                          <a:srgbClr val="000000"/>
                        </a:solidFill>
                        <a:effectLst/>
                        <a:latin typeface="+mn-lt"/>
                      </a:endParaRPr>
                    </a:p>
                  </a:txBody>
                  <a:tcPr marL="0" marR="0" marT="0" marB="0" anchor="b"/>
                </a:tc>
                <a:tc>
                  <a:txBody>
                    <a:bodyPr/>
                    <a:lstStyle/>
                    <a:p>
                      <a:pPr algn="l" fontAlgn="b"/>
                      <a:endParaRPr lang="en-CA" sz="1400" b="0" i="0" u="none" strike="noStrike" dirty="0">
                        <a:solidFill>
                          <a:srgbClr val="000000"/>
                        </a:solidFill>
                        <a:effectLst/>
                        <a:latin typeface="+mn-lt"/>
                      </a:endParaRPr>
                    </a:p>
                  </a:txBody>
                  <a:tcPr marL="0" marR="0" marT="0" marB="0" anchor="b"/>
                </a:tc>
                <a:extLst>
                  <a:ext uri="{0D108BD9-81ED-4DB2-BD59-A6C34878D82A}">
                    <a16:rowId xmlns:a16="http://schemas.microsoft.com/office/drawing/2014/main" val="1562886235"/>
                  </a:ext>
                </a:extLst>
              </a:tr>
              <a:tr h="352626">
                <a:tc>
                  <a:txBody>
                    <a:bodyPr/>
                    <a:lstStyle/>
                    <a:p>
                      <a:pPr algn="l" fontAlgn="b"/>
                      <a:r>
                        <a:rPr lang="en-CA" sz="1400" b="0" i="0" u="none" strike="noStrike" dirty="0">
                          <a:solidFill>
                            <a:srgbClr val="000000"/>
                          </a:solidFill>
                          <a:effectLst/>
                          <a:latin typeface="+mn-lt"/>
                        </a:rPr>
                        <a:t>Administration</a:t>
                      </a:r>
                    </a:p>
                  </a:txBody>
                  <a:tcPr marL="0" marR="0" marT="0" marB="0" anchor="b"/>
                </a:tc>
                <a:tc>
                  <a:txBody>
                    <a:bodyPr/>
                    <a:lstStyle/>
                    <a:p>
                      <a:pPr algn="r" fontAlgn="b"/>
                      <a:r>
                        <a:rPr lang="en-CA" sz="1400" b="0" i="0" u="none" strike="noStrike" dirty="0">
                          <a:solidFill>
                            <a:srgbClr val="000000"/>
                          </a:solidFill>
                          <a:effectLst/>
                          <a:latin typeface="+mn-lt"/>
                        </a:rPr>
                        <a:t>219,656</a:t>
                      </a:r>
                    </a:p>
                  </a:txBody>
                  <a:tcPr marL="0" marR="0" marT="0" marB="0" anchor="b"/>
                </a:tc>
                <a:tc>
                  <a:txBody>
                    <a:bodyPr/>
                    <a:lstStyle/>
                    <a:p>
                      <a:pPr algn="r" fontAlgn="b"/>
                      <a:r>
                        <a:rPr lang="en-CA" sz="1400" b="0" i="0" u="none" strike="noStrike" dirty="0">
                          <a:solidFill>
                            <a:srgbClr val="000000"/>
                          </a:solidFill>
                          <a:effectLst/>
                          <a:latin typeface="+mn-lt"/>
                        </a:rPr>
                        <a:t>224,049</a:t>
                      </a:r>
                    </a:p>
                  </a:txBody>
                  <a:tcPr marL="0" marR="0" marT="0" marB="0" anchor="b"/>
                </a:tc>
                <a:tc>
                  <a:txBody>
                    <a:bodyPr/>
                    <a:lstStyle/>
                    <a:p>
                      <a:pPr algn="r" fontAlgn="b"/>
                      <a:r>
                        <a:rPr lang="en-CA" sz="1400" b="0" i="0" u="none" strike="noStrike" dirty="0">
                          <a:solidFill>
                            <a:srgbClr val="000000"/>
                          </a:solidFill>
                          <a:effectLst/>
                          <a:latin typeface="+mn-lt"/>
                        </a:rPr>
                        <a:t>228,530</a:t>
                      </a:r>
                    </a:p>
                  </a:txBody>
                  <a:tcPr marL="0" marR="0" marT="0" marB="0" anchor="b"/>
                </a:tc>
                <a:tc>
                  <a:txBody>
                    <a:bodyPr/>
                    <a:lstStyle/>
                    <a:p>
                      <a:pPr algn="r" fontAlgn="b"/>
                      <a:r>
                        <a:rPr lang="en-CA" sz="1400" b="0" i="0" u="none" strike="noStrike" dirty="0">
                          <a:solidFill>
                            <a:srgbClr val="000000"/>
                          </a:solidFill>
                          <a:effectLst/>
                          <a:latin typeface="+mn-lt"/>
                        </a:rPr>
                        <a:t>233,101</a:t>
                      </a:r>
                    </a:p>
                  </a:txBody>
                  <a:tcPr marL="0" marR="0" marT="0" marB="0" anchor="b"/>
                </a:tc>
                <a:tc>
                  <a:txBody>
                    <a:bodyPr/>
                    <a:lstStyle/>
                    <a:p>
                      <a:pPr algn="r" fontAlgn="b"/>
                      <a:r>
                        <a:rPr lang="en-CA" sz="1400" b="0" i="0" u="none" strike="noStrike" dirty="0">
                          <a:solidFill>
                            <a:srgbClr val="000000"/>
                          </a:solidFill>
                          <a:effectLst/>
                          <a:latin typeface="+mn-lt"/>
                        </a:rPr>
                        <a:t>237,763</a:t>
                      </a:r>
                    </a:p>
                  </a:txBody>
                  <a:tcPr marL="0" marR="0" marT="0" marB="0" anchor="b"/>
                </a:tc>
                <a:extLst>
                  <a:ext uri="{0D108BD9-81ED-4DB2-BD59-A6C34878D82A}">
                    <a16:rowId xmlns:a16="http://schemas.microsoft.com/office/drawing/2014/main" val="925388610"/>
                  </a:ext>
                </a:extLst>
              </a:tr>
              <a:tr h="352626">
                <a:tc>
                  <a:txBody>
                    <a:bodyPr/>
                    <a:lstStyle/>
                    <a:p>
                      <a:pPr algn="l" fontAlgn="b"/>
                      <a:r>
                        <a:rPr lang="en-CA" sz="1400" b="0" i="0" u="none" strike="noStrike" dirty="0">
                          <a:solidFill>
                            <a:srgbClr val="000000"/>
                          </a:solidFill>
                          <a:effectLst/>
                          <a:latin typeface="+mn-lt"/>
                        </a:rPr>
                        <a:t>Connections</a:t>
                      </a:r>
                    </a:p>
                  </a:txBody>
                  <a:tcPr marL="0" marR="0" marT="0" marB="0" anchor="b"/>
                </a:tc>
                <a:tc>
                  <a:txBody>
                    <a:bodyPr/>
                    <a:lstStyle/>
                    <a:p>
                      <a:pPr algn="r" fontAlgn="b"/>
                      <a:r>
                        <a:rPr lang="en-CA" sz="1400" b="0" i="0" u="none" strike="noStrike" dirty="0">
                          <a:solidFill>
                            <a:srgbClr val="000000"/>
                          </a:solidFill>
                          <a:effectLst/>
                          <a:latin typeface="+mn-lt"/>
                        </a:rPr>
                        <a:t>10,100</a:t>
                      </a:r>
                    </a:p>
                  </a:txBody>
                  <a:tcPr marL="0" marR="0" marT="0" marB="0" anchor="b"/>
                </a:tc>
                <a:tc>
                  <a:txBody>
                    <a:bodyPr/>
                    <a:lstStyle/>
                    <a:p>
                      <a:pPr algn="r" fontAlgn="b"/>
                      <a:r>
                        <a:rPr lang="en-CA" sz="1400" b="0" i="0" u="none" strike="noStrike" dirty="0">
                          <a:solidFill>
                            <a:srgbClr val="000000"/>
                          </a:solidFill>
                          <a:effectLst/>
                          <a:latin typeface="+mn-lt"/>
                        </a:rPr>
                        <a:t>10,302</a:t>
                      </a:r>
                    </a:p>
                  </a:txBody>
                  <a:tcPr marL="0" marR="0" marT="0" marB="0" anchor="b"/>
                </a:tc>
                <a:tc>
                  <a:txBody>
                    <a:bodyPr/>
                    <a:lstStyle/>
                    <a:p>
                      <a:pPr algn="r" fontAlgn="b"/>
                      <a:r>
                        <a:rPr lang="en-CA" sz="1400" b="0" i="0" u="none" strike="noStrike" dirty="0">
                          <a:solidFill>
                            <a:srgbClr val="000000"/>
                          </a:solidFill>
                          <a:effectLst/>
                          <a:latin typeface="+mn-lt"/>
                        </a:rPr>
                        <a:t>10,508</a:t>
                      </a:r>
                    </a:p>
                  </a:txBody>
                  <a:tcPr marL="0" marR="0" marT="0" marB="0" anchor="b"/>
                </a:tc>
                <a:tc>
                  <a:txBody>
                    <a:bodyPr/>
                    <a:lstStyle/>
                    <a:p>
                      <a:pPr algn="r" fontAlgn="b"/>
                      <a:r>
                        <a:rPr lang="en-CA" sz="1400" b="0" i="0" u="none" strike="noStrike" dirty="0">
                          <a:solidFill>
                            <a:srgbClr val="000000"/>
                          </a:solidFill>
                          <a:effectLst/>
                          <a:latin typeface="+mn-lt"/>
                        </a:rPr>
                        <a:t>10,718</a:t>
                      </a:r>
                    </a:p>
                  </a:txBody>
                  <a:tcPr marL="0" marR="0" marT="0" marB="0" anchor="b"/>
                </a:tc>
                <a:tc>
                  <a:txBody>
                    <a:bodyPr/>
                    <a:lstStyle/>
                    <a:p>
                      <a:pPr algn="r" fontAlgn="b"/>
                      <a:r>
                        <a:rPr lang="en-CA" sz="1400" b="0" i="0" u="none" strike="noStrike" dirty="0">
                          <a:solidFill>
                            <a:srgbClr val="000000"/>
                          </a:solidFill>
                          <a:effectLst/>
                          <a:latin typeface="+mn-lt"/>
                        </a:rPr>
                        <a:t>10,933</a:t>
                      </a:r>
                    </a:p>
                  </a:txBody>
                  <a:tcPr marL="0" marR="0" marT="0" marB="0" anchor="b"/>
                </a:tc>
                <a:extLst>
                  <a:ext uri="{0D108BD9-81ED-4DB2-BD59-A6C34878D82A}">
                    <a16:rowId xmlns:a16="http://schemas.microsoft.com/office/drawing/2014/main" val="4142653623"/>
                  </a:ext>
                </a:extLst>
              </a:tr>
              <a:tr h="352626">
                <a:tc>
                  <a:txBody>
                    <a:bodyPr/>
                    <a:lstStyle/>
                    <a:p>
                      <a:pPr algn="l" fontAlgn="b"/>
                      <a:r>
                        <a:rPr lang="en-CA" sz="1400" b="0" i="0" u="none" strike="noStrike" dirty="0">
                          <a:solidFill>
                            <a:srgbClr val="000000"/>
                          </a:solidFill>
                          <a:effectLst/>
                          <a:latin typeface="+mn-lt"/>
                        </a:rPr>
                        <a:t>Distribution</a:t>
                      </a:r>
                    </a:p>
                  </a:txBody>
                  <a:tcPr marL="0" marR="0" marT="0" marB="0" anchor="b"/>
                </a:tc>
                <a:tc>
                  <a:txBody>
                    <a:bodyPr/>
                    <a:lstStyle/>
                    <a:p>
                      <a:pPr algn="r" fontAlgn="b"/>
                      <a:r>
                        <a:rPr lang="en-CA" sz="1400" b="0" i="0" u="none" strike="noStrike" dirty="0">
                          <a:solidFill>
                            <a:srgbClr val="000000"/>
                          </a:solidFill>
                          <a:effectLst/>
                          <a:latin typeface="+mn-lt"/>
                        </a:rPr>
                        <a:t>291,762</a:t>
                      </a:r>
                    </a:p>
                  </a:txBody>
                  <a:tcPr marL="0" marR="0" marT="0" marB="0" anchor="b"/>
                </a:tc>
                <a:tc>
                  <a:txBody>
                    <a:bodyPr/>
                    <a:lstStyle/>
                    <a:p>
                      <a:pPr algn="r" fontAlgn="b"/>
                      <a:r>
                        <a:rPr lang="en-CA" sz="1400" b="0" i="0" u="none" strike="noStrike" dirty="0">
                          <a:solidFill>
                            <a:srgbClr val="000000"/>
                          </a:solidFill>
                          <a:effectLst/>
                          <a:latin typeface="+mn-lt"/>
                        </a:rPr>
                        <a:t>297,597</a:t>
                      </a:r>
                    </a:p>
                  </a:txBody>
                  <a:tcPr marL="0" marR="0" marT="0" marB="0" anchor="b"/>
                </a:tc>
                <a:tc>
                  <a:txBody>
                    <a:bodyPr/>
                    <a:lstStyle/>
                    <a:p>
                      <a:pPr algn="r" fontAlgn="b"/>
                      <a:r>
                        <a:rPr lang="en-CA" sz="1400" b="0" i="0" u="none" strike="noStrike" dirty="0">
                          <a:solidFill>
                            <a:srgbClr val="000000"/>
                          </a:solidFill>
                          <a:effectLst/>
                          <a:latin typeface="+mn-lt"/>
                        </a:rPr>
                        <a:t>303,549</a:t>
                      </a:r>
                    </a:p>
                  </a:txBody>
                  <a:tcPr marL="0" marR="0" marT="0" marB="0" anchor="b"/>
                </a:tc>
                <a:tc>
                  <a:txBody>
                    <a:bodyPr/>
                    <a:lstStyle/>
                    <a:p>
                      <a:pPr algn="r" fontAlgn="b"/>
                      <a:r>
                        <a:rPr lang="en-CA" sz="1400" b="0" i="0" u="none" strike="noStrike" dirty="0">
                          <a:solidFill>
                            <a:srgbClr val="000000"/>
                          </a:solidFill>
                          <a:effectLst/>
                          <a:latin typeface="+mn-lt"/>
                        </a:rPr>
                        <a:t>309,620</a:t>
                      </a:r>
                    </a:p>
                  </a:txBody>
                  <a:tcPr marL="0" marR="0" marT="0" marB="0" anchor="b"/>
                </a:tc>
                <a:tc>
                  <a:txBody>
                    <a:bodyPr/>
                    <a:lstStyle/>
                    <a:p>
                      <a:pPr algn="r" fontAlgn="b"/>
                      <a:r>
                        <a:rPr lang="en-CA" sz="1400" b="0" i="0" u="none" strike="noStrike" dirty="0">
                          <a:solidFill>
                            <a:srgbClr val="000000"/>
                          </a:solidFill>
                          <a:effectLst/>
                          <a:latin typeface="+mn-lt"/>
                        </a:rPr>
                        <a:t>315,812</a:t>
                      </a:r>
                    </a:p>
                  </a:txBody>
                  <a:tcPr marL="0" marR="0" marT="0" marB="0" anchor="b"/>
                </a:tc>
                <a:extLst>
                  <a:ext uri="{0D108BD9-81ED-4DB2-BD59-A6C34878D82A}">
                    <a16:rowId xmlns:a16="http://schemas.microsoft.com/office/drawing/2014/main" val="490007062"/>
                  </a:ext>
                </a:extLst>
              </a:tr>
              <a:tr h="352626">
                <a:tc>
                  <a:txBody>
                    <a:bodyPr/>
                    <a:lstStyle/>
                    <a:p>
                      <a:pPr algn="l" fontAlgn="b"/>
                      <a:r>
                        <a:rPr lang="en-CA" sz="1400" b="0" i="0" u="none" strike="noStrike" dirty="0">
                          <a:solidFill>
                            <a:srgbClr val="000000"/>
                          </a:solidFill>
                          <a:effectLst/>
                          <a:latin typeface="+mn-lt"/>
                        </a:rPr>
                        <a:t>Treatment</a:t>
                      </a:r>
                    </a:p>
                  </a:txBody>
                  <a:tcPr marL="0" marR="0" marT="0" marB="0" anchor="b"/>
                </a:tc>
                <a:tc>
                  <a:txBody>
                    <a:bodyPr/>
                    <a:lstStyle/>
                    <a:p>
                      <a:pPr algn="r" fontAlgn="b"/>
                      <a:r>
                        <a:rPr lang="en-CA" sz="1400" b="0" i="0" u="none" strike="noStrike" dirty="0">
                          <a:solidFill>
                            <a:srgbClr val="000000"/>
                          </a:solidFill>
                          <a:effectLst/>
                          <a:latin typeface="+mn-lt"/>
                        </a:rPr>
                        <a:t>99,967</a:t>
                      </a:r>
                    </a:p>
                  </a:txBody>
                  <a:tcPr marL="0" marR="0" marT="0" marB="0" anchor="b"/>
                </a:tc>
                <a:tc>
                  <a:txBody>
                    <a:bodyPr/>
                    <a:lstStyle/>
                    <a:p>
                      <a:pPr algn="r" fontAlgn="b"/>
                      <a:r>
                        <a:rPr lang="en-CA" sz="1400" b="0" i="0" u="none" strike="noStrike" dirty="0">
                          <a:solidFill>
                            <a:srgbClr val="000000"/>
                          </a:solidFill>
                          <a:effectLst/>
                          <a:latin typeface="+mn-lt"/>
                        </a:rPr>
                        <a:t>101,966</a:t>
                      </a:r>
                    </a:p>
                  </a:txBody>
                  <a:tcPr marL="0" marR="0" marT="0" marB="0" anchor="b"/>
                </a:tc>
                <a:tc>
                  <a:txBody>
                    <a:bodyPr/>
                    <a:lstStyle/>
                    <a:p>
                      <a:pPr algn="r" fontAlgn="b"/>
                      <a:r>
                        <a:rPr lang="en-CA" sz="1400" b="0" i="0" u="none" strike="noStrike" dirty="0">
                          <a:solidFill>
                            <a:srgbClr val="000000"/>
                          </a:solidFill>
                          <a:effectLst/>
                          <a:latin typeface="+mn-lt"/>
                        </a:rPr>
                        <a:t>104,006</a:t>
                      </a:r>
                    </a:p>
                  </a:txBody>
                  <a:tcPr marL="0" marR="0" marT="0" marB="0" anchor="b"/>
                </a:tc>
                <a:tc>
                  <a:txBody>
                    <a:bodyPr/>
                    <a:lstStyle/>
                    <a:p>
                      <a:pPr algn="r" fontAlgn="b"/>
                      <a:r>
                        <a:rPr lang="en-CA" sz="1400" b="0" i="0" u="none" strike="noStrike" dirty="0">
                          <a:solidFill>
                            <a:srgbClr val="000000"/>
                          </a:solidFill>
                          <a:effectLst/>
                          <a:latin typeface="+mn-lt"/>
                        </a:rPr>
                        <a:t>106,086</a:t>
                      </a:r>
                    </a:p>
                  </a:txBody>
                  <a:tcPr marL="0" marR="0" marT="0" marB="0" anchor="b"/>
                </a:tc>
                <a:tc>
                  <a:txBody>
                    <a:bodyPr/>
                    <a:lstStyle/>
                    <a:p>
                      <a:pPr algn="r" fontAlgn="b"/>
                      <a:r>
                        <a:rPr lang="en-CA" sz="1400" b="0" i="0" u="none" strike="noStrike" dirty="0">
                          <a:solidFill>
                            <a:srgbClr val="000000"/>
                          </a:solidFill>
                          <a:effectLst/>
                          <a:latin typeface="+mn-lt"/>
                        </a:rPr>
                        <a:t>108,207</a:t>
                      </a:r>
                    </a:p>
                  </a:txBody>
                  <a:tcPr marL="0" marR="0" marT="0" marB="0" anchor="b"/>
                </a:tc>
                <a:extLst>
                  <a:ext uri="{0D108BD9-81ED-4DB2-BD59-A6C34878D82A}">
                    <a16:rowId xmlns:a16="http://schemas.microsoft.com/office/drawing/2014/main" val="4189727261"/>
                  </a:ext>
                </a:extLst>
              </a:tr>
              <a:tr h="352626">
                <a:tc>
                  <a:txBody>
                    <a:bodyPr/>
                    <a:lstStyle/>
                    <a:p>
                      <a:pPr algn="l" fontAlgn="b"/>
                      <a:r>
                        <a:rPr lang="en-CA" sz="1400" b="1" i="0" u="none" strike="noStrike" dirty="0">
                          <a:solidFill>
                            <a:srgbClr val="000000"/>
                          </a:solidFill>
                          <a:effectLst/>
                          <a:latin typeface="+mn-lt"/>
                        </a:rPr>
                        <a:t>TOTAL</a:t>
                      </a:r>
                    </a:p>
                  </a:txBody>
                  <a:tcPr marL="0" marR="0" marT="0" marB="0" anchor="b"/>
                </a:tc>
                <a:tc>
                  <a:txBody>
                    <a:bodyPr/>
                    <a:lstStyle/>
                    <a:p>
                      <a:pPr algn="r" fontAlgn="b"/>
                      <a:r>
                        <a:rPr lang="en-CA" sz="1400" b="1" i="0" u="none" strike="noStrike" dirty="0">
                          <a:solidFill>
                            <a:srgbClr val="000000"/>
                          </a:solidFill>
                          <a:effectLst/>
                          <a:latin typeface="+mn-lt"/>
                        </a:rPr>
                        <a:t>621,485</a:t>
                      </a:r>
                    </a:p>
                  </a:txBody>
                  <a:tcPr marL="0" marR="0" marT="0" marB="0" anchor="b"/>
                </a:tc>
                <a:tc>
                  <a:txBody>
                    <a:bodyPr/>
                    <a:lstStyle/>
                    <a:p>
                      <a:pPr algn="r" fontAlgn="b"/>
                      <a:r>
                        <a:rPr lang="en-CA" sz="1400" b="1" i="0" u="none" strike="noStrike" dirty="0">
                          <a:solidFill>
                            <a:srgbClr val="000000"/>
                          </a:solidFill>
                          <a:effectLst/>
                          <a:latin typeface="+mn-lt"/>
                        </a:rPr>
                        <a:t>633,915</a:t>
                      </a:r>
                    </a:p>
                  </a:txBody>
                  <a:tcPr marL="0" marR="0" marT="0" marB="0" anchor="b"/>
                </a:tc>
                <a:tc>
                  <a:txBody>
                    <a:bodyPr/>
                    <a:lstStyle/>
                    <a:p>
                      <a:pPr algn="r" fontAlgn="b"/>
                      <a:r>
                        <a:rPr lang="en-CA" sz="1400" b="1" i="0" u="none" strike="noStrike" dirty="0">
                          <a:solidFill>
                            <a:srgbClr val="000000"/>
                          </a:solidFill>
                          <a:effectLst/>
                          <a:latin typeface="+mn-lt"/>
                        </a:rPr>
                        <a:t>646,593</a:t>
                      </a:r>
                    </a:p>
                  </a:txBody>
                  <a:tcPr marL="0" marR="0" marT="0" marB="0" anchor="b"/>
                </a:tc>
                <a:tc>
                  <a:txBody>
                    <a:bodyPr/>
                    <a:lstStyle/>
                    <a:p>
                      <a:pPr algn="r" fontAlgn="b"/>
                      <a:r>
                        <a:rPr lang="en-CA" sz="1400" b="1" i="0" u="none" strike="noStrike" dirty="0">
                          <a:solidFill>
                            <a:srgbClr val="000000"/>
                          </a:solidFill>
                          <a:effectLst/>
                          <a:latin typeface="+mn-lt"/>
                        </a:rPr>
                        <a:t>659,525</a:t>
                      </a:r>
                    </a:p>
                  </a:txBody>
                  <a:tcPr marL="0" marR="0" marT="0" marB="0" anchor="b"/>
                </a:tc>
                <a:tc>
                  <a:txBody>
                    <a:bodyPr/>
                    <a:lstStyle/>
                    <a:p>
                      <a:pPr algn="r" fontAlgn="b"/>
                      <a:r>
                        <a:rPr lang="en-CA" sz="1400" b="1" i="0" u="none" strike="noStrike" dirty="0">
                          <a:solidFill>
                            <a:srgbClr val="000000"/>
                          </a:solidFill>
                          <a:effectLst/>
                          <a:latin typeface="+mn-lt"/>
                        </a:rPr>
                        <a:t>672,715</a:t>
                      </a:r>
                    </a:p>
                  </a:txBody>
                  <a:tcPr marL="0" marR="0" marT="0" marB="0" anchor="b"/>
                </a:tc>
                <a:extLst>
                  <a:ext uri="{0D108BD9-81ED-4DB2-BD59-A6C34878D82A}">
                    <a16:rowId xmlns:a16="http://schemas.microsoft.com/office/drawing/2014/main" val="1281310053"/>
                  </a:ext>
                </a:extLst>
              </a:tr>
              <a:tr h="385960">
                <a:tc>
                  <a:txBody>
                    <a:bodyPr/>
                    <a:lstStyle/>
                    <a:p>
                      <a:pPr algn="l" fontAlgn="b"/>
                      <a:endParaRPr lang="en-CA" sz="1400" b="1" i="0" u="none" strike="noStrike" dirty="0">
                        <a:solidFill>
                          <a:srgbClr val="000000"/>
                        </a:solidFill>
                        <a:effectLst/>
                        <a:latin typeface="+mn-lt"/>
                      </a:endParaRPr>
                    </a:p>
                  </a:txBody>
                  <a:tcPr marL="0" marR="0" marT="0" marB="0" anchor="b"/>
                </a:tc>
                <a:tc>
                  <a:txBody>
                    <a:bodyPr/>
                    <a:lstStyle/>
                    <a:p>
                      <a:pPr algn="l" fontAlgn="b"/>
                      <a:endParaRPr lang="en-CA" sz="1400" b="1" i="0" u="none" strike="noStrike" dirty="0">
                        <a:solidFill>
                          <a:srgbClr val="000000"/>
                        </a:solidFill>
                        <a:effectLst/>
                        <a:latin typeface="+mn-lt"/>
                      </a:endParaRPr>
                    </a:p>
                  </a:txBody>
                  <a:tcPr marL="0" marR="0" marT="0" marB="0" anchor="b"/>
                </a:tc>
                <a:tc>
                  <a:txBody>
                    <a:bodyPr/>
                    <a:lstStyle/>
                    <a:p>
                      <a:pPr algn="l" fontAlgn="b"/>
                      <a:endParaRPr lang="en-CA" sz="1400" b="1" i="0" u="none" strike="noStrike" dirty="0">
                        <a:solidFill>
                          <a:srgbClr val="000000"/>
                        </a:solidFill>
                        <a:effectLst/>
                        <a:latin typeface="+mn-lt"/>
                      </a:endParaRPr>
                    </a:p>
                  </a:txBody>
                  <a:tcPr marL="0" marR="0" marT="0" marB="0" anchor="b"/>
                </a:tc>
                <a:tc>
                  <a:txBody>
                    <a:bodyPr/>
                    <a:lstStyle/>
                    <a:p>
                      <a:pPr algn="l" fontAlgn="b"/>
                      <a:endParaRPr lang="en-CA" sz="1400" b="1" i="0" u="none" strike="noStrike" dirty="0">
                        <a:solidFill>
                          <a:srgbClr val="000000"/>
                        </a:solidFill>
                        <a:effectLst/>
                        <a:latin typeface="+mn-lt"/>
                      </a:endParaRPr>
                    </a:p>
                  </a:txBody>
                  <a:tcPr marL="0" marR="0" marT="0" marB="0" anchor="b"/>
                </a:tc>
                <a:tc>
                  <a:txBody>
                    <a:bodyPr/>
                    <a:lstStyle/>
                    <a:p>
                      <a:pPr algn="l" fontAlgn="b"/>
                      <a:endParaRPr lang="en-CA" sz="1400" b="1" i="0" u="none" strike="noStrike" dirty="0">
                        <a:solidFill>
                          <a:srgbClr val="000000"/>
                        </a:solidFill>
                        <a:effectLst/>
                        <a:latin typeface="+mn-lt"/>
                      </a:endParaRPr>
                    </a:p>
                  </a:txBody>
                  <a:tcPr marL="0" marR="0" marT="0" marB="0" anchor="b"/>
                </a:tc>
                <a:tc>
                  <a:txBody>
                    <a:bodyPr/>
                    <a:lstStyle/>
                    <a:p>
                      <a:pPr algn="l" fontAlgn="b"/>
                      <a:endParaRPr lang="en-CA" sz="1400" b="1" i="0" u="none" strike="noStrike" dirty="0">
                        <a:solidFill>
                          <a:srgbClr val="000000"/>
                        </a:solidFill>
                        <a:effectLst/>
                        <a:latin typeface="+mn-lt"/>
                      </a:endParaRPr>
                    </a:p>
                  </a:txBody>
                  <a:tcPr marL="0" marR="0" marT="0" marB="0" anchor="b"/>
                </a:tc>
                <a:extLst>
                  <a:ext uri="{0D108BD9-81ED-4DB2-BD59-A6C34878D82A}">
                    <a16:rowId xmlns:a16="http://schemas.microsoft.com/office/drawing/2014/main" val="3616938100"/>
                  </a:ext>
                </a:extLst>
              </a:tr>
              <a:tr h="352626">
                <a:tc>
                  <a:txBody>
                    <a:bodyPr/>
                    <a:lstStyle/>
                    <a:p>
                      <a:pPr algn="l" fontAlgn="b"/>
                      <a:r>
                        <a:rPr lang="en-CA" sz="1400" b="1" i="0" u="none" strike="noStrike" dirty="0">
                          <a:solidFill>
                            <a:srgbClr val="000000"/>
                          </a:solidFill>
                          <a:effectLst/>
                          <a:latin typeface="+mn-lt"/>
                        </a:rPr>
                        <a:t>Surplus/Deficit</a:t>
                      </a:r>
                    </a:p>
                  </a:txBody>
                  <a:tcPr marL="0" marR="0" marT="0" marB="0" anchor="b"/>
                </a:tc>
                <a:tc>
                  <a:txBody>
                    <a:bodyPr/>
                    <a:lstStyle/>
                    <a:p>
                      <a:pPr algn="r" fontAlgn="b"/>
                      <a:r>
                        <a:rPr lang="en-CA" sz="1400" b="1" i="0" u="none" strike="noStrike" dirty="0">
                          <a:solidFill>
                            <a:srgbClr val="000000"/>
                          </a:solidFill>
                          <a:effectLst/>
                          <a:latin typeface="+mn-lt"/>
                        </a:rPr>
                        <a:t>0</a:t>
                      </a:r>
                    </a:p>
                  </a:txBody>
                  <a:tcPr marL="0" marR="0" marT="0" marB="0" anchor="b"/>
                </a:tc>
                <a:tc>
                  <a:txBody>
                    <a:bodyPr/>
                    <a:lstStyle/>
                    <a:p>
                      <a:pPr algn="r" fontAlgn="b"/>
                      <a:r>
                        <a:rPr lang="en-CA" sz="1400" b="1" i="0" u="none" strike="noStrike" dirty="0">
                          <a:solidFill>
                            <a:srgbClr val="FF0000"/>
                          </a:solidFill>
                          <a:effectLst/>
                          <a:latin typeface="+mn-lt"/>
                        </a:rPr>
                        <a:t>-12,087</a:t>
                      </a:r>
                    </a:p>
                  </a:txBody>
                  <a:tcPr marL="0" marR="0" marT="0" marB="0" anchor="b"/>
                </a:tc>
                <a:tc>
                  <a:txBody>
                    <a:bodyPr/>
                    <a:lstStyle/>
                    <a:p>
                      <a:pPr algn="r" fontAlgn="b"/>
                      <a:r>
                        <a:rPr lang="en-CA" sz="1400" b="1" i="0" u="none" strike="noStrike" dirty="0">
                          <a:solidFill>
                            <a:srgbClr val="FF0000"/>
                          </a:solidFill>
                          <a:effectLst/>
                          <a:latin typeface="+mn-lt"/>
                        </a:rPr>
                        <a:t>-15,033</a:t>
                      </a:r>
                    </a:p>
                  </a:txBody>
                  <a:tcPr marL="0" marR="0" marT="0" marB="0" anchor="b"/>
                </a:tc>
                <a:tc>
                  <a:txBody>
                    <a:bodyPr/>
                    <a:lstStyle/>
                    <a:p>
                      <a:pPr algn="r" fontAlgn="b"/>
                      <a:r>
                        <a:rPr lang="en-CA" sz="1400" b="1" i="0" u="none" strike="noStrike" dirty="0">
                          <a:solidFill>
                            <a:srgbClr val="FF0000"/>
                          </a:solidFill>
                          <a:effectLst/>
                          <a:latin typeface="+mn-lt"/>
                        </a:rPr>
                        <a:t>-18,359</a:t>
                      </a:r>
                    </a:p>
                  </a:txBody>
                  <a:tcPr marL="0" marR="0" marT="0" marB="0" anchor="b"/>
                </a:tc>
                <a:tc>
                  <a:txBody>
                    <a:bodyPr/>
                    <a:lstStyle/>
                    <a:p>
                      <a:pPr algn="r" fontAlgn="b"/>
                      <a:r>
                        <a:rPr lang="en-CA" sz="1400" b="1" i="0" u="none" strike="noStrike" dirty="0">
                          <a:solidFill>
                            <a:srgbClr val="FF0000"/>
                          </a:solidFill>
                          <a:effectLst/>
                          <a:latin typeface="+mn-lt"/>
                        </a:rPr>
                        <a:t>-22,085</a:t>
                      </a:r>
                    </a:p>
                  </a:txBody>
                  <a:tcPr marL="0" marR="0" marT="0" marB="0" anchor="b"/>
                </a:tc>
                <a:extLst>
                  <a:ext uri="{0D108BD9-81ED-4DB2-BD59-A6C34878D82A}">
                    <a16:rowId xmlns:a16="http://schemas.microsoft.com/office/drawing/2014/main" val="2520669583"/>
                  </a:ext>
                </a:extLst>
              </a:tr>
            </a:tbl>
          </a:graphicData>
        </a:graphic>
      </p:graphicFrame>
      <p:sp>
        <p:nvSpPr>
          <p:cNvPr id="8" name="Title 1">
            <a:extLst>
              <a:ext uri="{FF2B5EF4-FFF2-40B4-BE49-F238E27FC236}">
                <a16:creationId xmlns:a16="http://schemas.microsoft.com/office/drawing/2014/main" id="{99E7A94E-AE45-DE79-D52D-38BC09E83F12}"/>
              </a:ext>
            </a:extLst>
          </p:cNvPr>
          <p:cNvSpPr txBox="1">
            <a:spLocks/>
          </p:cNvSpPr>
          <p:nvPr/>
        </p:nvSpPr>
        <p:spPr>
          <a:xfrm>
            <a:off x="884603" y="2174604"/>
            <a:ext cx="2743310" cy="420444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a:lstStyle>
          <a:p>
            <a:r>
              <a:rPr lang="en-US" sz="1400" b="0" i="0" u="none" strike="noStrike" dirty="0">
                <a:effectLst/>
                <a:latin typeface="+mn-lt"/>
              </a:rPr>
              <a:t>Current </a:t>
            </a:r>
            <a:r>
              <a:rPr lang="en-US" sz="1400" dirty="0">
                <a:latin typeface="+mn-lt"/>
              </a:rPr>
              <a:t>utility bylaw has </a:t>
            </a:r>
            <a:r>
              <a:rPr lang="en-US" sz="1400" b="0" i="0" u="none" strike="noStrike" dirty="0">
                <a:effectLst/>
                <a:latin typeface="+mn-lt"/>
              </a:rPr>
              <a:t>Fixed rates with no annual increases.</a:t>
            </a:r>
          </a:p>
          <a:p>
            <a:endParaRPr lang="en-US" sz="1400" dirty="0">
              <a:latin typeface="+mn-lt"/>
            </a:endParaRPr>
          </a:p>
          <a:p>
            <a:r>
              <a:rPr lang="en-US" sz="1400" dirty="0">
                <a:latin typeface="+mn-lt"/>
              </a:rPr>
              <a:t>Metered rates are 75% of water consumption. </a:t>
            </a:r>
          </a:p>
          <a:p>
            <a:endParaRPr lang="en-US" sz="1400" dirty="0">
              <a:latin typeface="+mn-lt"/>
            </a:endParaRPr>
          </a:p>
          <a:p>
            <a:r>
              <a:rPr lang="en-US" sz="1400" dirty="0">
                <a:latin typeface="+mn-lt"/>
              </a:rPr>
              <a:t>2025 revenues include an annual 4.5% increase through 2028. Increase does not cover any capital investments for the sanitary system. </a:t>
            </a:r>
          </a:p>
          <a:p>
            <a:endParaRPr lang="en-US" sz="1400" dirty="0">
              <a:latin typeface="+mn-lt"/>
            </a:endParaRPr>
          </a:p>
          <a:p>
            <a:r>
              <a:rPr lang="en-US" sz="1400" dirty="0"/>
              <a:t>Utilities bylaw will need to be updated in 2024 and will be presented to Council for consideration in early spring</a:t>
            </a:r>
            <a:endParaRPr lang="en-US" sz="1400" dirty="0">
              <a:latin typeface="+mn-lt"/>
            </a:endParaRPr>
          </a:p>
          <a:p>
            <a:endParaRPr lang="en-US" sz="1400" dirty="0">
              <a:latin typeface="+mn-lt"/>
            </a:endParaRPr>
          </a:p>
          <a:p>
            <a:endParaRPr lang="en-CA" sz="1100" dirty="0">
              <a:latin typeface="+mn-lt"/>
            </a:endParaRPr>
          </a:p>
        </p:txBody>
      </p:sp>
    </p:spTree>
    <p:extLst>
      <p:ext uri="{BB962C8B-B14F-4D97-AF65-F5344CB8AC3E}">
        <p14:creationId xmlns:p14="http://schemas.microsoft.com/office/powerpoint/2010/main" val="3448011314"/>
      </p:ext>
    </p:extLst>
  </p:cSld>
  <p:clrMapOvr>
    <a:overrideClrMapping bg1="lt1" tx1="dk1" bg2="lt2" tx2="dk2" accent1="accent1" accent2="accent2" accent3="accent3" accent4="accent4" accent5="accent5" accent6="accent6" hlink="hlink" folHlink="folHlink"/>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DC1F32-965E-3620-D42A-0E9FAA2CC077}"/>
              </a:ext>
            </a:extLst>
          </p:cNvPr>
          <p:cNvSpPr>
            <a:spLocks noGrp="1"/>
          </p:cNvSpPr>
          <p:nvPr>
            <p:ph type="title"/>
          </p:nvPr>
        </p:nvSpPr>
        <p:spPr>
          <a:xfrm>
            <a:off x="994549" y="-42887"/>
            <a:ext cx="9905998" cy="1478570"/>
          </a:xfrm>
        </p:spPr>
        <p:txBody>
          <a:bodyPr>
            <a:normAutofit/>
          </a:bodyPr>
          <a:lstStyle/>
          <a:p>
            <a:pPr algn="ctr"/>
            <a:r>
              <a:rPr lang="en-US" sz="4400" dirty="0">
                <a:solidFill>
                  <a:schemeClr val="bg1"/>
                </a:solidFill>
              </a:rPr>
              <a:t>Capital works</a:t>
            </a:r>
            <a:endParaRPr lang="en-CA" sz="4400" dirty="0">
              <a:solidFill>
                <a:schemeClr val="bg1"/>
              </a:solidFill>
            </a:endParaRPr>
          </a:p>
        </p:txBody>
      </p:sp>
      <p:pic>
        <p:nvPicPr>
          <p:cNvPr id="13314" name="Picture 2" descr="Road Safety on Rural Roads">
            <a:extLst>
              <a:ext uri="{FF2B5EF4-FFF2-40B4-BE49-F238E27FC236}">
                <a16:creationId xmlns:a16="http://schemas.microsoft.com/office/drawing/2014/main" id="{9BF52B41-4439-2B77-68E9-A7FED711626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2261" y="1193728"/>
            <a:ext cx="2619375" cy="1364433"/>
          </a:xfrm>
          <a:prstGeom prst="rect">
            <a:avLst/>
          </a:prstGeom>
          <a:noFill/>
          <a:extLst>
            <a:ext uri="{909E8E84-426E-40DD-AFC4-6F175D3DCCD1}">
              <a14:hiddenFill xmlns:a14="http://schemas.microsoft.com/office/drawing/2010/main">
                <a:solidFill>
                  <a:srgbClr val="FFFFFF"/>
                </a:solidFill>
              </a14:hiddenFill>
            </a:ext>
          </a:extLst>
        </p:spPr>
      </p:pic>
      <p:pic>
        <p:nvPicPr>
          <p:cNvPr id="13318" name="Picture 6" descr="Water | The Nutrition Source | Harvard T.H. Chan School of Public Health">
            <a:extLst>
              <a:ext uri="{FF2B5EF4-FFF2-40B4-BE49-F238E27FC236}">
                <a16:creationId xmlns:a16="http://schemas.microsoft.com/office/drawing/2014/main" id="{0FA0A98F-F18A-697F-0962-842CA091CAF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46510" y="3881813"/>
            <a:ext cx="2619375" cy="1743075"/>
          </a:xfrm>
          <a:prstGeom prst="rect">
            <a:avLst/>
          </a:prstGeom>
          <a:noFill/>
          <a:extLst>
            <a:ext uri="{909E8E84-426E-40DD-AFC4-6F175D3DCCD1}">
              <a14:hiddenFill xmlns:a14="http://schemas.microsoft.com/office/drawing/2010/main">
                <a:solidFill>
                  <a:srgbClr val="FFFFFF"/>
                </a:solidFill>
              </a14:hiddenFill>
            </a:ext>
          </a:extLst>
        </p:spPr>
      </p:pic>
      <p:pic>
        <p:nvPicPr>
          <p:cNvPr id="13320" name="Picture 8" descr="10 Best Parks in Manchester - Explore Manchester's Most Beautiful Outdoor  Spaces – Go Guides">
            <a:extLst>
              <a:ext uri="{FF2B5EF4-FFF2-40B4-BE49-F238E27FC236}">
                <a16:creationId xmlns:a16="http://schemas.microsoft.com/office/drawing/2014/main" id="{E4102FCB-E6CB-4E4C-89B7-B4D2639D70D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091181" y="861923"/>
            <a:ext cx="2619375" cy="1743075"/>
          </a:xfrm>
          <a:prstGeom prst="rect">
            <a:avLst/>
          </a:prstGeom>
          <a:noFill/>
          <a:extLst>
            <a:ext uri="{909E8E84-426E-40DD-AFC4-6F175D3DCCD1}">
              <a14:hiddenFill xmlns:a14="http://schemas.microsoft.com/office/drawing/2010/main">
                <a:solidFill>
                  <a:srgbClr val="FFFFFF"/>
                </a:solidFill>
              </a14:hiddenFill>
            </a:ext>
          </a:extLst>
        </p:spPr>
      </p:pic>
      <p:pic>
        <p:nvPicPr>
          <p:cNvPr id="13326" name="Picture 14" descr="Municipal salaries in Tofino and Ucluelet - Tofino-Ucluelet Westerly News">
            <a:extLst>
              <a:ext uri="{FF2B5EF4-FFF2-40B4-BE49-F238E27FC236}">
                <a16:creationId xmlns:a16="http://schemas.microsoft.com/office/drawing/2014/main" id="{15532DA0-9A2E-B6AA-34B6-52584922C62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83495" y="4216751"/>
            <a:ext cx="2638425" cy="1733550"/>
          </a:xfrm>
          <a:prstGeom prst="rect">
            <a:avLst/>
          </a:prstGeom>
          <a:noFill/>
          <a:extLst>
            <a:ext uri="{909E8E84-426E-40DD-AFC4-6F175D3DCCD1}">
              <a14:hiddenFill xmlns:a14="http://schemas.microsoft.com/office/drawing/2010/main">
                <a:solidFill>
                  <a:srgbClr val="FFFFFF"/>
                </a:solidFill>
              </a14:hiddenFill>
            </a:ext>
          </a:extLst>
        </p:spPr>
      </p:pic>
      <p:pic>
        <p:nvPicPr>
          <p:cNvPr id="13328" name="Picture 16" descr="Ucluelet West Coast N.E.S.T.">
            <a:extLst>
              <a:ext uri="{FF2B5EF4-FFF2-40B4-BE49-F238E27FC236}">
                <a16:creationId xmlns:a16="http://schemas.microsoft.com/office/drawing/2014/main" id="{8D06F711-E732-EA3C-F1B3-47F2E000B99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255003" y="2941657"/>
            <a:ext cx="2962275" cy="1543050"/>
          </a:xfrm>
          <a:prstGeom prst="rect">
            <a:avLst/>
          </a:prstGeom>
          <a:noFill/>
          <a:extLst>
            <a:ext uri="{909E8E84-426E-40DD-AFC4-6F175D3DCCD1}">
              <a14:hiddenFill xmlns:a14="http://schemas.microsoft.com/office/drawing/2010/main">
                <a:solidFill>
                  <a:srgbClr val="FFFFFF"/>
                </a:solidFill>
              </a14:hiddenFill>
            </a:ext>
          </a:extLst>
        </p:spPr>
      </p:pic>
      <p:pic>
        <p:nvPicPr>
          <p:cNvPr id="13330" name="Picture 18" descr="Ucluelet First Nation could be without potable water for over a week after  barge damages line | CBC News">
            <a:extLst>
              <a:ext uri="{FF2B5EF4-FFF2-40B4-BE49-F238E27FC236}">
                <a16:creationId xmlns:a16="http://schemas.microsoft.com/office/drawing/2014/main" id="{9BBF450F-FE67-5E3D-05AA-6C115A4666B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722370" y="5022104"/>
            <a:ext cx="2847975" cy="1600200"/>
          </a:xfrm>
          <a:prstGeom prst="rect">
            <a:avLst/>
          </a:prstGeom>
          <a:noFill/>
          <a:extLst>
            <a:ext uri="{909E8E84-426E-40DD-AFC4-6F175D3DCCD1}">
              <a14:hiddenFill xmlns:a14="http://schemas.microsoft.com/office/drawing/2010/main">
                <a:solidFill>
                  <a:srgbClr val="FFFFFF"/>
                </a:solidFill>
              </a14:hiddenFill>
            </a:ext>
          </a:extLst>
        </p:spPr>
      </p:pic>
      <p:pic>
        <p:nvPicPr>
          <p:cNvPr id="13332" name="Picture 20" descr="Ucluelet Sewage Lagoon Upgrade • Koers &amp; Associates Engineering LTD.">
            <a:extLst>
              <a:ext uri="{FF2B5EF4-FFF2-40B4-BE49-F238E27FC236}">
                <a16:creationId xmlns:a16="http://schemas.microsoft.com/office/drawing/2014/main" id="{3C008E30-5E2A-FBB6-C8A3-EB9C7324D01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937709" y="4895607"/>
            <a:ext cx="2619375" cy="1743075"/>
          </a:xfrm>
          <a:prstGeom prst="rect">
            <a:avLst/>
          </a:prstGeom>
          <a:noFill/>
          <a:extLst>
            <a:ext uri="{909E8E84-426E-40DD-AFC4-6F175D3DCCD1}">
              <a14:hiddenFill xmlns:a14="http://schemas.microsoft.com/office/drawing/2010/main">
                <a:solidFill>
                  <a:srgbClr val="FFFFFF"/>
                </a:solidFill>
              </a14:hiddenFill>
            </a:ext>
          </a:extLst>
        </p:spPr>
      </p:pic>
      <p:pic>
        <p:nvPicPr>
          <p:cNvPr id="13334" name="Picture 22" descr="UCLUELET COMMUNITY CENTRE – muriconsulting">
            <a:extLst>
              <a:ext uri="{FF2B5EF4-FFF2-40B4-BE49-F238E27FC236}">
                <a16:creationId xmlns:a16="http://schemas.microsoft.com/office/drawing/2014/main" id="{C3012C70-934A-3D7E-FB76-989372724933}"/>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969253" y="1286060"/>
            <a:ext cx="3248025" cy="1409700"/>
          </a:xfrm>
          <a:prstGeom prst="rect">
            <a:avLst/>
          </a:prstGeom>
          <a:noFill/>
          <a:extLst>
            <a:ext uri="{909E8E84-426E-40DD-AFC4-6F175D3DCCD1}">
              <a14:hiddenFill xmlns:a14="http://schemas.microsoft.com/office/drawing/2010/main">
                <a:solidFill>
                  <a:srgbClr val="FFFFFF"/>
                </a:solidFill>
              </a14:hiddenFill>
            </a:ext>
          </a:extLst>
        </p:spPr>
      </p:pic>
      <p:pic>
        <p:nvPicPr>
          <p:cNvPr id="13336" name="Picture 24" descr="Machinery Focus: Bobcat brings comfort to compact tractors and loaders">
            <a:extLst>
              <a:ext uri="{FF2B5EF4-FFF2-40B4-BE49-F238E27FC236}">
                <a16:creationId xmlns:a16="http://schemas.microsoft.com/office/drawing/2014/main" id="{BEEDB406-9994-E654-6C42-30EF7E63935A}"/>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47357" y="2338272"/>
            <a:ext cx="2705100" cy="1685925"/>
          </a:xfrm>
          <a:prstGeom prst="rect">
            <a:avLst/>
          </a:prstGeom>
          <a:noFill/>
          <a:extLst>
            <a:ext uri="{909E8E84-426E-40DD-AFC4-6F175D3DCCD1}">
              <a14:hiddenFill xmlns:a14="http://schemas.microsoft.com/office/drawing/2010/main">
                <a:solidFill>
                  <a:srgbClr val="FFFFFF"/>
                </a:solidFill>
              </a14:hiddenFill>
            </a:ext>
          </a:extLst>
        </p:spPr>
      </p:pic>
      <p:pic>
        <p:nvPicPr>
          <p:cNvPr id="13338" name="Picture 26" descr="New Ford 6 Speed F-450 Regular Cab Dump Trucks For Sale |  MyLittleSalesman.com">
            <a:extLst>
              <a:ext uri="{FF2B5EF4-FFF2-40B4-BE49-F238E27FC236}">
                <a16:creationId xmlns:a16="http://schemas.microsoft.com/office/drawing/2014/main" id="{C07DA45D-31CC-86F9-650A-7FABCAB11144}"/>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243581" y="2736329"/>
            <a:ext cx="2466975" cy="1847850"/>
          </a:xfrm>
          <a:prstGeom prst="rect">
            <a:avLst/>
          </a:prstGeom>
          <a:noFill/>
          <a:extLst>
            <a:ext uri="{909E8E84-426E-40DD-AFC4-6F175D3DCCD1}">
              <a14:hiddenFill xmlns:a14="http://schemas.microsoft.com/office/drawing/2010/main">
                <a:solidFill>
                  <a:srgbClr val="FFFFFF"/>
                </a:solidFill>
              </a14:hiddenFill>
            </a:ext>
          </a:extLst>
        </p:spPr>
      </p:pic>
      <p:pic>
        <p:nvPicPr>
          <p:cNvPr id="13340" name="Picture 28" descr="Storm Watching In Ucluelet 2023: Everything You Need To Know - Written By  Kel">
            <a:extLst>
              <a:ext uri="{FF2B5EF4-FFF2-40B4-BE49-F238E27FC236}">
                <a16:creationId xmlns:a16="http://schemas.microsoft.com/office/drawing/2014/main" id="{8C344EEB-7409-3C4E-2848-9E9C997DA59A}"/>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33082" y="4601858"/>
            <a:ext cx="2619375" cy="1743075"/>
          </a:xfrm>
          <a:prstGeom prst="rect">
            <a:avLst/>
          </a:prstGeom>
          <a:noFill/>
          <a:extLst>
            <a:ext uri="{909E8E84-426E-40DD-AFC4-6F175D3DCCD1}">
              <a14:hiddenFill xmlns:a14="http://schemas.microsoft.com/office/drawing/2010/main">
                <a:solidFill>
                  <a:srgbClr val="FFFFFF"/>
                </a:solidFill>
              </a14:hiddenFill>
            </a:ext>
          </a:extLst>
        </p:spPr>
      </p:pic>
      <p:pic>
        <p:nvPicPr>
          <p:cNvPr id="13316" name="Picture 4" descr="Everything You Ever Wanted To Know About Sewers But Were Afraid To Ask |  Plumbing, Sewer, Heating &amp; Electrical Services | Ravinia">
            <a:extLst>
              <a:ext uri="{FF2B5EF4-FFF2-40B4-BE49-F238E27FC236}">
                <a16:creationId xmlns:a16="http://schemas.microsoft.com/office/drawing/2014/main" id="{2D053541-7241-5A95-0B63-7F2B41DF29F4}"/>
              </a:ext>
            </a:extLst>
          </p:cNvPr>
          <p:cNvPicPr>
            <a:picLocks noChangeAspect="1" noChangeArrowheads="1"/>
          </p:cNvPicPr>
          <p:nvPr/>
        </p:nvPicPr>
        <p:blipFill>
          <a:blip r:embed="rId14" cstate="screen">
            <a:extLst>
              <a:ext uri="{28A0092B-C50C-407E-A947-70E740481C1C}">
                <a14:useLocalDpi xmlns:a14="http://schemas.microsoft.com/office/drawing/2010/main" val="0"/>
              </a:ext>
            </a:extLst>
          </a:blip>
          <a:srcRect/>
          <a:stretch>
            <a:fillRect/>
          </a:stretch>
        </p:blipFill>
        <p:spPr bwMode="auto">
          <a:xfrm>
            <a:off x="7313375" y="2019377"/>
            <a:ext cx="2001520" cy="1325225"/>
          </a:xfrm>
          <a:prstGeom prst="rect">
            <a:avLst/>
          </a:prstGeom>
          <a:noFill/>
          <a:extLst>
            <a:ext uri="{909E8E84-426E-40DD-AFC4-6F175D3DCCD1}">
              <a14:hiddenFill xmlns:a14="http://schemas.microsoft.com/office/drawing/2010/main">
                <a:solidFill>
                  <a:srgbClr val="FFFFFF"/>
                </a:solidFill>
              </a14:hiddenFill>
            </a:ext>
          </a:extLst>
        </p:spPr>
      </p:pic>
      <p:pic>
        <p:nvPicPr>
          <p:cNvPr id="13322" name="Picture 10" descr="Niche market nurtures with nature: Contractors diversify into natural  playgrounds - Landscape Ontario">
            <a:extLst>
              <a:ext uri="{FF2B5EF4-FFF2-40B4-BE49-F238E27FC236}">
                <a16:creationId xmlns:a16="http://schemas.microsoft.com/office/drawing/2014/main" id="{23AE76E9-CE12-345C-950D-D9434210B6DA}"/>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849422" y="2642159"/>
            <a:ext cx="2619375" cy="17430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104936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8F95E5-E998-009F-0FA7-993A6E81C883}"/>
              </a:ext>
            </a:extLst>
          </p:cNvPr>
          <p:cNvSpPr>
            <a:spLocks noGrp="1"/>
          </p:cNvSpPr>
          <p:nvPr>
            <p:ph type="title"/>
          </p:nvPr>
        </p:nvSpPr>
        <p:spPr>
          <a:xfrm>
            <a:off x="1395413" y="0"/>
            <a:ext cx="9905998" cy="1478570"/>
          </a:xfrm>
        </p:spPr>
        <p:txBody>
          <a:bodyPr/>
          <a:lstStyle/>
          <a:p>
            <a:r>
              <a:rPr lang="en-US" dirty="0">
                <a:solidFill>
                  <a:schemeClr val="bg1"/>
                </a:solidFill>
              </a:rPr>
              <a:t>2024 – 2028 Capital plan</a:t>
            </a:r>
            <a:endParaRPr lang="en-CA" dirty="0">
              <a:solidFill>
                <a:schemeClr val="bg1"/>
              </a:solidFill>
            </a:endParaRPr>
          </a:p>
        </p:txBody>
      </p:sp>
      <p:sp>
        <p:nvSpPr>
          <p:cNvPr id="3" name="Content Placeholder 2">
            <a:extLst>
              <a:ext uri="{FF2B5EF4-FFF2-40B4-BE49-F238E27FC236}">
                <a16:creationId xmlns:a16="http://schemas.microsoft.com/office/drawing/2014/main" id="{16A82774-EB19-A6F8-E997-EED72A2794FA}"/>
              </a:ext>
            </a:extLst>
          </p:cNvPr>
          <p:cNvSpPr>
            <a:spLocks noGrp="1"/>
          </p:cNvSpPr>
          <p:nvPr>
            <p:ph idx="1"/>
          </p:nvPr>
        </p:nvSpPr>
        <p:spPr>
          <a:xfrm>
            <a:off x="1529039" y="1310640"/>
            <a:ext cx="6934241" cy="5394959"/>
          </a:xfrm>
        </p:spPr>
        <p:txBody>
          <a:bodyPr>
            <a:noAutofit/>
          </a:bodyPr>
          <a:lstStyle/>
          <a:p>
            <a:pPr>
              <a:lnSpc>
                <a:spcPct val="100000"/>
              </a:lnSpc>
            </a:pPr>
            <a:r>
              <a:rPr lang="en-US" sz="1800" dirty="0">
                <a:solidFill>
                  <a:schemeClr val="bg1"/>
                </a:solidFill>
              </a:rPr>
              <a:t>Provides an overview of the five-year capital requirements as of December 2024 for all departments.</a:t>
            </a:r>
          </a:p>
          <a:p>
            <a:pPr>
              <a:lnSpc>
                <a:spcPct val="100000"/>
              </a:lnSpc>
            </a:pPr>
            <a:r>
              <a:rPr lang="en-US" sz="1800" dirty="0">
                <a:solidFill>
                  <a:schemeClr val="bg1"/>
                </a:solidFill>
              </a:rPr>
              <a:t>“Fund” indicates where the municipality should be funding the project from (reserves).  </a:t>
            </a:r>
          </a:p>
          <a:p>
            <a:pPr>
              <a:lnSpc>
                <a:spcPct val="100000"/>
              </a:lnSpc>
            </a:pPr>
            <a:r>
              <a:rPr lang="en-US" sz="1800" dirty="0">
                <a:solidFill>
                  <a:schemeClr val="bg1"/>
                </a:solidFill>
              </a:rPr>
              <a:t>New reserve accounts were adopted in 2023.  Transfers from the general reserve accounts will occur in 2024. </a:t>
            </a:r>
          </a:p>
          <a:p>
            <a:pPr>
              <a:lnSpc>
                <a:spcPct val="100000"/>
              </a:lnSpc>
            </a:pPr>
            <a:r>
              <a:rPr lang="en-US" sz="1800" dirty="0">
                <a:solidFill>
                  <a:schemeClr val="bg1"/>
                </a:solidFill>
              </a:rPr>
              <a:t>Funding of the new reserve accounts should be considered within the operational budget. </a:t>
            </a:r>
          </a:p>
          <a:p>
            <a:pPr>
              <a:lnSpc>
                <a:spcPct val="100000"/>
              </a:lnSpc>
            </a:pPr>
            <a:r>
              <a:rPr lang="en-US" sz="1800" dirty="0">
                <a:solidFill>
                  <a:schemeClr val="bg1"/>
                </a:solidFill>
              </a:rPr>
              <a:t>Projects are derived from directives from Council; Master Plans (sanitary, water, storm, parks &amp; recreation; OCP); </a:t>
            </a:r>
            <a:r>
              <a:rPr lang="en-CA" sz="1800" dirty="0">
                <a:solidFill>
                  <a:schemeClr val="bg1"/>
                </a:solidFill>
              </a:rPr>
              <a:t>Infrastructure requirement and Development.</a:t>
            </a:r>
          </a:p>
          <a:p>
            <a:pPr>
              <a:lnSpc>
                <a:spcPct val="100000"/>
              </a:lnSpc>
            </a:pPr>
            <a:r>
              <a:rPr lang="en-CA" sz="1800" dirty="0">
                <a:solidFill>
                  <a:schemeClr val="bg1"/>
                </a:solidFill>
              </a:rPr>
              <a:t>Projects may move within the Capital Plan based on approved funding, new grant opportunities and emergency operational requirements. </a:t>
            </a:r>
          </a:p>
          <a:p>
            <a:pPr>
              <a:lnSpc>
                <a:spcPct val="100000"/>
              </a:lnSpc>
            </a:pPr>
            <a:r>
              <a:rPr lang="en-CA" sz="1800" dirty="0">
                <a:solidFill>
                  <a:schemeClr val="bg1"/>
                </a:solidFill>
              </a:rPr>
              <a:t>Projects can be advanced through long- and short-term borrowing. </a:t>
            </a:r>
          </a:p>
          <a:p>
            <a:pPr>
              <a:lnSpc>
                <a:spcPct val="100000"/>
              </a:lnSpc>
            </a:pPr>
            <a:endParaRPr lang="en-CA" sz="1800" dirty="0">
              <a:solidFill>
                <a:schemeClr val="bg1"/>
              </a:solidFill>
            </a:endParaRPr>
          </a:p>
        </p:txBody>
      </p:sp>
      <p:graphicFrame>
        <p:nvGraphicFramePr>
          <p:cNvPr id="4" name="Content Placeholder 6">
            <a:extLst>
              <a:ext uri="{FF2B5EF4-FFF2-40B4-BE49-F238E27FC236}">
                <a16:creationId xmlns:a16="http://schemas.microsoft.com/office/drawing/2014/main" id="{107DB07C-BC64-F33A-2BE6-521215F52608}"/>
              </a:ext>
            </a:extLst>
          </p:cNvPr>
          <p:cNvGraphicFramePr>
            <a:graphicFrameLocks/>
          </p:cNvGraphicFramePr>
          <p:nvPr>
            <p:extLst>
              <p:ext uri="{D42A27DB-BD31-4B8C-83A1-F6EECF244321}">
                <p14:modId xmlns:p14="http://schemas.microsoft.com/office/powerpoint/2010/main" val="2005577738"/>
              </p:ext>
            </p:extLst>
          </p:nvPr>
        </p:nvGraphicFramePr>
        <p:xfrm>
          <a:off x="8605520" y="2419412"/>
          <a:ext cx="3147196" cy="3659999"/>
        </p:xfrm>
        <a:graphic>
          <a:graphicData uri="http://schemas.openxmlformats.org/drawingml/2006/table">
            <a:tbl>
              <a:tblPr>
                <a:tableStyleId>{18603FDC-E32A-4AB5-989C-0864C3EAD2B8}</a:tableStyleId>
              </a:tblPr>
              <a:tblGrid>
                <a:gridCol w="2553349">
                  <a:extLst>
                    <a:ext uri="{9D8B030D-6E8A-4147-A177-3AD203B41FA5}">
                      <a16:colId xmlns:a16="http://schemas.microsoft.com/office/drawing/2014/main" val="694078448"/>
                    </a:ext>
                  </a:extLst>
                </a:gridCol>
                <a:gridCol w="593847">
                  <a:extLst>
                    <a:ext uri="{9D8B030D-6E8A-4147-A177-3AD203B41FA5}">
                      <a16:colId xmlns:a16="http://schemas.microsoft.com/office/drawing/2014/main" val="642443121"/>
                    </a:ext>
                  </a:extLst>
                </a:gridCol>
              </a:tblGrid>
              <a:tr h="106663">
                <a:tc>
                  <a:txBody>
                    <a:bodyPr/>
                    <a:lstStyle/>
                    <a:p>
                      <a:pPr algn="l" fontAlgn="b"/>
                      <a:r>
                        <a:rPr lang="en-CA" sz="1400" u="none" strike="noStrike" dirty="0">
                          <a:solidFill>
                            <a:schemeClr val="bg1"/>
                          </a:solidFill>
                          <a:effectLst/>
                        </a:rPr>
                        <a:t>Affordable Housing</a:t>
                      </a:r>
                      <a:endParaRPr lang="en-CA" sz="1400" b="0" i="0" u="none" strike="noStrike" dirty="0">
                        <a:solidFill>
                          <a:schemeClr val="bg1"/>
                        </a:solidFill>
                        <a:effectLst/>
                        <a:latin typeface="Arial" panose="020B0604020202020204" pitchFamily="34" charset="0"/>
                      </a:endParaRPr>
                    </a:p>
                  </a:txBody>
                  <a:tcPr marL="0" marR="0" marT="0" marB="0" anchor="b"/>
                </a:tc>
                <a:tc>
                  <a:txBody>
                    <a:bodyPr/>
                    <a:lstStyle/>
                    <a:p>
                      <a:pPr algn="ctr" fontAlgn="b"/>
                      <a:r>
                        <a:rPr lang="en-CA" sz="1400" u="none" strike="noStrike" dirty="0">
                          <a:solidFill>
                            <a:schemeClr val="bg1"/>
                          </a:solidFill>
                          <a:effectLst/>
                        </a:rPr>
                        <a:t>AF</a:t>
                      </a:r>
                      <a:endParaRPr lang="en-CA" sz="1400" b="0" i="0" u="none" strike="noStrike" dirty="0">
                        <a:solidFill>
                          <a:schemeClr val="bg1"/>
                        </a:solidFill>
                        <a:effectLst/>
                        <a:latin typeface="Arial" panose="020B0604020202020204" pitchFamily="34" charset="0"/>
                      </a:endParaRPr>
                    </a:p>
                  </a:txBody>
                  <a:tcPr marL="0" marR="0" marT="0" marB="0" anchor="b"/>
                </a:tc>
                <a:extLst>
                  <a:ext uri="{0D108BD9-81ED-4DB2-BD59-A6C34878D82A}">
                    <a16:rowId xmlns:a16="http://schemas.microsoft.com/office/drawing/2014/main" val="4006145250"/>
                  </a:ext>
                </a:extLst>
              </a:tr>
              <a:tr h="106663">
                <a:tc>
                  <a:txBody>
                    <a:bodyPr/>
                    <a:lstStyle/>
                    <a:p>
                      <a:pPr algn="l" fontAlgn="b"/>
                      <a:r>
                        <a:rPr lang="en-CA" sz="1400" u="none" strike="noStrike" dirty="0">
                          <a:solidFill>
                            <a:schemeClr val="bg1"/>
                          </a:solidFill>
                          <a:effectLst/>
                        </a:rPr>
                        <a:t>Barkley Community Forest</a:t>
                      </a:r>
                      <a:endParaRPr lang="en-CA" sz="1400" b="0" i="0" u="none" strike="noStrike" dirty="0">
                        <a:solidFill>
                          <a:schemeClr val="bg1"/>
                        </a:solidFill>
                        <a:effectLst/>
                        <a:latin typeface="Arial" panose="020B0604020202020204" pitchFamily="34" charset="0"/>
                      </a:endParaRPr>
                    </a:p>
                  </a:txBody>
                  <a:tcPr marL="0" marR="0" marT="0" marB="0" anchor="b"/>
                </a:tc>
                <a:tc>
                  <a:txBody>
                    <a:bodyPr/>
                    <a:lstStyle/>
                    <a:p>
                      <a:pPr algn="ctr" fontAlgn="b"/>
                      <a:r>
                        <a:rPr lang="en-CA" sz="1400" u="none" strike="noStrike" dirty="0">
                          <a:solidFill>
                            <a:schemeClr val="bg1"/>
                          </a:solidFill>
                          <a:effectLst/>
                        </a:rPr>
                        <a:t>BCF</a:t>
                      </a:r>
                      <a:endParaRPr lang="en-CA" sz="1400" b="0" i="0" u="none" strike="noStrike" dirty="0">
                        <a:solidFill>
                          <a:schemeClr val="bg1"/>
                        </a:solidFill>
                        <a:effectLst/>
                        <a:latin typeface="Arial" panose="020B0604020202020204" pitchFamily="34" charset="0"/>
                      </a:endParaRPr>
                    </a:p>
                  </a:txBody>
                  <a:tcPr marL="0" marR="0" marT="0" marB="0" anchor="b"/>
                </a:tc>
                <a:extLst>
                  <a:ext uri="{0D108BD9-81ED-4DB2-BD59-A6C34878D82A}">
                    <a16:rowId xmlns:a16="http://schemas.microsoft.com/office/drawing/2014/main" val="3500685131"/>
                  </a:ext>
                </a:extLst>
              </a:tr>
              <a:tr h="106663">
                <a:tc>
                  <a:txBody>
                    <a:bodyPr/>
                    <a:lstStyle/>
                    <a:p>
                      <a:pPr algn="l" fontAlgn="b"/>
                      <a:r>
                        <a:rPr lang="en-US" sz="1400" u="none" strike="noStrike" dirty="0">
                          <a:solidFill>
                            <a:schemeClr val="bg1"/>
                          </a:solidFill>
                          <a:effectLst/>
                        </a:rPr>
                        <a:t>Carry Forward from Previous Year</a:t>
                      </a:r>
                      <a:endParaRPr lang="en-US" sz="1400" b="0" i="0" u="none" strike="noStrike" dirty="0">
                        <a:solidFill>
                          <a:schemeClr val="bg1"/>
                        </a:solidFill>
                        <a:effectLst/>
                        <a:latin typeface="Arial" panose="020B0604020202020204" pitchFamily="34" charset="0"/>
                      </a:endParaRPr>
                    </a:p>
                  </a:txBody>
                  <a:tcPr marL="0" marR="0" marT="0" marB="0" anchor="b"/>
                </a:tc>
                <a:tc>
                  <a:txBody>
                    <a:bodyPr/>
                    <a:lstStyle/>
                    <a:p>
                      <a:pPr algn="ctr" fontAlgn="b"/>
                      <a:r>
                        <a:rPr lang="en-CA" sz="1400" u="none" strike="noStrike" dirty="0">
                          <a:solidFill>
                            <a:schemeClr val="bg1"/>
                          </a:solidFill>
                          <a:effectLst/>
                        </a:rPr>
                        <a:t>CFW</a:t>
                      </a:r>
                      <a:endParaRPr lang="en-CA" sz="1400" b="0" i="0" u="none" strike="noStrike" dirty="0">
                        <a:solidFill>
                          <a:schemeClr val="bg1"/>
                        </a:solidFill>
                        <a:effectLst/>
                        <a:latin typeface="Arial" panose="020B0604020202020204" pitchFamily="34" charset="0"/>
                      </a:endParaRPr>
                    </a:p>
                  </a:txBody>
                  <a:tcPr marL="0" marR="0" marT="0" marB="0" anchor="b"/>
                </a:tc>
                <a:extLst>
                  <a:ext uri="{0D108BD9-81ED-4DB2-BD59-A6C34878D82A}">
                    <a16:rowId xmlns:a16="http://schemas.microsoft.com/office/drawing/2014/main" val="3213628507"/>
                  </a:ext>
                </a:extLst>
              </a:tr>
              <a:tr h="106663">
                <a:tc>
                  <a:txBody>
                    <a:bodyPr/>
                    <a:lstStyle/>
                    <a:p>
                      <a:pPr algn="l" fontAlgn="b"/>
                      <a:r>
                        <a:rPr lang="en-CA" sz="1400" u="none" strike="noStrike" dirty="0">
                          <a:solidFill>
                            <a:schemeClr val="bg1"/>
                          </a:solidFill>
                          <a:effectLst/>
                        </a:rPr>
                        <a:t>Covid Grant</a:t>
                      </a:r>
                      <a:endParaRPr lang="en-CA" sz="1400" b="0" i="0" u="none" strike="noStrike" dirty="0">
                        <a:solidFill>
                          <a:schemeClr val="bg1"/>
                        </a:solidFill>
                        <a:effectLst/>
                        <a:latin typeface="Arial" panose="020B0604020202020204" pitchFamily="34" charset="0"/>
                      </a:endParaRPr>
                    </a:p>
                  </a:txBody>
                  <a:tcPr marL="0" marR="0" marT="0" marB="0" anchor="b"/>
                </a:tc>
                <a:tc>
                  <a:txBody>
                    <a:bodyPr/>
                    <a:lstStyle/>
                    <a:p>
                      <a:pPr algn="ctr" fontAlgn="b"/>
                      <a:r>
                        <a:rPr lang="en-CA" sz="1400" u="none" strike="noStrike" dirty="0">
                          <a:solidFill>
                            <a:schemeClr val="bg1"/>
                          </a:solidFill>
                          <a:effectLst/>
                        </a:rPr>
                        <a:t>COVID</a:t>
                      </a:r>
                      <a:endParaRPr lang="en-CA" sz="1400" b="0" i="0" u="none" strike="noStrike" dirty="0">
                        <a:solidFill>
                          <a:schemeClr val="bg1"/>
                        </a:solidFill>
                        <a:effectLst/>
                        <a:latin typeface="Arial" panose="020B0604020202020204" pitchFamily="34" charset="0"/>
                      </a:endParaRPr>
                    </a:p>
                  </a:txBody>
                  <a:tcPr marL="0" marR="0" marT="0" marB="0" anchor="b"/>
                </a:tc>
                <a:extLst>
                  <a:ext uri="{0D108BD9-81ED-4DB2-BD59-A6C34878D82A}">
                    <a16:rowId xmlns:a16="http://schemas.microsoft.com/office/drawing/2014/main" val="3207406950"/>
                  </a:ext>
                </a:extLst>
              </a:tr>
              <a:tr h="106663">
                <a:tc>
                  <a:txBody>
                    <a:bodyPr/>
                    <a:lstStyle/>
                    <a:p>
                      <a:pPr algn="l" fontAlgn="b"/>
                      <a:r>
                        <a:rPr lang="en-CA" sz="1400" u="none" strike="noStrike" dirty="0">
                          <a:solidFill>
                            <a:schemeClr val="bg1"/>
                          </a:solidFill>
                          <a:effectLst/>
                        </a:rPr>
                        <a:t>Development Cost Charges</a:t>
                      </a:r>
                      <a:endParaRPr lang="en-CA" sz="1400" b="0" i="0" u="none" strike="noStrike" dirty="0">
                        <a:solidFill>
                          <a:schemeClr val="bg1"/>
                        </a:solidFill>
                        <a:effectLst/>
                        <a:latin typeface="Arial" panose="020B0604020202020204" pitchFamily="34" charset="0"/>
                      </a:endParaRPr>
                    </a:p>
                  </a:txBody>
                  <a:tcPr marL="0" marR="0" marT="0" marB="0" anchor="b"/>
                </a:tc>
                <a:tc>
                  <a:txBody>
                    <a:bodyPr/>
                    <a:lstStyle/>
                    <a:p>
                      <a:pPr algn="ctr" fontAlgn="b"/>
                      <a:r>
                        <a:rPr lang="en-CA" sz="1400" u="none" strike="noStrike" dirty="0">
                          <a:solidFill>
                            <a:schemeClr val="bg1"/>
                          </a:solidFill>
                          <a:effectLst/>
                        </a:rPr>
                        <a:t>DCC</a:t>
                      </a:r>
                      <a:endParaRPr lang="en-CA" sz="1400" b="0" i="0" u="none" strike="noStrike" dirty="0">
                        <a:solidFill>
                          <a:schemeClr val="bg1"/>
                        </a:solidFill>
                        <a:effectLst/>
                        <a:latin typeface="Arial" panose="020B0604020202020204" pitchFamily="34" charset="0"/>
                      </a:endParaRPr>
                    </a:p>
                  </a:txBody>
                  <a:tcPr marL="0" marR="0" marT="0" marB="0" anchor="b"/>
                </a:tc>
                <a:extLst>
                  <a:ext uri="{0D108BD9-81ED-4DB2-BD59-A6C34878D82A}">
                    <a16:rowId xmlns:a16="http://schemas.microsoft.com/office/drawing/2014/main" val="2913566300"/>
                  </a:ext>
                </a:extLst>
              </a:tr>
              <a:tr h="106663">
                <a:tc>
                  <a:txBody>
                    <a:bodyPr/>
                    <a:lstStyle/>
                    <a:p>
                      <a:pPr algn="l" fontAlgn="b"/>
                      <a:r>
                        <a:rPr lang="en-CA" sz="1400" u="none" strike="noStrike" dirty="0">
                          <a:solidFill>
                            <a:schemeClr val="bg1"/>
                          </a:solidFill>
                          <a:effectLst/>
                        </a:rPr>
                        <a:t>Donations</a:t>
                      </a:r>
                      <a:endParaRPr lang="en-CA" sz="1400" b="0" i="0" u="none" strike="noStrike" dirty="0">
                        <a:solidFill>
                          <a:schemeClr val="bg1"/>
                        </a:solidFill>
                        <a:effectLst/>
                        <a:latin typeface="Arial" panose="020B0604020202020204" pitchFamily="34" charset="0"/>
                      </a:endParaRPr>
                    </a:p>
                  </a:txBody>
                  <a:tcPr marL="0" marR="0" marT="0" marB="0" anchor="b"/>
                </a:tc>
                <a:tc>
                  <a:txBody>
                    <a:bodyPr/>
                    <a:lstStyle/>
                    <a:p>
                      <a:pPr algn="ctr" fontAlgn="b"/>
                      <a:r>
                        <a:rPr lang="en-CA" sz="1400" u="none" strike="noStrike" dirty="0">
                          <a:solidFill>
                            <a:schemeClr val="bg1"/>
                          </a:solidFill>
                          <a:effectLst/>
                        </a:rPr>
                        <a:t>D</a:t>
                      </a:r>
                      <a:endParaRPr lang="en-CA" sz="1400" b="0" i="0" u="none" strike="noStrike" dirty="0">
                        <a:solidFill>
                          <a:schemeClr val="bg1"/>
                        </a:solidFill>
                        <a:effectLst/>
                        <a:latin typeface="Arial" panose="020B0604020202020204" pitchFamily="34" charset="0"/>
                      </a:endParaRPr>
                    </a:p>
                  </a:txBody>
                  <a:tcPr marL="0" marR="0" marT="0" marB="0" anchor="b"/>
                </a:tc>
                <a:extLst>
                  <a:ext uri="{0D108BD9-81ED-4DB2-BD59-A6C34878D82A}">
                    <a16:rowId xmlns:a16="http://schemas.microsoft.com/office/drawing/2014/main" val="4088896927"/>
                  </a:ext>
                </a:extLst>
              </a:tr>
              <a:tr h="106663">
                <a:tc>
                  <a:txBody>
                    <a:bodyPr/>
                    <a:lstStyle/>
                    <a:p>
                      <a:pPr algn="l" fontAlgn="b"/>
                      <a:r>
                        <a:rPr lang="en-CA" sz="1400" u="none" strike="noStrike" dirty="0">
                          <a:solidFill>
                            <a:schemeClr val="bg1"/>
                          </a:solidFill>
                          <a:effectLst/>
                        </a:rPr>
                        <a:t>Emergency Services Reserves</a:t>
                      </a:r>
                      <a:endParaRPr lang="en-CA" sz="1400" b="0" i="0" u="none" strike="noStrike" dirty="0">
                        <a:solidFill>
                          <a:schemeClr val="bg1"/>
                        </a:solidFill>
                        <a:effectLst/>
                        <a:latin typeface="Arial" panose="020B0604020202020204" pitchFamily="34" charset="0"/>
                      </a:endParaRPr>
                    </a:p>
                  </a:txBody>
                  <a:tcPr marL="0" marR="0" marT="0" marB="0" anchor="b"/>
                </a:tc>
                <a:tc>
                  <a:txBody>
                    <a:bodyPr/>
                    <a:lstStyle/>
                    <a:p>
                      <a:pPr algn="ctr" fontAlgn="b"/>
                      <a:r>
                        <a:rPr lang="en-CA" sz="1400" u="none" strike="noStrike" dirty="0">
                          <a:solidFill>
                            <a:schemeClr val="bg1"/>
                          </a:solidFill>
                          <a:effectLst/>
                        </a:rPr>
                        <a:t>ER</a:t>
                      </a:r>
                      <a:endParaRPr lang="en-CA" sz="1400" b="0" i="0" u="none" strike="noStrike" dirty="0">
                        <a:solidFill>
                          <a:schemeClr val="bg1"/>
                        </a:solidFill>
                        <a:effectLst/>
                        <a:latin typeface="Arial" panose="020B0604020202020204" pitchFamily="34" charset="0"/>
                      </a:endParaRPr>
                    </a:p>
                  </a:txBody>
                  <a:tcPr marL="0" marR="0" marT="0" marB="0" anchor="b"/>
                </a:tc>
                <a:extLst>
                  <a:ext uri="{0D108BD9-81ED-4DB2-BD59-A6C34878D82A}">
                    <a16:rowId xmlns:a16="http://schemas.microsoft.com/office/drawing/2014/main" val="3660889862"/>
                  </a:ext>
                </a:extLst>
              </a:tr>
              <a:tr h="106663">
                <a:tc>
                  <a:txBody>
                    <a:bodyPr/>
                    <a:lstStyle/>
                    <a:p>
                      <a:pPr algn="l" fontAlgn="b"/>
                      <a:r>
                        <a:rPr lang="en-CA" sz="1400" u="none" strike="noStrike" dirty="0">
                          <a:solidFill>
                            <a:schemeClr val="bg1"/>
                          </a:solidFill>
                          <a:effectLst/>
                        </a:rPr>
                        <a:t>General Reserves</a:t>
                      </a:r>
                      <a:endParaRPr lang="en-CA" sz="1400" b="0" i="0" u="none" strike="noStrike" dirty="0">
                        <a:solidFill>
                          <a:schemeClr val="bg1"/>
                        </a:solidFill>
                        <a:effectLst/>
                        <a:latin typeface="Arial" panose="020B0604020202020204" pitchFamily="34" charset="0"/>
                      </a:endParaRPr>
                    </a:p>
                  </a:txBody>
                  <a:tcPr marL="0" marR="0" marT="0" marB="0" anchor="b"/>
                </a:tc>
                <a:tc>
                  <a:txBody>
                    <a:bodyPr/>
                    <a:lstStyle/>
                    <a:p>
                      <a:pPr algn="ctr" fontAlgn="b"/>
                      <a:r>
                        <a:rPr lang="en-CA" sz="1400" u="none" strike="noStrike" dirty="0">
                          <a:solidFill>
                            <a:schemeClr val="bg1"/>
                          </a:solidFill>
                          <a:effectLst/>
                        </a:rPr>
                        <a:t>GR</a:t>
                      </a:r>
                      <a:endParaRPr lang="en-CA" sz="1400" b="0" i="0" u="none" strike="noStrike" dirty="0">
                        <a:solidFill>
                          <a:schemeClr val="bg1"/>
                        </a:solidFill>
                        <a:effectLst/>
                        <a:latin typeface="Arial" panose="020B0604020202020204" pitchFamily="34" charset="0"/>
                      </a:endParaRPr>
                    </a:p>
                  </a:txBody>
                  <a:tcPr marL="0" marR="0" marT="0" marB="0" anchor="b"/>
                </a:tc>
                <a:extLst>
                  <a:ext uri="{0D108BD9-81ED-4DB2-BD59-A6C34878D82A}">
                    <a16:rowId xmlns:a16="http://schemas.microsoft.com/office/drawing/2014/main" val="374697673"/>
                  </a:ext>
                </a:extLst>
              </a:tr>
              <a:tr h="106663">
                <a:tc>
                  <a:txBody>
                    <a:bodyPr/>
                    <a:lstStyle/>
                    <a:p>
                      <a:pPr algn="l" fontAlgn="b"/>
                      <a:r>
                        <a:rPr lang="en-CA" sz="1400" u="none" strike="noStrike" dirty="0">
                          <a:solidFill>
                            <a:schemeClr val="bg1"/>
                          </a:solidFill>
                          <a:effectLst/>
                        </a:rPr>
                        <a:t>Grants</a:t>
                      </a:r>
                      <a:endParaRPr lang="en-CA" sz="1400" b="0" i="0" u="none" strike="noStrike" dirty="0">
                        <a:solidFill>
                          <a:schemeClr val="bg1"/>
                        </a:solidFill>
                        <a:effectLst/>
                        <a:latin typeface="Arial" panose="020B0604020202020204" pitchFamily="34" charset="0"/>
                      </a:endParaRPr>
                    </a:p>
                  </a:txBody>
                  <a:tcPr marL="0" marR="0" marT="0" marB="0" anchor="b"/>
                </a:tc>
                <a:tc>
                  <a:txBody>
                    <a:bodyPr/>
                    <a:lstStyle/>
                    <a:p>
                      <a:pPr algn="ctr" fontAlgn="b"/>
                      <a:r>
                        <a:rPr lang="en-CA" sz="1400" u="none" strike="noStrike" dirty="0">
                          <a:solidFill>
                            <a:schemeClr val="bg1"/>
                          </a:solidFill>
                          <a:effectLst/>
                        </a:rPr>
                        <a:t>G</a:t>
                      </a:r>
                      <a:endParaRPr lang="en-CA" sz="1400" b="0" i="0" u="none" strike="noStrike" dirty="0">
                        <a:solidFill>
                          <a:schemeClr val="bg1"/>
                        </a:solidFill>
                        <a:effectLst/>
                        <a:latin typeface="Arial" panose="020B0604020202020204" pitchFamily="34" charset="0"/>
                      </a:endParaRPr>
                    </a:p>
                  </a:txBody>
                  <a:tcPr marL="0" marR="0" marT="0" marB="0" anchor="b"/>
                </a:tc>
                <a:extLst>
                  <a:ext uri="{0D108BD9-81ED-4DB2-BD59-A6C34878D82A}">
                    <a16:rowId xmlns:a16="http://schemas.microsoft.com/office/drawing/2014/main" val="1445980184"/>
                  </a:ext>
                </a:extLst>
              </a:tr>
              <a:tr h="106663">
                <a:tc>
                  <a:txBody>
                    <a:bodyPr/>
                    <a:lstStyle/>
                    <a:p>
                      <a:pPr algn="l" fontAlgn="b"/>
                      <a:r>
                        <a:rPr lang="en-CA" sz="1400" u="none" strike="noStrike" dirty="0">
                          <a:solidFill>
                            <a:schemeClr val="bg1"/>
                          </a:solidFill>
                          <a:effectLst/>
                        </a:rPr>
                        <a:t>Harbour Reserves</a:t>
                      </a:r>
                      <a:endParaRPr lang="en-CA" sz="1400" b="0" i="0" u="none" strike="noStrike" dirty="0">
                        <a:solidFill>
                          <a:schemeClr val="bg1"/>
                        </a:solidFill>
                        <a:effectLst/>
                        <a:latin typeface="Arial" panose="020B0604020202020204" pitchFamily="34" charset="0"/>
                      </a:endParaRPr>
                    </a:p>
                  </a:txBody>
                  <a:tcPr marL="0" marR="0" marT="0" marB="0" anchor="b"/>
                </a:tc>
                <a:tc>
                  <a:txBody>
                    <a:bodyPr/>
                    <a:lstStyle/>
                    <a:p>
                      <a:pPr algn="ctr" fontAlgn="b"/>
                      <a:r>
                        <a:rPr lang="en-CA" sz="1400" u="none" strike="noStrike" dirty="0">
                          <a:solidFill>
                            <a:schemeClr val="bg1"/>
                          </a:solidFill>
                          <a:effectLst/>
                        </a:rPr>
                        <a:t>HR</a:t>
                      </a:r>
                      <a:endParaRPr lang="en-CA" sz="1400" b="0" i="0" u="none" strike="noStrike" dirty="0">
                        <a:solidFill>
                          <a:schemeClr val="bg1"/>
                        </a:solidFill>
                        <a:effectLst/>
                        <a:latin typeface="Arial" panose="020B0604020202020204" pitchFamily="34" charset="0"/>
                      </a:endParaRPr>
                    </a:p>
                  </a:txBody>
                  <a:tcPr marL="0" marR="0" marT="0" marB="0" anchor="b"/>
                </a:tc>
                <a:extLst>
                  <a:ext uri="{0D108BD9-81ED-4DB2-BD59-A6C34878D82A}">
                    <a16:rowId xmlns:a16="http://schemas.microsoft.com/office/drawing/2014/main" val="2234311577"/>
                  </a:ext>
                </a:extLst>
              </a:tr>
              <a:tr h="106663">
                <a:tc>
                  <a:txBody>
                    <a:bodyPr/>
                    <a:lstStyle/>
                    <a:p>
                      <a:pPr algn="l" fontAlgn="b"/>
                      <a:r>
                        <a:rPr lang="en-CA" sz="1400" u="none" strike="noStrike" dirty="0">
                          <a:solidFill>
                            <a:schemeClr val="bg1"/>
                          </a:solidFill>
                          <a:effectLst/>
                        </a:rPr>
                        <a:t>In Progress</a:t>
                      </a:r>
                      <a:endParaRPr lang="en-CA" sz="1400" b="0" i="0" u="none" strike="noStrike" dirty="0">
                        <a:solidFill>
                          <a:schemeClr val="bg1"/>
                        </a:solidFill>
                        <a:effectLst/>
                        <a:latin typeface="Arial" panose="020B0604020202020204" pitchFamily="34" charset="0"/>
                      </a:endParaRPr>
                    </a:p>
                  </a:txBody>
                  <a:tcPr marL="0" marR="0" marT="0" marB="0" anchor="b"/>
                </a:tc>
                <a:tc>
                  <a:txBody>
                    <a:bodyPr/>
                    <a:lstStyle/>
                    <a:p>
                      <a:pPr algn="ctr" fontAlgn="b"/>
                      <a:r>
                        <a:rPr lang="en-CA" sz="1400" u="none" strike="noStrike" dirty="0">
                          <a:solidFill>
                            <a:schemeClr val="bg1"/>
                          </a:solidFill>
                          <a:effectLst/>
                        </a:rPr>
                        <a:t>IP</a:t>
                      </a:r>
                      <a:endParaRPr lang="en-CA" sz="1400" b="0" i="0" u="none" strike="noStrike" dirty="0">
                        <a:solidFill>
                          <a:schemeClr val="bg1"/>
                        </a:solidFill>
                        <a:effectLst/>
                        <a:latin typeface="Arial" panose="020B0604020202020204" pitchFamily="34" charset="0"/>
                      </a:endParaRPr>
                    </a:p>
                  </a:txBody>
                  <a:tcPr marL="0" marR="0" marT="0" marB="0" anchor="b"/>
                </a:tc>
                <a:extLst>
                  <a:ext uri="{0D108BD9-81ED-4DB2-BD59-A6C34878D82A}">
                    <a16:rowId xmlns:a16="http://schemas.microsoft.com/office/drawing/2014/main" val="4279414006"/>
                  </a:ext>
                </a:extLst>
              </a:tr>
              <a:tr h="106663">
                <a:tc>
                  <a:txBody>
                    <a:bodyPr/>
                    <a:lstStyle/>
                    <a:p>
                      <a:pPr algn="l" fontAlgn="b"/>
                      <a:r>
                        <a:rPr lang="en-CA" sz="1400" u="none" strike="noStrike" dirty="0">
                          <a:solidFill>
                            <a:schemeClr val="bg1"/>
                          </a:solidFill>
                          <a:effectLst/>
                        </a:rPr>
                        <a:t>Operations</a:t>
                      </a:r>
                      <a:endParaRPr lang="en-CA" sz="1400" b="0" i="0" u="none" strike="noStrike" dirty="0">
                        <a:solidFill>
                          <a:schemeClr val="bg1"/>
                        </a:solidFill>
                        <a:effectLst/>
                        <a:latin typeface="Arial" panose="020B0604020202020204" pitchFamily="34" charset="0"/>
                      </a:endParaRPr>
                    </a:p>
                  </a:txBody>
                  <a:tcPr marL="0" marR="0" marT="0" marB="0" anchor="b"/>
                </a:tc>
                <a:tc>
                  <a:txBody>
                    <a:bodyPr/>
                    <a:lstStyle/>
                    <a:p>
                      <a:pPr algn="ctr" fontAlgn="b"/>
                      <a:r>
                        <a:rPr lang="en-CA" sz="1400" u="none" strike="noStrike" dirty="0">
                          <a:solidFill>
                            <a:schemeClr val="bg1"/>
                          </a:solidFill>
                          <a:effectLst/>
                        </a:rPr>
                        <a:t>Ops</a:t>
                      </a:r>
                      <a:endParaRPr lang="en-CA" sz="1400" b="0" i="0" u="none" strike="noStrike" dirty="0">
                        <a:solidFill>
                          <a:schemeClr val="bg1"/>
                        </a:solidFill>
                        <a:effectLst/>
                        <a:latin typeface="Arial" panose="020B0604020202020204" pitchFamily="34" charset="0"/>
                      </a:endParaRPr>
                    </a:p>
                  </a:txBody>
                  <a:tcPr marL="0" marR="0" marT="0" marB="0" anchor="b"/>
                </a:tc>
                <a:extLst>
                  <a:ext uri="{0D108BD9-81ED-4DB2-BD59-A6C34878D82A}">
                    <a16:rowId xmlns:a16="http://schemas.microsoft.com/office/drawing/2014/main" val="3107960188"/>
                  </a:ext>
                </a:extLst>
              </a:tr>
              <a:tr h="106663">
                <a:tc>
                  <a:txBody>
                    <a:bodyPr/>
                    <a:lstStyle/>
                    <a:p>
                      <a:pPr algn="l" fontAlgn="b"/>
                      <a:r>
                        <a:rPr lang="en-CA" sz="1400" u="none" strike="noStrike" dirty="0">
                          <a:solidFill>
                            <a:schemeClr val="bg1"/>
                          </a:solidFill>
                          <a:effectLst/>
                        </a:rPr>
                        <a:t>Recreation Reserves</a:t>
                      </a:r>
                      <a:endParaRPr lang="en-CA" sz="1400" b="0" i="0" u="none" strike="noStrike" dirty="0">
                        <a:solidFill>
                          <a:schemeClr val="bg1"/>
                        </a:solidFill>
                        <a:effectLst/>
                        <a:latin typeface="Arial" panose="020B0604020202020204" pitchFamily="34" charset="0"/>
                      </a:endParaRPr>
                    </a:p>
                  </a:txBody>
                  <a:tcPr marL="0" marR="0" marT="0" marB="0" anchor="b"/>
                </a:tc>
                <a:tc>
                  <a:txBody>
                    <a:bodyPr/>
                    <a:lstStyle/>
                    <a:p>
                      <a:pPr algn="ctr" fontAlgn="b"/>
                      <a:r>
                        <a:rPr lang="en-CA" sz="1400" u="none" strike="noStrike" dirty="0">
                          <a:solidFill>
                            <a:schemeClr val="bg1"/>
                          </a:solidFill>
                          <a:effectLst/>
                        </a:rPr>
                        <a:t>RR</a:t>
                      </a:r>
                      <a:endParaRPr lang="en-CA" sz="1400" b="0" i="0" u="none" strike="noStrike" dirty="0">
                        <a:solidFill>
                          <a:schemeClr val="bg1"/>
                        </a:solidFill>
                        <a:effectLst/>
                        <a:latin typeface="Arial" panose="020B0604020202020204" pitchFamily="34" charset="0"/>
                      </a:endParaRPr>
                    </a:p>
                  </a:txBody>
                  <a:tcPr marL="0" marR="0" marT="0" marB="0" anchor="b"/>
                </a:tc>
                <a:extLst>
                  <a:ext uri="{0D108BD9-81ED-4DB2-BD59-A6C34878D82A}">
                    <a16:rowId xmlns:a16="http://schemas.microsoft.com/office/drawing/2014/main" val="3176538378"/>
                  </a:ext>
                </a:extLst>
              </a:tr>
              <a:tr h="106663">
                <a:tc>
                  <a:txBody>
                    <a:bodyPr/>
                    <a:lstStyle/>
                    <a:p>
                      <a:pPr algn="l" fontAlgn="b"/>
                      <a:r>
                        <a:rPr lang="en-CA" sz="1400" u="none" strike="noStrike" dirty="0">
                          <a:solidFill>
                            <a:schemeClr val="bg1"/>
                          </a:solidFill>
                          <a:effectLst/>
                        </a:rPr>
                        <a:t>Resort Municipality Imitative</a:t>
                      </a:r>
                      <a:endParaRPr lang="en-CA" sz="1400" b="0" i="0" u="none" strike="noStrike" dirty="0">
                        <a:solidFill>
                          <a:schemeClr val="bg1"/>
                        </a:solidFill>
                        <a:effectLst/>
                        <a:latin typeface="Arial" panose="020B0604020202020204" pitchFamily="34" charset="0"/>
                      </a:endParaRPr>
                    </a:p>
                  </a:txBody>
                  <a:tcPr marL="0" marR="0" marT="0" marB="0" anchor="b"/>
                </a:tc>
                <a:tc>
                  <a:txBody>
                    <a:bodyPr/>
                    <a:lstStyle/>
                    <a:p>
                      <a:pPr algn="ctr" fontAlgn="b"/>
                      <a:r>
                        <a:rPr lang="en-CA" sz="1400" u="none" strike="noStrike" dirty="0">
                          <a:solidFill>
                            <a:schemeClr val="bg1"/>
                          </a:solidFill>
                          <a:effectLst/>
                        </a:rPr>
                        <a:t>RMI</a:t>
                      </a:r>
                      <a:endParaRPr lang="en-CA" sz="1400" b="0" i="0" u="none" strike="noStrike" dirty="0">
                        <a:solidFill>
                          <a:schemeClr val="bg1"/>
                        </a:solidFill>
                        <a:effectLst/>
                        <a:latin typeface="Arial" panose="020B0604020202020204" pitchFamily="34" charset="0"/>
                      </a:endParaRPr>
                    </a:p>
                  </a:txBody>
                  <a:tcPr marL="0" marR="0" marT="0" marB="0" anchor="b"/>
                </a:tc>
                <a:extLst>
                  <a:ext uri="{0D108BD9-81ED-4DB2-BD59-A6C34878D82A}">
                    <a16:rowId xmlns:a16="http://schemas.microsoft.com/office/drawing/2014/main" val="2006879643"/>
                  </a:ext>
                </a:extLst>
              </a:tr>
              <a:tr h="246239">
                <a:tc>
                  <a:txBody>
                    <a:bodyPr/>
                    <a:lstStyle/>
                    <a:p>
                      <a:pPr algn="l" fontAlgn="b"/>
                      <a:r>
                        <a:rPr lang="en-CA" sz="1400" u="none" strike="noStrike" dirty="0">
                          <a:solidFill>
                            <a:schemeClr val="bg1"/>
                          </a:solidFill>
                          <a:effectLst/>
                        </a:rPr>
                        <a:t>Sewer Reserves</a:t>
                      </a:r>
                      <a:endParaRPr lang="en-CA" sz="1400" b="0" i="0" u="none" strike="noStrike" dirty="0">
                        <a:solidFill>
                          <a:schemeClr val="bg1"/>
                        </a:solidFill>
                        <a:effectLst/>
                        <a:latin typeface="Arial" panose="020B0604020202020204" pitchFamily="34" charset="0"/>
                      </a:endParaRPr>
                    </a:p>
                  </a:txBody>
                  <a:tcPr marL="0" marR="0" marT="0" marB="0" anchor="b"/>
                </a:tc>
                <a:tc>
                  <a:txBody>
                    <a:bodyPr/>
                    <a:lstStyle/>
                    <a:p>
                      <a:pPr algn="ctr" fontAlgn="b"/>
                      <a:r>
                        <a:rPr lang="en-CA" sz="1400" u="none" strike="noStrike" dirty="0">
                          <a:solidFill>
                            <a:schemeClr val="bg1"/>
                          </a:solidFill>
                          <a:effectLst/>
                        </a:rPr>
                        <a:t>SR</a:t>
                      </a:r>
                      <a:endParaRPr lang="en-CA" sz="1400" b="0" i="0" u="none" strike="noStrike" dirty="0">
                        <a:solidFill>
                          <a:schemeClr val="bg1"/>
                        </a:solidFill>
                        <a:effectLst/>
                        <a:latin typeface="Arial" panose="020B0604020202020204" pitchFamily="34" charset="0"/>
                      </a:endParaRPr>
                    </a:p>
                  </a:txBody>
                  <a:tcPr marL="0" marR="0" marT="0" marB="0" anchor="b"/>
                </a:tc>
                <a:extLst>
                  <a:ext uri="{0D108BD9-81ED-4DB2-BD59-A6C34878D82A}">
                    <a16:rowId xmlns:a16="http://schemas.microsoft.com/office/drawing/2014/main" val="3345388885"/>
                  </a:ext>
                </a:extLst>
              </a:tr>
              <a:tr h="0">
                <a:tc>
                  <a:txBody>
                    <a:bodyPr/>
                    <a:lstStyle/>
                    <a:p>
                      <a:pPr algn="l" fontAlgn="b"/>
                      <a:r>
                        <a:rPr lang="en-US" sz="1400" b="0" i="0" u="none" strike="noStrike" dirty="0">
                          <a:solidFill>
                            <a:schemeClr val="bg1"/>
                          </a:solidFill>
                          <a:effectLst/>
                          <a:latin typeface="+mn-lt"/>
                        </a:rPr>
                        <a:t>Short Term Equipment Loan</a:t>
                      </a:r>
                      <a:endParaRPr lang="en-CA" sz="1400" b="0" i="0" u="none" strike="noStrike" dirty="0">
                        <a:solidFill>
                          <a:schemeClr val="bg1"/>
                        </a:solidFill>
                        <a:effectLst/>
                        <a:latin typeface="+mn-lt"/>
                      </a:endParaRPr>
                    </a:p>
                  </a:txBody>
                  <a:tcPr marL="0" marR="0" marT="0" marB="0" anchor="b"/>
                </a:tc>
                <a:tc>
                  <a:txBody>
                    <a:bodyPr/>
                    <a:lstStyle/>
                    <a:p>
                      <a:pPr algn="ctr" fontAlgn="b"/>
                      <a:r>
                        <a:rPr lang="en-US" sz="1400" b="0" i="0" u="none" strike="noStrike" dirty="0">
                          <a:solidFill>
                            <a:schemeClr val="bg1"/>
                          </a:solidFill>
                          <a:effectLst/>
                          <a:latin typeface="+mn-lt"/>
                          <a:cs typeface="Aldhabi" panose="020F0502020204030204" pitchFamily="2" charset="-78"/>
                        </a:rPr>
                        <a:t>STEL</a:t>
                      </a:r>
                      <a:endParaRPr lang="en-CA" sz="1400" b="0" i="0" u="none" strike="noStrike" dirty="0">
                        <a:solidFill>
                          <a:schemeClr val="bg1"/>
                        </a:solidFill>
                        <a:effectLst/>
                        <a:latin typeface="+mn-lt"/>
                        <a:cs typeface="Aldhabi" panose="020F0502020204030204" pitchFamily="2" charset="-78"/>
                      </a:endParaRPr>
                    </a:p>
                  </a:txBody>
                  <a:tcPr marL="0" marR="0" marT="0" marB="0" anchor="b"/>
                </a:tc>
                <a:extLst>
                  <a:ext uri="{0D108BD9-81ED-4DB2-BD59-A6C34878D82A}">
                    <a16:rowId xmlns:a16="http://schemas.microsoft.com/office/drawing/2014/main" val="3975468146"/>
                  </a:ext>
                </a:extLst>
              </a:tr>
              <a:tr h="106663">
                <a:tc>
                  <a:txBody>
                    <a:bodyPr/>
                    <a:lstStyle/>
                    <a:p>
                      <a:pPr algn="l" fontAlgn="b"/>
                      <a:r>
                        <a:rPr lang="en-CA" sz="1400" u="none" strike="noStrike" dirty="0">
                          <a:solidFill>
                            <a:schemeClr val="bg1"/>
                          </a:solidFill>
                          <a:effectLst/>
                        </a:rPr>
                        <a:t>Water Reserves</a:t>
                      </a:r>
                      <a:endParaRPr lang="en-CA" sz="1400" b="0" i="0" u="none" strike="noStrike" dirty="0">
                        <a:solidFill>
                          <a:schemeClr val="bg1"/>
                        </a:solidFill>
                        <a:effectLst/>
                        <a:latin typeface="Arial" panose="020B0604020202020204" pitchFamily="34" charset="0"/>
                      </a:endParaRPr>
                    </a:p>
                  </a:txBody>
                  <a:tcPr marL="0" marR="0" marT="0" marB="0" anchor="b"/>
                </a:tc>
                <a:tc>
                  <a:txBody>
                    <a:bodyPr/>
                    <a:lstStyle/>
                    <a:p>
                      <a:pPr algn="ctr" fontAlgn="b"/>
                      <a:r>
                        <a:rPr lang="en-CA" sz="1400" u="none" strike="noStrike" dirty="0">
                          <a:solidFill>
                            <a:schemeClr val="bg1"/>
                          </a:solidFill>
                          <a:effectLst/>
                        </a:rPr>
                        <a:t>WR</a:t>
                      </a:r>
                      <a:endParaRPr lang="en-CA" sz="1400" b="0" i="0" u="none" strike="noStrike" dirty="0">
                        <a:solidFill>
                          <a:schemeClr val="bg1"/>
                        </a:solidFill>
                        <a:effectLst/>
                        <a:latin typeface="Arial" panose="020B0604020202020204" pitchFamily="34" charset="0"/>
                      </a:endParaRPr>
                    </a:p>
                  </a:txBody>
                  <a:tcPr marL="0" marR="0" marT="0" marB="0" anchor="b"/>
                </a:tc>
                <a:extLst>
                  <a:ext uri="{0D108BD9-81ED-4DB2-BD59-A6C34878D82A}">
                    <a16:rowId xmlns:a16="http://schemas.microsoft.com/office/drawing/2014/main" val="2716237535"/>
                  </a:ext>
                </a:extLst>
              </a:tr>
            </a:tbl>
          </a:graphicData>
        </a:graphic>
      </p:graphicFrame>
      <p:sp>
        <p:nvSpPr>
          <p:cNvPr id="5" name="TextBox 4">
            <a:extLst>
              <a:ext uri="{FF2B5EF4-FFF2-40B4-BE49-F238E27FC236}">
                <a16:creationId xmlns:a16="http://schemas.microsoft.com/office/drawing/2014/main" id="{312E355A-8B58-3607-50A9-99206CC7C0BF}"/>
              </a:ext>
            </a:extLst>
          </p:cNvPr>
          <p:cNvSpPr txBox="1"/>
          <p:nvPr/>
        </p:nvSpPr>
        <p:spPr>
          <a:xfrm>
            <a:off x="9505600" y="1960880"/>
            <a:ext cx="1347035" cy="369332"/>
          </a:xfrm>
          <a:prstGeom prst="rect">
            <a:avLst/>
          </a:prstGeom>
          <a:noFill/>
        </p:spPr>
        <p:txBody>
          <a:bodyPr wrap="none" rtlCol="0">
            <a:spAutoFit/>
          </a:bodyPr>
          <a:lstStyle/>
          <a:p>
            <a:r>
              <a:rPr lang="en-US" dirty="0">
                <a:solidFill>
                  <a:schemeClr val="bg1"/>
                </a:solidFill>
              </a:rPr>
              <a:t>Fund</a:t>
            </a:r>
            <a:r>
              <a:rPr lang="en-US" dirty="0"/>
              <a:t> </a:t>
            </a:r>
            <a:r>
              <a:rPr lang="en-US" dirty="0">
                <a:solidFill>
                  <a:schemeClr val="bg1"/>
                </a:solidFill>
              </a:rPr>
              <a:t>Legend</a:t>
            </a:r>
            <a:endParaRPr lang="en-CA" dirty="0">
              <a:solidFill>
                <a:schemeClr val="bg1"/>
              </a:solidFill>
            </a:endParaRPr>
          </a:p>
        </p:txBody>
      </p:sp>
    </p:spTree>
    <p:extLst>
      <p:ext uri="{BB962C8B-B14F-4D97-AF65-F5344CB8AC3E}">
        <p14:creationId xmlns:p14="http://schemas.microsoft.com/office/powerpoint/2010/main" val="270775993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6697F791-5FFA-4164-899F-EB52EA72B0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6" name="Picture 2">
            <a:extLst>
              <a:ext uri="{FF2B5EF4-FFF2-40B4-BE49-F238E27FC236}">
                <a16:creationId xmlns:a16="http://schemas.microsoft.com/office/drawing/2014/main" id="{4E28A1A9-FB81-4816-AAEA-C3B43094695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cstate="email">
            <a:extLst>
              <a:ext uri="{28A0092B-C50C-407E-A947-70E740481C1C}">
                <a14:useLocalDpi xmlns:a14="http://schemas.microsoft.com/office/drawing/2010/main" val="0"/>
              </a:ext>
            </a:extLst>
          </a:blip>
          <a:srcRect/>
          <a:stretch>
            <a:fillRect/>
          </a:stretch>
        </p:blipFill>
        <p:spPr bwMode="auto">
          <a:xfrm>
            <a:off x="1190" y="-2"/>
            <a:ext cx="4061525" cy="6858001"/>
          </a:xfrm>
          <a:prstGeom prst="rect">
            <a:avLst/>
          </a:prstGeom>
          <a:extLst>
            <a:ext uri="{909E8E84-426E-40dd-AFC4-6F175D3DCCD1}">
              <a14:hiddenFill xmlns="" xmlns:a16="http://schemas.microsoft.com/office/drawing/2014/main" xmlns:p14="http://schemas.microsoft.com/office/powerpoint/2010/main" xmlns:a14="http://schemas.microsoft.com/office/drawing/2010/main">
                <a:solidFill>
                  <a:srgbClr val="FFFFFF"/>
                </a:solidFill>
              </a14:hiddenFill>
            </a:ext>
          </a:extLst>
        </p:spPr>
      </p:pic>
      <p:sp>
        <p:nvSpPr>
          <p:cNvPr id="18" name="Rectangle 17">
            <a:extLst>
              <a:ext uri="{FF2B5EF4-FFF2-40B4-BE49-F238E27FC236}">
                <a16:creationId xmlns:a16="http://schemas.microsoft.com/office/drawing/2014/main" id="{B773AB25-A422-41AA-9737-5E04C1966D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853"/>
            <a:ext cx="4055621" cy="6858000"/>
          </a:xfrm>
          <a:prstGeom prst="rect">
            <a:avLst/>
          </a:prstGeom>
          <a:ln>
            <a:noFill/>
          </a:ln>
          <a:effectLst>
            <a:outerShdw blurRad="76200" dist="38100" algn="l" rotWithShape="0">
              <a:prstClr val="black">
                <a:alpha val="37000"/>
              </a:prstClr>
            </a:outerShdw>
          </a:effectLst>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dirty="0"/>
          </a:p>
        </p:txBody>
      </p:sp>
      <p:pic>
        <p:nvPicPr>
          <p:cNvPr id="20" name="Picture 2">
            <a:extLst>
              <a:ext uri="{FF2B5EF4-FFF2-40B4-BE49-F238E27FC236}">
                <a16:creationId xmlns:a16="http://schemas.microsoft.com/office/drawing/2014/main" id="{AF0552B8-DE8C-40DF-B29F-1728E6A1061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cstate="email">
            <a:alphaModFix amt="30000"/>
            <a:extLst>
              <a:ext uri="{28A0092B-C50C-407E-A947-70E740481C1C}">
                <a14:useLocalDpi xmlns:a14="http://schemas.microsoft.com/office/drawing/2010/main" val="0"/>
              </a:ext>
            </a:extLst>
          </a:blip>
          <a:srcRect/>
          <a:stretch>
            <a:fillRect/>
          </a:stretch>
        </p:blipFill>
        <p:spPr bwMode="auto">
          <a:xfrm>
            <a:off x="-22530" y="23283"/>
            <a:ext cx="4078152" cy="6858001"/>
          </a:xfrm>
          <a:prstGeom prst="rect">
            <a:avLst/>
          </a:prstGeom>
          <a:noFill/>
          <a:extLst>
            <a:ext uri="{909E8E84-426E-40dd-AFC4-6F175D3DCCD1}">
              <a14:hiddenFill xmlns="" xmlns:a16="http://schemas.microsoft.com/office/drawing/2014/main" xmlns:p14="http://schemas.microsoft.com/office/powerpoint/2010/main" xmlns:a14="http://schemas.microsoft.com/office/drawing/2010/main">
                <a:solidFill>
                  <a:srgbClr val="FFFFFF"/>
                </a:solidFill>
              </a14:hiddenFill>
            </a:ext>
          </a:extLst>
        </p:spPr>
      </p:pic>
      <p:grpSp>
        <p:nvGrpSpPr>
          <p:cNvPr id="22" name="Group 21">
            <a:extLst>
              <a:ext uri="{FF2B5EF4-FFF2-40B4-BE49-F238E27FC236}">
                <a16:creationId xmlns:a16="http://schemas.microsoft.com/office/drawing/2014/main" id="{6AD0D387-1584-4477-B5F8-52B50D4F220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20788" cy="6858001"/>
            <a:chOff x="-14288" y="0"/>
            <a:chExt cx="1220788" cy="6858001"/>
          </a:xfrm>
          <a:gradFill flip="none" rotWithShape="1">
            <a:gsLst>
              <a:gs pos="0">
                <a:schemeClr val="bg2"/>
              </a:gs>
              <a:gs pos="100000">
                <a:schemeClr val="tx2">
                  <a:lumMod val="60000"/>
                  <a:lumOff val="40000"/>
                </a:schemeClr>
              </a:gs>
            </a:gsLst>
            <a:lin ang="5400000" scaled="0"/>
            <a:tileRect/>
          </a:gradFill>
        </p:grpSpPr>
        <p:sp>
          <p:nvSpPr>
            <p:cNvPr id="23" name="Rectangle 5">
              <a:extLst>
                <a:ext uri="{FF2B5EF4-FFF2-40B4-BE49-F238E27FC236}">
                  <a16:creationId xmlns:a16="http://schemas.microsoft.com/office/drawing/2014/main" id="{22C90122-8CF0-4164-B596-168DE41D39A4}"/>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4300" y="4763"/>
              <a:ext cx="23813" cy="2181225"/>
            </a:xfrm>
            <a:prstGeom prst="rect">
              <a:avLst/>
            </a:pr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miter lim="800000"/>
                  <a:headEnd/>
                  <a:tailEnd/>
                </a14:hiddenLine>
              </a:ext>
            </a:extLst>
          </p:spPr>
          <p:txBody>
            <a:bodyPr/>
            <a:lstStyle/>
            <a:p>
              <a:endParaRPr lang="en-CA" dirty="0"/>
            </a:p>
          </p:txBody>
        </p:sp>
        <p:sp>
          <p:nvSpPr>
            <p:cNvPr id="24" name="Freeform 6">
              <a:extLst>
                <a:ext uri="{FF2B5EF4-FFF2-40B4-BE49-F238E27FC236}">
                  <a16:creationId xmlns:a16="http://schemas.microsoft.com/office/drawing/2014/main" id="{E74D534E-37A6-4D27-9C47-0B2F0527838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CA" dirty="0"/>
            </a:p>
          </p:txBody>
        </p:sp>
        <p:sp>
          <p:nvSpPr>
            <p:cNvPr id="25" name="Freeform 7">
              <a:extLst>
                <a:ext uri="{FF2B5EF4-FFF2-40B4-BE49-F238E27FC236}">
                  <a16:creationId xmlns:a16="http://schemas.microsoft.com/office/drawing/2014/main" id="{1C1C156E-D2E0-468A-9B19-79521D69BF5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CA" dirty="0"/>
            </a:p>
          </p:txBody>
        </p:sp>
        <p:sp>
          <p:nvSpPr>
            <p:cNvPr id="26" name="Freeform 8">
              <a:extLst>
                <a:ext uri="{FF2B5EF4-FFF2-40B4-BE49-F238E27FC236}">
                  <a16:creationId xmlns:a16="http://schemas.microsoft.com/office/drawing/2014/main" id="{14C97F11-4F6C-4DFF-89BC-3AEA5B7FF7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CA" dirty="0"/>
            </a:p>
          </p:txBody>
        </p:sp>
        <p:sp>
          <p:nvSpPr>
            <p:cNvPr id="27" name="Freeform 9">
              <a:extLst>
                <a:ext uri="{FF2B5EF4-FFF2-40B4-BE49-F238E27FC236}">
                  <a16:creationId xmlns:a16="http://schemas.microsoft.com/office/drawing/2014/main" id="{773C2106-77CE-42E1-839F-925EAEBB2FF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CA" dirty="0"/>
            </a:p>
          </p:txBody>
        </p:sp>
        <p:sp>
          <p:nvSpPr>
            <p:cNvPr id="28" name="Freeform 10">
              <a:extLst>
                <a:ext uri="{FF2B5EF4-FFF2-40B4-BE49-F238E27FC236}">
                  <a16:creationId xmlns:a16="http://schemas.microsoft.com/office/drawing/2014/main" id="{E2807D33-BD1F-4B09-8D93-63C06DB3C0F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CA" dirty="0"/>
            </a:p>
          </p:txBody>
        </p:sp>
        <p:sp>
          <p:nvSpPr>
            <p:cNvPr id="29" name="Freeform 11">
              <a:extLst>
                <a:ext uri="{FF2B5EF4-FFF2-40B4-BE49-F238E27FC236}">
                  <a16:creationId xmlns:a16="http://schemas.microsoft.com/office/drawing/2014/main" id="{84BDF3E8-157B-47D1-AF8E-FE1EFF0612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CA" dirty="0"/>
            </a:p>
          </p:txBody>
        </p:sp>
        <p:sp>
          <p:nvSpPr>
            <p:cNvPr id="30" name="Freeform 12">
              <a:extLst>
                <a:ext uri="{FF2B5EF4-FFF2-40B4-BE49-F238E27FC236}">
                  <a16:creationId xmlns:a16="http://schemas.microsoft.com/office/drawing/2014/main" id="{68B482B5-E0FD-406A-99B2-297DF333546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CA" dirty="0"/>
            </a:p>
          </p:txBody>
        </p:sp>
        <p:sp>
          <p:nvSpPr>
            <p:cNvPr id="31" name="Freeform 13">
              <a:extLst>
                <a:ext uri="{FF2B5EF4-FFF2-40B4-BE49-F238E27FC236}">
                  <a16:creationId xmlns:a16="http://schemas.microsoft.com/office/drawing/2014/main" id="{B8750F30-12E8-410B-8709-78F1EF3BBE7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CA" dirty="0"/>
            </a:p>
          </p:txBody>
        </p:sp>
        <p:sp>
          <p:nvSpPr>
            <p:cNvPr id="32" name="Freeform 14">
              <a:extLst>
                <a:ext uri="{FF2B5EF4-FFF2-40B4-BE49-F238E27FC236}">
                  <a16:creationId xmlns:a16="http://schemas.microsoft.com/office/drawing/2014/main" id="{DB2D030A-4700-4CC4-A971-F119F8372C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CA" dirty="0"/>
            </a:p>
          </p:txBody>
        </p:sp>
        <p:sp>
          <p:nvSpPr>
            <p:cNvPr id="33" name="Freeform 15">
              <a:extLst>
                <a:ext uri="{FF2B5EF4-FFF2-40B4-BE49-F238E27FC236}">
                  <a16:creationId xmlns:a16="http://schemas.microsoft.com/office/drawing/2014/main" id="{B4E516DB-F66E-4E88-8CAA-67153F56189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CA" dirty="0"/>
            </a:p>
          </p:txBody>
        </p:sp>
        <p:sp>
          <p:nvSpPr>
            <p:cNvPr id="34" name="Line 16">
              <a:extLst>
                <a:ext uri="{FF2B5EF4-FFF2-40B4-BE49-F238E27FC236}">
                  <a16:creationId xmlns:a16="http://schemas.microsoft.com/office/drawing/2014/main" id="{DF749FDD-DD56-4DC9-A379-77E1106981DC}"/>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a:off x="-4763" y="9525"/>
              <a:ext cx="0" cy="0"/>
            </a:xfrm>
            <a:prstGeom prst="line">
              <a:avLst/>
            </a:prstGeom>
            <a:grpFill/>
            <a:ln w="15" cap="flat">
              <a:solidFill>
                <a:srgbClr val="FFFFFF"/>
              </a:solidFill>
              <a:prstDash val="solid"/>
              <a:miter lim="800000"/>
              <a:headEnd/>
              <a:tailEnd/>
            </a:ln>
          </p:spPr>
          <p:txBody>
            <a:bodyPr/>
            <a:lstStyle/>
            <a:p>
              <a:endParaRPr lang="en-CA" dirty="0"/>
            </a:p>
          </p:txBody>
        </p:sp>
        <p:sp>
          <p:nvSpPr>
            <p:cNvPr id="35" name="Freeform 17">
              <a:extLst>
                <a:ext uri="{FF2B5EF4-FFF2-40B4-BE49-F238E27FC236}">
                  <a16:creationId xmlns:a16="http://schemas.microsoft.com/office/drawing/2014/main" id="{6AD95087-E0AF-45D3-B824-EFFCBBECDE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CA" dirty="0"/>
            </a:p>
          </p:txBody>
        </p:sp>
        <p:sp>
          <p:nvSpPr>
            <p:cNvPr id="36" name="Freeform 18">
              <a:extLst>
                <a:ext uri="{FF2B5EF4-FFF2-40B4-BE49-F238E27FC236}">
                  <a16:creationId xmlns:a16="http://schemas.microsoft.com/office/drawing/2014/main" id="{2D21010F-3DE2-4881-B9D5-3415C4E05D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CA" dirty="0"/>
            </a:p>
          </p:txBody>
        </p:sp>
        <p:sp>
          <p:nvSpPr>
            <p:cNvPr id="37" name="Freeform 19">
              <a:extLst>
                <a:ext uri="{FF2B5EF4-FFF2-40B4-BE49-F238E27FC236}">
                  <a16:creationId xmlns:a16="http://schemas.microsoft.com/office/drawing/2014/main" id="{2AFDF4BC-8E99-4A2C-9EF2-4B98A05C2E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CA" dirty="0"/>
            </a:p>
          </p:txBody>
        </p:sp>
        <p:sp>
          <p:nvSpPr>
            <p:cNvPr id="38" name="Freeform 20">
              <a:extLst>
                <a:ext uri="{FF2B5EF4-FFF2-40B4-BE49-F238E27FC236}">
                  <a16:creationId xmlns:a16="http://schemas.microsoft.com/office/drawing/2014/main" id="{BB8EAEE8-22EA-4103-A02E-5043474C4BE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CA" dirty="0"/>
            </a:p>
          </p:txBody>
        </p:sp>
        <p:sp>
          <p:nvSpPr>
            <p:cNvPr id="39" name="Rectangle 21">
              <a:extLst>
                <a:ext uri="{FF2B5EF4-FFF2-40B4-BE49-F238E27FC236}">
                  <a16:creationId xmlns:a16="http://schemas.microsoft.com/office/drawing/2014/main" id="{7148ABD2-E447-429F-B97E-86494051C101}"/>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33350" y="4662488"/>
              <a:ext cx="23813" cy="2181225"/>
            </a:xfrm>
            <a:prstGeom prst="rect">
              <a:avLst/>
            </a:pr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miter lim="800000"/>
                  <a:headEnd/>
                  <a:tailEnd/>
                </a14:hiddenLine>
              </a:ext>
            </a:extLst>
          </p:spPr>
          <p:txBody>
            <a:bodyPr/>
            <a:lstStyle/>
            <a:p>
              <a:endParaRPr lang="en-CA" dirty="0"/>
            </a:p>
          </p:txBody>
        </p:sp>
        <p:sp>
          <p:nvSpPr>
            <p:cNvPr id="40" name="Freeform 22">
              <a:extLst>
                <a:ext uri="{FF2B5EF4-FFF2-40B4-BE49-F238E27FC236}">
                  <a16:creationId xmlns:a16="http://schemas.microsoft.com/office/drawing/2014/main" id="{99900F4A-F8CA-456E-9FA0-34572621C09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CA" dirty="0"/>
            </a:p>
          </p:txBody>
        </p:sp>
        <p:sp>
          <p:nvSpPr>
            <p:cNvPr id="41" name="Freeform 23">
              <a:extLst>
                <a:ext uri="{FF2B5EF4-FFF2-40B4-BE49-F238E27FC236}">
                  <a16:creationId xmlns:a16="http://schemas.microsoft.com/office/drawing/2014/main" id="{DF5CD0A9-E49B-4968-886B-41C1A66D232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CA" dirty="0"/>
            </a:p>
          </p:txBody>
        </p:sp>
        <p:sp>
          <p:nvSpPr>
            <p:cNvPr id="42" name="Freeform 24">
              <a:extLst>
                <a:ext uri="{FF2B5EF4-FFF2-40B4-BE49-F238E27FC236}">
                  <a16:creationId xmlns:a16="http://schemas.microsoft.com/office/drawing/2014/main" id="{7E462582-7383-4272-A323-85C9D137C4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CA" dirty="0"/>
            </a:p>
          </p:txBody>
        </p:sp>
        <p:sp>
          <p:nvSpPr>
            <p:cNvPr id="43" name="Freeform 25">
              <a:extLst>
                <a:ext uri="{FF2B5EF4-FFF2-40B4-BE49-F238E27FC236}">
                  <a16:creationId xmlns:a16="http://schemas.microsoft.com/office/drawing/2014/main" id="{CB472F67-7C37-4D80-B346-DE30D44B55A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CA" dirty="0"/>
            </a:p>
          </p:txBody>
        </p:sp>
        <p:sp>
          <p:nvSpPr>
            <p:cNvPr id="44" name="Freeform 26">
              <a:extLst>
                <a:ext uri="{FF2B5EF4-FFF2-40B4-BE49-F238E27FC236}">
                  <a16:creationId xmlns:a16="http://schemas.microsoft.com/office/drawing/2014/main" id="{19A8AE83-358F-4D4E-91C7-F09E35097A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CA" dirty="0"/>
            </a:p>
          </p:txBody>
        </p:sp>
        <p:sp>
          <p:nvSpPr>
            <p:cNvPr id="45" name="Freeform 27">
              <a:extLst>
                <a:ext uri="{FF2B5EF4-FFF2-40B4-BE49-F238E27FC236}">
                  <a16:creationId xmlns:a16="http://schemas.microsoft.com/office/drawing/2014/main" id="{C4B79436-9285-45DE-A9FB-B3DD7507380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CA" dirty="0"/>
            </a:p>
          </p:txBody>
        </p:sp>
        <p:sp>
          <p:nvSpPr>
            <p:cNvPr id="46" name="Freeform 28">
              <a:extLst>
                <a:ext uri="{FF2B5EF4-FFF2-40B4-BE49-F238E27FC236}">
                  <a16:creationId xmlns:a16="http://schemas.microsoft.com/office/drawing/2014/main" id="{B0BF8BF3-C90A-483A-B61E-13D2C41FBAC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CA" dirty="0"/>
            </a:p>
          </p:txBody>
        </p:sp>
        <p:sp>
          <p:nvSpPr>
            <p:cNvPr id="47" name="Freeform 29">
              <a:extLst>
                <a:ext uri="{FF2B5EF4-FFF2-40B4-BE49-F238E27FC236}">
                  <a16:creationId xmlns:a16="http://schemas.microsoft.com/office/drawing/2014/main" id="{31011274-F329-444B-9B06-69DD2EC4490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CA" dirty="0"/>
            </a:p>
          </p:txBody>
        </p:sp>
        <p:sp>
          <p:nvSpPr>
            <p:cNvPr id="48" name="Freeform 30">
              <a:extLst>
                <a:ext uri="{FF2B5EF4-FFF2-40B4-BE49-F238E27FC236}">
                  <a16:creationId xmlns:a16="http://schemas.microsoft.com/office/drawing/2014/main" id="{DB8B1D39-5B9A-4B4E-849B-A5821A2460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CA" dirty="0"/>
            </a:p>
          </p:txBody>
        </p:sp>
        <p:sp>
          <p:nvSpPr>
            <p:cNvPr id="49" name="Freeform 31">
              <a:extLst>
                <a:ext uri="{FF2B5EF4-FFF2-40B4-BE49-F238E27FC236}">
                  <a16:creationId xmlns:a16="http://schemas.microsoft.com/office/drawing/2014/main" id="{336ECD63-75C2-4A32-A31B-30BB3097240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CA" dirty="0"/>
            </a:p>
          </p:txBody>
        </p:sp>
      </p:grpSp>
      <p:sp>
        <p:nvSpPr>
          <p:cNvPr id="3" name="Content Placeholder 2"/>
          <p:cNvSpPr>
            <a:spLocks/>
          </p:cNvSpPr>
          <p:nvPr/>
        </p:nvSpPr>
        <p:spPr>
          <a:xfrm>
            <a:off x="4711778" y="1354627"/>
            <a:ext cx="6844045" cy="3993936"/>
          </a:xfrm>
          <a:prstGeom prst="rect">
            <a:avLst/>
          </a:prstGeom>
        </p:spPr>
        <p:txBody>
          <a:bodyPr>
            <a:normAutofit/>
          </a:bodyPr>
          <a:lstStyle/>
          <a:p>
            <a:pPr defTabSz="393192">
              <a:spcAft>
                <a:spcPts val="600"/>
              </a:spcAft>
            </a:pPr>
            <a:endParaRPr lang="en-CA" sz="1548" b="1" kern="1200" dirty="0">
              <a:solidFill>
                <a:schemeClr val="tx1"/>
              </a:solidFill>
              <a:latin typeface="Century Gothic" panose="020B0502020202020204" pitchFamily="34" charset="0"/>
              <a:ea typeface="+mn-ea"/>
              <a:cs typeface="+mn-cs"/>
            </a:endParaRPr>
          </a:p>
          <a:p>
            <a:pPr defTabSz="393192">
              <a:spcAft>
                <a:spcPts val="600"/>
              </a:spcAft>
            </a:pPr>
            <a:endParaRPr lang="en-CA" sz="1548" kern="1200" dirty="0">
              <a:solidFill>
                <a:schemeClr val="tx1"/>
              </a:solidFill>
              <a:latin typeface="Century Gothic" panose="020B0502020202020204" pitchFamily="34" charset="0"/>
              <a:ea typeface="+mn-ea"/>
              <a:cs typeface="+mn-cs"/>
            </a:endParaRPr>
          </a:p>
          <a:p>
            <a:pPr marL="0" indent="0">
              <a:spcAft>
                <a:spcPts val="600"/>
              </a:spcAft>
              <a:buNone/>
            </a:pPr>
            <a:endParaRPr lang="en-CA" sz="1800" dirty="0">
              <a:latin typeface="Century Gothic" panose="020B0502020202020204" pitchFamily="34" charset="0"/>
            </a:endParaRPr>
          </a:p>
        </p:txBody>
      </p:sp>
      <mc:AlternateContent xmlns:mc="http://schemas.openxmlformats.org/markup-compatibility/2006" xmlns:p14="http://schemas.microsoft.com/office/powerpoint/2010/main">
        <mc:Choice Requires="p14">
          <p:contentPart p14:bwMode="auto" r:id="rId5">
            <p14:nvContentPartPr>
              <p14:cNvPr id="6" name="Ink 5">
                <a:extLst>
                  <a:ext uri="{FF2B5EF4-FFF2-40B4-BE49-F238E27FC236}">
                    <a16:creationId xmlns:a16="http://schemas.microsoft.com/office/drawing/2014/main" id="{18F633A3-2CC4-B6B4-6B54-5CF3E8AD4BFA}"/>
                  </a:ext>
                </a:extLst>
              </p14:cNvPr>
              <p14:cNvContentPartPr/>
              <p14:nvPr/>
            </p14:nvContentPartPr>
            <p14:xfrm>
              <a:off x="7130124" y="3989807"/>
              <a:ext cx="360" cy="360"/>
            </p14:xfrm>
          </p:contentPart>
        </mc:Choice>
        <mc:Fallback xmlns="">
          <p:pic>
            <p:nvPicPr>
              <p:cNvPr id="6" name="Ink 5">
                <a:extLst>
                  <a:ext uri="{FF2B5EF4-FFF2-40B4-BE49-F238E27FC236}">
                    <a16:creationId xmlns:a16="http://schemas.microsoft.com/office/drawing/2014/main" id="{18F633A3-2CC4-B6B4-6B54-5CF3E8AD4BFA}"/>
                  </a:ext>
                </a:extLst>
              </p:cNvPr>
              <p:cNvPicPr/>
              <p:nvPr/>
            </p:nvPicPr>
            <p:blipFill>
              <a:blip r:embed="rId6"/>
              <a:stretch>
                <a:fillRect/>
              </a:stretch>
            </p:blipFill>
            <p:spPr>
              <a:xfrm>
                <a:off x="7124004" y="3983687"/>
                <a:ext cx="12600" cy="12600"/>
              </a:xfrm>
              <a:prstGeom prst="rect">
                <a:avLst/>
              </a:prstGeom>
            </p:spPr>
          </p:pic>
        </mc:Fallback>
      </mc:AlternateContent>
      <p:sp>
        <p:nvSpPr>
          <p:cNvPr id="8" name="Content Placeholder 2">
            <a:extLst>
              <a:ext uri="{FF2B5EF4-FFF2-40B4-BE49-F238E27FC236}">
                <a16:creationId xmlns:a16="http://schemas.microsoft.com/office/drawing/2014/main" id="{FCC7927E-88AA-FED7-A809-D0D12C7D2A7E}"/>
              </a:ext>
            </a:extLst>
          </p:cNvPr>
          <p:cNvSpPr txBox="1">
            <a:spLocks/>
          </p:cNvSpPr>
          <p:nvPr/>
        </p:nvSpPr>
        <p:spPr>
          <a:xfrm>
            <a:off x="603249" y="213360"/>
            <a:ext cx="3216911" cy="6431279"/>
          </a:xfrm>
          <a:prstGeom prst="rect">
            <a:avLst/>
          </a:prstGeom>
        </p:spPr>
        <p:txBody>
          <a:bodyPr vert="horz" lIns="91440" tIns="45720" rIns="91440" bIns="45720" rtlCol="0">
            <a:normAutofit fontScale="92500" lnSpcReduction="10000"/>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None/>
            </a:pPr>
            <a:r>
              <a:rPr lang="en-CA" sz="1600" b="1" dirty="0">
                <a:latin typeface="Century Gothic" panose="020B0502020202020204" pitchFamily="34" charset="0"/>
              </a:rPr>
              <a:t>2008 ¾ Tonne </a:t>
            </a:r>
          </a:p>
          <a:p>
            <a:pPr marL="0" indent="0" algn="ctr">
              <a:buNone/>
            </a:pPr>
            <a:r>
              <a:rPr lang="en-CA" sz="1600" b="1" dirty="0">
                <a:latin typeface="Century Gothic" panose="020B0502020202020204" pitchFamily="34" charset="0"/>
              </a:rPr>
              <a:t>$80,000 - $100,000</a:t>
            </a:r>
          </a:p>
          <a:p>
            <a:pPr marL="0" indent="0" algn="ctr">
              <a:buNone/>
            </a:pPr>
            <a:r>
              <a:rPr lang="en-CA" sz="1600" b="1" dirty="0">
                <a:latin typeface="Century Gothic" panose="020B0502020202020204" pitchFamily="34" charset="0"/>
              </a:rPr>
              <a:t>Typical useful life is 10 – 15 years.  Repair costs are escalating.  Required for parks operations. Undercarriage is compromised.  </a:t>
            </a:r>
          </a:p>
          <a:p>
            <a:pPr marL="0" indent="0" algn="ctr">
              <a:buNone/>
            </a:pPr>
            <a:endParaRPr lang="en-CA" sz="1600" b="1" dirty="0">
              <a:latin typeface="Century Gothic" panose="020B0502020202020204" pitchFamily="34" charset="0"/>
            </a:endParaRPr>
          </a:p>
          <a:p>
            <a:pPr marL="0" indent="0" algn="ctr">
              <a:buNone/>
            </a:pPr>
            <a:r>
              <a:rPr lang="en-CA" sz="1600" b="1" dirty="0">
                <a:latin typeface="Century Gothic" panose="020B0502020202020204" pitchFamily="34" charset="0"/>
              </a:rPr>
              <a:t>3 Tonne Dump Truck</a:t>
            </a:r>
          </a:p>
          <a:p>
            <a:pPr marL="0" indent="0" algn="ctr">
              <a:buNone/>
            </a:pPr>
            <a:r>
              <a:rPr lang="en-CA" sz="1600" b="1" dirty="0">
                <a:latin typeface="Century Gothic" panose="020B0502020202020204" pitchFamily="34" charset="0"/>
              </a:rPr>
              <a:t>$100,000 - $120,000</a:t>
            </a:r>
          </a:p>
          <a:p>
            <a:pPr marL="0" indent="0" algn="ctr">
              <a:buNone/>
            </a:pPr>
            <a:r>
              <a:rPr lang="en-CA" sz="1600" b="1" dirty="0">
                <a:latin typeface="Century Gothic" panose="020B0502020202020204" pitchFamily="34" charset="0"/>
              </a:rPr>
              <a:t>Currently Operations only has one 3t Ford F450. Primary workhorse vehicle for parks and public works. Limits work effectiveness with only one vehicle with this capacity.</a:t>
            </a:r>
          </a:p>
          <a:p>
            <a:pPr marL="0" indent="0" algn="ctr">
              <a:buNone/>
            </a:pPr>
            <a:endParaRPr lang="en-CA" sz="1600" b="1" dirty="0">
              <a:latin typeface="Century Gothic" panose="020B0502020202020204" pitchFamily="34" charset="0"/>
            </a:endParaRPr>
          </a:p>
          <a:p>
            <a:pPr marL="0" indent="0" algn="ctr">
              <a:buNone/>
            </a:pPr>
            <a:r>
              <a:rPr lang="en-CA" sz="1600" b="1" dirty="0">
                <a:latin typeface="Century Gothic" panose="020B0502020202020204" pitchFamily="34" charset="0"/>
              </a:rPr>
              <a:t>1998 Cat Backhoe</a:t>
            </a:r>
          </a:p>
          <a:p>
            <a:pPr marL="0" indent="0" algn="ctr">
              <a:buNone/>
            </a:pPr>
            <a:r>
              <a:rPr lang="en-CA" sz="1600" b="1" dirty="0">
                <a:latin typeface="Century Gothic" panose="020B0502020202020204" pitchFamily="34" charset="0"/>
              </a:rPr>
              <a:t>$200,000 - $250,000</a:t>
            </a:r>
          </a:p>
          <a:p>
            <a:pPr marL="0" indent="0" algn="ctr">
              <a:buNone/>
            </a:pPr>
            <a:r>
              <a:rPr lang="en-CA" sz="1600" b="1" dirty="0">
                <a:latin typeface="Century Gothic" panose="020B0502020202020204" pitchFamily="34" charset="0"/>
              </a:rPr>
              <a:t>Primary excavation machine for operations. Experiencing substantial down time and repair costs. Machine is well beyond useful life with exponentially increasing repair and maintenance costs.</a:t>
            </a:r>
          </a:p>
          <a:p>
            <a:pPr marL="0" indent="0" algn="ctr">
              <a:buNone/>
            </a:pPr>
            <a:endParaRPr lang="en-CA" sz="1600" b="1" dirty="0">
              <a:latin typeface="Century Gothic" panose="020B0502020202020204" pitchFamily="34" charset="0"/>
            </a:endParaRPr>
          </a:p>
          <a:p>
            <a:pPr marL="0" indent="0" algn="ctr">
              <a:buNone/>
            </a:pPr>
            <a:endParaRPr lang="en-CA" sz="1600" dirty="0">
              <a:latin typeface="Century Gothic" panose="020B0502020202020204" pitchFamily="34" charset="0"/>
            </a:endParaRPr>
          </a:p>
        </p:txBody>
      </p:sp>
      <p:pic>
        <p:nvPicPr>
          <p:cNvPr id="2" name="Picture 2" descr="1998 Caterpillar 416C backhoe in Camdenton, MO | Item L5499 ...">
            <a:extLst>
              <a:ext uri="{FF2B5EF4-FFF2-40B4-BE49-F238E27FC236}">
                <a16:creationId xmlns:a16="http://schemas.microsoft.com/office/drawing/2014/main" id="{9F79D6DD-06AB-35B8-4471-DEB1B78BFD6A}"/>
              </a:ext>
            </a:extLst>
          </p:cNvPr>
          <p:cNvPicPr>
            <a:picLocks noChangeAspect="1" noChangeArrowheads="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8062509" y="3781977"/>
            <a:ext cx="3995824" cy="267295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5">
            <a:extLst>
              <a:ext uri="{FF2B5EF4-FFF2-40B4-BE49-F238E27FC236}">
                <a16:creationId xmlns:a16="http://schemas.microsoft.com/office/drawing/2014/main" id="{A9BE6676-7A6D-B541-7BDF-0B8989357B76}"/>
              </a:ext>
            </a:extLst>
          </p:cNvPr>
          <p:cNvPicPr>
            <a:picLocks noChangeAspect="1" noChangeArrowheads="1"/>
          </p:cNvPicPr>
          <p:nvPr/>
        </p:nvPicPr>
        <p:blipFill>
          <a:blip r:embed="rId8" cstate="email">
            <a:extLst>
              <a:ext uri="{28A0092B-C50C-407E-A947-70E740481C1C}">
                <a14:useLocalDpi xmlns:a14="http://schemas.microsoft.com/office/drawing/2010/main" val="0"/>
              </a:ext>
            </a:extLst>
          </a:blip>
          <a:srcRect/>
          <a:stretch>
            <a:fillRect/>
          </a:stretch>
        </p:blipFill>
        <p:spPr bwMode="auto">
          <a:xfrm flipV="1">
            <a:off x="8947594" y="417214"/>
            <a:ext cx="2306320" cy="30753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A white truck parked on gravel&#10;&#10;Description automatically generated">
            <a:extLst>
              <a:ext uri="{FF2B5EF4-FFF2-40B4-BE49-F238E27FC236}">
                <a16:creationId xmlns:a16="http://schemas.microsoft.com/office/drawing/2014/main" id="{49A20F16-CC19-F04F-5C51-B4D9C7ECCC02}"/>
              </a:ext>
            </a:extLst>
          </p:cNvPr>
          <p:cNvPicPr>
            <a:picLocks noChangeAspect="1"/>
          </p:cNvPicPr>
          <p:nvPr/>
        </p:nvPicPr>
        <p:blipFill>
          <a:blip r:embed="rId9" cstate="email">
            <a:extLst>
              <a:ext uri="{28A0092B-C50C-407E-A947-70E740481C1C}">
                <a14:useLocalDpi xmlns:a14="http://schemas.microsoft.com/office/drawing/2010/main" val="0"/>
              </a:ext>
            </a:extLst>
          </a:blip>
          <a:stretch>
            <a:fillRect/>
          </a:stretch>
        </p:blipFill>
        <p:spPr>
          <a:xfrm>
            <a:off x="4246865" y="394886"/>
            <a:ext cx="4194555" cy="3145917"/>
          </a:xfrm>
          <a:prstGeom prst="rect">
            <a:avLst/>
          </a:prstGeom>
        </p:spPr>
      </p:pic>
      <p:pic>
        <p:nvPicPr>
          <p:cNvPr id="11" name="Picture 10" descr="A white truck with a trailer attached to it&#10;&#10;Description automatically generated">
            <a:extLst>
              <a:ext uri="{FF2B5EF4-FFF2-40B4-BE49-F238E27FC236}">
                <a16:creationId xmlns:a16="http://schemas.microsoft.com/office/drawing/2014/main" id="{44ABF1CC-B8CA-4431-486A-C0708DE530BC}"/>
              </a:ext>
            </a:extLst>
          </p:cNvPr>
          <p:cNvPicPr>
            <a:picLocks noChangeAspect="1"/>
          </p:cNvPicPr>
          <p:nvPr/>
        </p:nvPicPr>
        <p:blipFill rotWithShape="1">
          <a:blip r:embed="rId10" cstate="screen">
            <a:extLst>
              <a:ext uri="{28A0092B-C50C-407E-A947-70E740481C1C}">
                <a14:useLocalDpi xmlns:a14="http://schemas.microsoft.com/office/drawing/2010/main" val="0"/>
              </a:ext>
            </a:extLst>
          </a:blip>
          <a:srcRect/>
          <a:stretch/>
        </p:blipFill>
        <p:spPr>
          <a:xfrm>
            <a:off x="4315971" y="3812490"/>
            <a:ext cx="3503983" cy="2674011"/>
          </a:xfrm>
          <a:prstGeom prst="rect">
            <a:avLst/>
          </a:prstGeom>
        </p:spPr>
      </p:pic>
    </p:spTree>
    <p:extLst>
      <p:ext uri="{BB962C8B-B14F-4D97-AF65-F5344CB8AC3E}">
        <p14:creationId xmlns:p14="http://schemas.microsoft.com/office/powerpoint/2010/main" val="2001762123"/>
      </p:ext>
    </p:extLst>
  </p:cSld>
  <p:clrMapOvr>
    <a:overrideClrMapping bg1="lt1" tx1="dk1" bg2="lt2" tx2="dk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563E409E-8E40-A88E-826B-A185FA43DEB6}"/>
              </a:ext>
            </a:extLst>
          </p:cNvPr>
          <p:cNvSpPr>
            <a:spLocks noGrp="1"/>
          </p:cNvSpPr>
          <p:nvPr>
            <p:ph type="title"/>
          </p:nvPr>
        </p:nvSpPr>
        <p:spPr>
          <a:xfrm>
            <a:off x="1534161" y="618518"/>
            <a:ext cx="8920480" cy="1478570"/>
          </a:xfrm>
        </p:spPr>
        <p:txBody>
          <a:bodyPr>
            <a:normAutofit/>
          </a:bodyPr>
          <a:lstStyle/>
          <a:p>
            <a:r>
              <a:rPr lang="en-US" dirty="0">
                <a:solidFill>
                  <a:schemeClr val="bg1"/>
                </a:solidFill>
              </a:rPr>
              <a:t>Budget cycle 2024</a:t>
            </a:r>
            <a:endParaRPr lang="en-CA" dirty="0">
              <a:solidFill>
                <a:schemeClr val="bg1"/>
              </a:solidFill>
            </a:endParaRPr>
          </a:p>
        </p:txBody>
      </p:sp>
      <p:graphicFrame>
        <p:nvGraphicFramePr>
          <p:cNvPr id="5" name="Content Placeholder 4">
            <a:extLst>
              <a:ext uri="{FF2B5EF4-FFF2-40B4-BE49-F238E27FC236}">
                <a16:creationId xmlns:a16="http://schemas.microsoft.com/office/drawing/2014/main" id="{F3F97AD5-E6CF-9AEB-6523-2400E9269A8B}"/>
              </a:ext>
            </a:extLst>
          </p:cNvPr>
          <p:cNvGraphicFramePr>
            <a:graphicFrameLocks noGrp="1"/>
          </p:cNvGraphicFramePr>
          <p:nvPr>
            <p:ph idx="1"/>
            <p:extLst>
              <p:ext uri="{D42A27DB-BD31-4B8C-83A1-F6EECF244321}">
                <p14:modId xmlns:p14="http://schemas.microsoft.com/office/powerpoint/2010/main" val="1561929948"/>
              </p:ext>
            </p:extLst>
          </p:nvPr>
        </p:nvGraphicFramePr>
        <p:xfrm>
          <a:off x="838200" y="1544320"/>
          <a:ext cx="10784840" cy="461264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48166650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35E27155-981B-41FD-8670-5A3DAB78E1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7B2E8FC-320E-AF8C-FB1F-193DBEA56BC3}"/>
              </a:ext>
            </a:extLst>
          </p:cNvPr>
          <p:cNvSpPr>
            <a:spLocks noGrp="1"/>
          </p:cNvSpPr>
          <p:nvPr>
            <p:ph type="title"/>
          </p:nvPr>
        </p:nvSpPr>
        <p:spPr>
          <a:xfrm>
            <a:off x="1141412" y="443403"/>
            <a:ext cx="9905998" cy="1478570"/>
          </a:xfrm>
        </p:spPr>
        <p:txBody>
          <a:bodyPr>
            <a:normAutofit/>
          </a:bodyPr>
          <a:lstStyle/>
          <a:p>
            <a:r>
              <a:rPr lang="en-US" dirty="0">
                <a:solidFill>
                  <a:schemeClr val="bg1"/>
                </a:solidFill>
              </a:rPr>
              <a:t>Fleet </a:t>
            </a:r>
            <a:endParaRPr lang="en-CA" dirty="0">
              <a:solidFill>
                <a:schemeClr val="bg1"/>
              </a:solidFill>
            </a:endParaRPr>
          </a:p>
        </p:txBody>
      </p:sp>
      <p:sp>
        <p:nvSpPr>
          <p:cNvPr id="5" name="Content Placeholder 4">
            <a:extLst>
              <a:ext uri="{FF2B5EF4-FFF2-40B4-BE49-F238E27FC236}">
                <a16:creationId xmlns:a16="http://schemas.microsoft.com/office/drawing/2014/main" id="{4DFF9D61-B2AC-F5E2-1AAE-042D9148E25F}"/>
              </a:ext>
            </a:extLst>
          </p:cNvPr>
          <p:cNvSpPr>
            <a:spLocks noGrp="1"/>
          </p:cNvSpPr>
          <p:nvPr>
            <p:ph idx="1"/>
          </p:nvPr>
        </p:nvSpPr>
        <p:spPr>
          <a:xfrm>
            <a:off x="1141411" y="4988559"/>
            <a:ext cx="9905999" cy="1066801"/>
          </a:xfrm>
        </p:spPr>
        <p:txBody>
          <a:bodyPr>
            <a:normAutofit fontScale="85000" lnSpcReduction="20000"/>
          </a:bodyPr>
          <a:lstStyle/>
          <a:p>
            <a:pPr marL="0" indent="0">
              <a:buNone/>
            </a:pPr>
            <a:r>
              <a:rPr lang="en-US" dirty="0">
                <a:solidFill>
                  <a:schemeClr val="bg1"/>
                </a:solidFill>
              </a:rPr>
              <a:t>Average age of municipal fleet is 12-years.  With a 15-yr maximum life cycle. District has replaced a number of 15-20-yr old vehicles in recent years with the backhoe at 26 yrs.  Staff will be considering both lease and purchase options. </a:t>
            </a:r>
            <a:endParaRPr lang="en-CA" dirty="0">
              <a:solidFill>
                <a:schemeClr val="bg1"/>
              </a:solidFill>
            </a:endParaRPr>
          </a:p>
        </p:txBody>
      </p:sp>
      <p:graphicFrame>
        <p:nvGraphicFramePr>
          <p:cNvPr id="6" name="Content Placeholder 4">
            <a:extLst>
              <a:ext uri="{FF2B5EF4-FFF2-40B4-BE49-F238E27FC236}">
                <a16:creationId xmlns:a16="http://schemas.microsoft.com/office/drawing/2014/main" id="{C6B45B15-204E-88C1-6C45-7B3B59EB1BD9}"/>
              </a:ext>
            </a:extLst>
          </p:cNvPr>
          <p:cNvGraphicFramePr>
            <a:graphicFrameLocks/>
          </p:cNvGraphicFramePr>
          <p:nvPr>
            <p:extLst>
              <p:ext uri="{D42A27DB-BD31-4B8C-83A1-F6EECF244321}">
                <p14:modId xmlns:p14="http://schemas.microsoft.com/office/powerpoint/2010/main" val="891438567"/>
              </p:ext>
            </p:extLst>
          </p:nvPr>
        </p:nvGraphicFramePr>
        <p:xfrm>
          <a:off x="1141412" y="1711829"/>
          <a:ext cx="9599539" cy="2865208"/>
        </p:xfrm>
        <a:graphic>
          <a:graphicData uri="http://schemas.openxmlformats.org/drawingml/2006/table">
            <a:tbl>
              <a:tblPr firstRow="1" bandRow="1">
                <a:tableStyleId>{5C22544A-7EE6-4342-B048-85BDC9FD1C3A}</a:tableStyleId>
              </a:tblPr>
              <a:tblGrid>
                <a:gridCol w="3272712">
                  <a:extLst>
                    <a:ext uri="{9D8B030D-6E8A-4147-A177-3AD203B41FA5}">
                      <a16:colId xmlns:a16="http://schemas.microsoft.com/office/drawing/2014/main" val="2001191917"/>
                    </a:ext>
                  </a:extLst>
                </a:gridCol>
                <a:gridCol w="928535">
                  <a:extLst>
                    <a:ext uri="{9D8B030D-6E8A-4147-A177-3AD203B41FA5}">
                      <a16:colId xmlns:a16="http://schemas.microsoft.com/office/drawing/2014/main" val="571074037"/>
                    </a:ext>
                  </a:extLst>
                </a:gridCol>
                <a:gridCol w="1234297">
                  <a:extLst>
                    <a:ext uri="{9D8B030D-6E8A-4147-A177-3AD203B41FA5}">
                      <a16:colId xmlns:a16="http://schemas.microsoft.com/office/drawing/2014/main" val="927004153"/>
                    </a:ext>
                  </a:extLst>
                </a:gridCol>
                <a:gridCol w="1234297">
                  <a:extLst>
                    <a:ext uri="{9D8B030D-6E8A-4147-A177-3AD203B41FA5}">
                      <a16:colId xmlns:a16="http://schemas.microsoft.com/office/drawing/2014/main" val="3494037334"/>
                    </a:ext>
                  </a:extLst>
                </a:gridCol>
                <a:gridCol w="925020">
                  <a:extLst>
                    <a:ext uri="{9D8B030D-6E8A-4147-A177-3AD203B41FA5}">
                      <a16:colId xmlns:a16="http://schemas.microsoft.com/office/drawing/2014/main" val="4234814095"/>
                    </a:ext>
                  </a:extLst>
                </a:gridCol>
                <a:gridCol w="925020">
                  <a:extLst>
                    <a:ext uri="{9D8B030D-6E8A-4147-A177-3AD203B41FA5}">
                      <a16:colId xmlns:a16="http://schemas.microsoft.com/office/drawing/2014/main" val="2684123906"/>
                    </a:ext>
                  </a:extLst>
                </a:gridCol>
                <a:gridCol w="1079658">
                  <a:extLst>
                    <a:ext uri="{9D8B030D-6E8A-4147-A177-3AD203B41FA5}">
                      <a16:colId xmlns:a16="http://schemas.microsoft.com/office/drawing/2014/main" val="255850329"/>
                    </a:ext>
                  </a:extLst>
                </a:gridCol>
              </a:tblGrid>
              <a:tr h="358151">
                <a:tc>
                  <a:txBody>
                    <a:bodyPr/>
                    <a:lstStyle/>
                    <a:p>
                      <a:pPr algn="l" fontAlgn="ctr"/>
                      <a:r>
                        <a:rPr lang="en-CA" sz="1400" u="none" strike="noStrike" dirty="0">
                          <a:solidFill>
                            <a:schemeClr val="bg1"/>
                          </a:solidFill>
                          <a:effectLst/>
                        </a:rPr>
                        <a:t>FLEET</a:t>
                      </a:r>
                      <a:endParaRPr lang="en-CA" sz="1400" b="1" i="0" u="none" strike="noStrike" dirty="0">
                        <a:solidFill>
                          <a:schemeClr val="bg1"/>
                        </a:solidFill>
                        <a:effectLst/>
                        <a:latin typeface="Arial" panose="020B0604020202020204" pitchFamily="34" charset="0"/>
                      </a:endParaRPr>
                    </a:p>
                  </a:txBody>
                  <a:tcPr marL="0" marR="0" marT="0" marB="0" anchor="ctr"/>
                </a:tc>
                <a:tc>
                  <a:txBody>
                    <a:bodyPr/>
                    <a:lstStyle/>
                    <a:p>
                      <a:pPr algn="ctr" fontAlgn="b"/>
                      <a:r>
                        <a:rPr lang="en-CA" sz="1400" u="none" strike="noStrike" dirty="0">
                          <a:solidFill>
                            <a:schemeClr val="bg1"/>
                          </a:solidFill>
                          <a:effectLst/>
                        </a:rPr>
                        <a:t>Fund</a:t>
                      </a:r>
                      <a:endParaRPr lang="en-CA" sz="1400" b="1" i="0" u="none" strike="noStrike" dirty="0">
                        <a:solidFill>
                          <a:schemeClr val="bg1"/>
                        </a:solidFill>
                        <a:effectLst/>
                        <a:latin typeface="Arial" panose="020B0604020202020204" pitchFamily="34" charset="0"/>
                      </a:endParaRPr>
                    </a:p>
                  </a:txBody>
                  <a:tcPr marL="0" marR="0" marT="0" marB="0" anchor="b"/>
                </a:tc>
                <a:tc>
                  <a:txBody>
                    <a:bodyPr/>
                    <a:lstStyle/>
                    <a:p>
                      <a:pPr algn="ctr" fontAlgn="b"/>
                      <a:r>
                        <a:rPr lang="en-CA" sz="1400" u="none" strike="noStrike" dirty="0">
                          <a:solidFill>
                            <a:schemeClr val="bg1"/>
                          </a:solidFill>
                          <a:effectLst/>
                        </a:rPr>
                        <a:t>2024 </a:t>
                      </a:r>
                      <a:endParaRPr lang="en-CA" sz="1400" b="1" i="0" u="none" strike="noStrike" dirty="0">
                        <a:solidFill>
                          <a:schemeClr val="bg1"/>
                        </a:solidFill>
                        <a:effectLst/>
                        <a:latin typeface="Arial" panose="020B0604020202020204" pitchFamily="34" charset="0"/>
                      </a:endParaRPr>
                    </a:p>
                  </a:txBody>
                  <a:tcPr marL="0" marR="0" marT="0" marB="0" anchor="b"/>
                </a:tc>
                <a:tc>
                  <a:txBody>
                    <a:bodyPr/>
                    <a:lstStyle/>
                    <a:p>
                      <a:pPr algn="ctr" fontAlgn="b"/>
                      <a:r>
                        <a:rPr lang="en-CA" sz="1400" u="none" strike="noStrike" dirty="0">
                          <a:solidFill>
                            <a:schemeClr val="bg1"/>
                          </a:solidFill>
                          <a:effectLst/>
                        </a:rPr>
                        <a:t>2025 </a:t>
                      </a:r>
                      <a:endParaRPr lang="en-CA" sz="1400" b="1" i="0" u="none" strike="noStrike" dirty="0">
                        <a:solidFill>
                          <a:schemeClr val="bg1"/>
                        </a:solidFill>
                        <a:effectLst/>
                        <a:latin typeface="Arial" panose="020B0604020202020204" pitchFamily="34" charset="0"/>
                      </a:endParaRPr>
                    </a:p>
                  </a:txBody>
                  <a:tcPr marL="0" marR="0" marT="0" marB="0" anchor="b"/>
                </a:tc>
                <a:tc>
                  <a:txBody>
                    <a:bodyPr/>
                    <a:lstStyle/>
                    <a:p>
                      <a:pPr algn="ctr" fontAlgn="b"/>
                      <a:r>
                        <a:rPr lang="en-CA" sz="1400" u="none" strike="noStrike" dirty="0">
                          <a:solidFill>
                            <a:schemeClr val="bg1"/>
                          </a:solidFill>
                          <a:effectLst/>
                        </a:rPr>
                        <a:t>2026 </a:t>
                      </a:r>
                      <a:endParaRPr lang="en-CA" sz="1400" b="1" i="0" u="none" strike="noStrike" dirty="0">
                        <a:solidFill>
                          <a:schemeClr val="bg1"/>
                        </a:solidFill>
                        <a:effectLst/>
                        <a:latin typeface="Arial" panose="020B0604020202020204" pitchFamily="34" charset="0"/>
                      </a:endParaRPr>
                    </a:p>
                  </a:txBody>
                  <a:tcPr marL="0" marR="0" marT="0" marB="0" anchor="b"/>
                </a:tc>
                <a:tc>
                  <a:txBody>
                    <a:bodyPr/>
                    <a:lstStyle/>
                    <a:p>
                      <a:pPr algn="ctr" fontAlgn="b"/>
                      <a:r>
                        <a:rPr lang="en-CA" sz="1400" u="none" strike="noStrike" dirty="0">
                          <a:solidFill>
                            <a:schemeClr val="bg1"/>
                          </a:solidFill>
                          <a:effectLst/>
                        </a:rPr>
                        <a:t>2027 </a:t>
                      </a:r>
                      <a:endParaRPr lang="en-CA" sz="1400" b="1" i="0" u="none" strike="noStrike" dirty="0">
                        <a:solidFill>
                          <a:schemeClr val="bg1"/>
                        </a:solidFill>
                        <a:effectLst/>
                        <a:latin typeface="Arial" panose="020B0604020202020204" pitchFamily="34" charset="0"/>
                      </a:endParaRPr>
                    </a:p>
                  </a:txBody>
                  <a:tcPr marL="0" marR="0" marT="0" marB="0" anchor="b"/>
                </a:tc>
                <a:tc>
                  <a:txBody>
                    <a:bodyPr/>
                    <a:lstStyle/>
                    <a:p>
                      <a:pPr algn="ctr" fontAlgn="b"/>
                      <a:r>
                        <a:rPr lang="en-CA" sz="1400" u="none" strike="noStrike" dirty="0">
                          <a:solidFill>
                            <a:schemeClr val="bg1"/>
                          </a:solidFill>
                          <a:effectLst/>
                        </a:rPr>
                        <a:t>2028 </a:t>
                      </a:r>
                      <a:endParaRPr lang="en-CA" sz="1400" b="1" i="0" u="none" strike="noStrike" dirty="0">
                        <a:solidFill>
                          <a:schemeClr val="bg1"/>
                        </a:solidFill>
                        <a:effectLst/>
                        <a:latin typeface="Arial" panose="020B0604020202020204" pitchFamily="34" charset="0"/>
                      </a:endParaRPr>
                    </a:p>
                  </a:txBody>
                  <a:tcPr marL="0" marR="0" marT="0" marB="0" anchor="b"/>
                </a:tc>
                <a:extLst>
                  <a:ext uri="{0D108BD9-81ED-4DB2-BD59-A6C34878D82A}">
                    <a16:rowId xmlns:a16="http://schemas.microsoft.com/office/drawing/2014/main" val="4093014490"/>
                  </a:ext>
                </a:extLst>
              </a:tr>
              <a:tr h="358151">
                <a:tc>
                  <a:txBody>
                    <a:bodyPr/>
                    <a:lstStyle/>
                    <a:p>
                      <a:pPr algn="l" fontAlgn="b"/>
                      <a:r>
                        <a:rPr lang="en-CA" sz="1400" u="none" strike="noStrike" dirty="0">
                          <a:solidFill>
                            <a:schemeClr val="bg1"/>
                          </a:solidFill>
                          <a:effectLst/>
                        </a:rPr>
                        <a:t>1998 Cat Backhoe</a:t>
                      </a:r>
                      <a:endParaRPr lang="en-CA" sz="1400" b="0" i="0" u="none" strike="noStrike" dirty="0">
                        <a:solidFill>
                          <a:schemeClr val="bg1"/>
                        </a:solidFill>
                        <a:effectLst/>
                        <a:latin typeface="Arial" panose="020B0604020202020204" pitchFamily="34" charset="0"/>
                      </a:endParaRPr>
                    </a:p>
                  </a:txBody>
                  <a:tcPr marL="0" marR="0" marT="0" marB="0" anchor="b"/>
                </a:tc>
                <a:tc>
                  <a:txBody>
                    <a:bodyPr/>
                    <a:lstStyle/>
                    <a:p>
                      <a:pPr algn="ctr" fontAlgn="ctr"/>
                      <a:r>
                        <a:rPr lang="en-CA" sz="1400" u="none" strike="noStrike" dirty="0">
                          <a:solidFill>
                            <a:schemeClr val="bg1"/>
                          </a:solidFill>
                          <a:effectLst/>
                        </a:rPr>
                        <a:t>STEL</a:t>
                      </a:r>
                      <a:endParaRPr lang="en-CA" sz="1400" b="0" i="0" u="none" strike="noStrike" dirty="0">
                        <a:solidFill>
                          <a:schemeClr val="bg1"/>
                        </a:solidFill>
                        <a:effectLst/>
                        <a:latin typeface="Arial" panose="020B0604020202020204" pitchFamily="34" charset="0"/>
                      </a:endParaRPr>
                    </a:p>
                  </a:txBody>
                  <a:tcPr marL="0" marR="0" marT="0" marB="0" anchor="ctr"/>
                </a:tc>
                <a:tc>
                  <a:txBody>
                    <a:bodyPr/>
                    <a:lstStyle/>
                    <a:p>
                      <a:pPr algn="r" fontAlgn="ctr"/>
                      <a:r>
                        <a:rPr lang="en-CA" sz="1400" u="none" strike="noStrike" dirty="0">
                          <a:solidFill>
                            <a:schemeClr val="bg1"/>
                          </a:solidFill>
                          <a:effectLst/>
                        </a:rPr>
                        <a:t>250,000</a:t>
                      </a:r>
                      <a:endParaRPr lang="en-CA" sz="1400" b="0" i="0" u="none" strike="noStrike" dirty="0">
                        <a:solidFill>
                          <a:schemeClr val="bg1"/>
                        </a:solidFill>
                        <a:effectLst/>
                        <a:latin typeface="Arial" panose="020B0604020202020204" pitchFamily="34" charset="0"/>
                      </a:endParaRPr>
                    </a:p>
                  </a:txBody>
                  <a:tcPr marL="0" marR="0" marT="0" marB="0" anchor="ctr"/>
                </a:tc>
                <a:tc>
                  <a:txBody>
                    <a:bodyPr/>
                    <a:lstStyle/>
                    <a:p>
                      <a:pPr algn="r" fontAlgn="ctr"/>
                      <a:endParaRPr lang="en-CA" sz="1400" b="0" i="0" u="none" strike="noStrike" dirty="0">
                        <a:solidFill>
                          <a:schemeClr val="bg1"/>
                        </a:solidFill>
                        <a:effectLst/>
                        <a:latin typeface="Arial" panose="020B0604020202020204" pitchFamily="34" charset="0"/>
                      </a:endParaRPr>
                    </a:p>
                  </a:txBody>
                  <a:tcPr marL="0" marR="0" marT="0" marB="0" anchor="ctr"/>
                </a:tc>
                <a:tc>
                  <a:txBody>
                    <a:bodyPr/>
                    <a:lstStyle/>
                    <a:p>
                      <a:pPr algn="r" fontAlgn="ctr"/>
                      <a:endParaRPr lang="en-CA" sz="1400" b="0" i="0" u="none" strike="noStrike" dirty="0">
                        <a:solidFill>
                          <a:schemeClr val="bg1"/>
                        </a:solidFill>
                        <a:effectLst/>
                        <a:latin typeface="Arial" panose="020B0604020202020204" pitchFamily="34" charset="0"/>
                      </a:endParaRPr>
                    </a:p>
                  </a:txBody>
                  <a:tcPr marL="0" marR="0" marT="0" marB="0" anchor="ctr"/>
                </a:tc>
                <a:tc>
                  <a:txBody>
                    <a:bodyPr/>
                    <a:lstStyle/>
                    <a:p>
                      <a:pPr algn="r" fontAlgn="ctr"/>
                      <a:endParaRPr lang="en-CA" sz="1400" b="0" i="0" u="none" strike="noStrike" dirty="0">
                        <a:solidFill>
                          <a:schemeClr val="bg1"/>
                        </a:solidFill>
                        <a:effectLst/>
                        <a:latin typeface="Arial" panose="020B0604020202020204" pitchFamily="34" charset="0"/>
                      </a:endParaRPr>
                    </a:p>
                  </a:txBody>
                  <a:tcPr marL="0" marR="0" marT="0" marB="0" anchor="ctr"/>
                </a:tc>
                <a:tc>
                  <a:txBody>
                    <a:bodyPr/>
                    <a:lstStyle/>
                    <a:p>
                      <a:pPr algn="r" fontAlgn="ctr"/>
                      <a:endParaRPr lang="en-CA" sz="1400" b="0" i="0" u="none" strike="noStrike" dirty="0">
                        <a:solidFill>
                          <a:schemeClr val="bg1"/>
                        </a:solidFill>
                        <a:effectLst/>
                        <a:latin typeface="Arial" panose="020B0604020202020204" pitchFamily="34" charset="0"/>
                      </a:endParaRPr>
                    </a:p>
                  </a:txBody>
                  <a:tcPr marL="0" marR="0" marT="0" marB="0" anchor="ctr"/>
                </a:tc>
                <a:extLst>
                  <a:ext uri="{0D108BD9-81ED-4DB2-BD59-A6C34878D82A}">
                    <a16:rowId xmlns:a16="http://schemas.microsoft.com/office/drawing/2014/main" val="2519980071"/>
                  </a:ext>
                </a:extLst>
              </a:tr>
              <a:tr h="358151">
                <a:tc>
                  <a:txBody>
                    <a:bodyPr/>
                    <a:lstStyle/>
                    <a:p>
                      <a:pPr algn="l" fontAlgn="b"/>
                      <a:r>
                        <a:rPr lang="en-CA" sz="1400" u="none" strike="noStrike" dirty="0">
                          <a:solidFill>
                            <a:schemeClr val="bg1"/>
                          </a:solidFill>
                          <a:effectLst/>
                        </a:rPr>
                        <a:t>2007 Can-Am ATV</a:t>
                      </a:r>
                      <a:endParaRPr lang="en-CA" sz="1400" b="0" i="0" u="none" strike="noStrike" dirty="0">
                        <a:solidFill>
                          <a:schemeClr val="bg1"/>
                        </a:solidFill>
                        <a:effectLst/>
                        <a:latin typeface="Arial" panose="020B0604020202020204" pitchFamily="34" charset="0"/>
                      </a:endParaRPr>
                    </a:p>
                  </a:txBody>
                  <a:tcPr marL="0" marR="0" marT="0" marB="0" anchor="b"/>
                </a:tc>
                <a:tc>
                  <a:txBody>
                    <a:bodyPr/>
                    <a:lstStyle/>
                    <a:p>
                      <a:pPr algn="ctr" fontAlgn="ctr"/>
                      <a:r>
                        <a:rPr lang="en-CA" sz="1400" u="none" strike="noStrike" dirty="0">
                          <a:solidFill>
                            <a:schemeClr val="bg1"/>
                          </a:solidFill>
                          <a:effectLst/>
                        </a:rPr>
                        <a:t>GR</a:t>
                      </a:r>
                      <a:endParaRPr lang="en-CA" sz="1400" b="0" i="0" u="none" strike="noStrike" dirty="0">
                        <a:solidFill>
                          <a:schemeClr val="bg1"/>
                        </a:solidFill>
                        <a:effectLst/>
                        <a:latin typeface="Arial" panose="020B0604020202020204" pitchFamily="34" charset="0"/>
                      </a:endParaRPr>
                    </a:p>
                  </a:txBody>
                  <a:tcPr marL="0" marR="0" marT="0" marB="0" anchor="ctr"/>
                </a:tc>
                <a:tc>
                  <a:txBody>
                    <a:bodyPr/>
                    <a:lstStyle/>
                    <a:p>
                      <a:pPr algn="r" fontAlgn="ctr"/>
                      <a:endParaRPr lang="en-CA" sz="1400" b="0" i="0" u="none" strike="noStrike" dirty="0">
                        <a:solidFill>
                          <a:schemeClr val="bg1"/>
                        </a:solidFill>
                        <a:effectLst/>
                        <a:latin typeface="Arial" panose="020B0604020202020204" pitchFamily="34" charset="0"/>
                      </a:endParaRPr>
                    </a:p>
                  </a:txBody>
                  <a:tcPr marL="0" marR="0" marT="0" marB="0" anchor="ctr"/>
                </a:tc>
                <a:tc>
                  <a:txBody>
                    <a:bodyPr/>
                    <a:lstStyle/>
                    <a:p>
                      <a:pPr algn="r" fontAlgn="ctr"/>
                      <a:r>
                        <a:rPr lang="en-CA" sz="1400" u="none" strike="noStrike" dirty="0">
                          <a:solidFill>
                            <a:schemeClr val="bg1"/>
                          </a:solidFill>
                          <a:effectLst/>
                        </a:rPr>
                        <a:t>30,000</a:t>
                      </a:r>
                      <a:endParaRPr lang="en-CA" sz="1400" b="0" i="0" u="none" strike="noStrike" dirty="0">
                        <a:solidFill>
                          <a:schemeClr val="bg1"/>
                        </a:solidFill>
                        <a:effectLst/>
                        <a:latin typeface="Arial" panose="020B0604020202020204" pitchFamily="34" charset="0"/>
                      </a:endParaRPr>
                    </a:p>
                  </a:txBody>
                  <a:tcPr marL="0" marR="0" marT="0" marB="0" anchor="ctr"/>
                </a:tc>
                <a:tc>
                  <a:txBody>
                    <a:bodyPr/>
                    <a:lstStyle/>
                    <a:p>
                      <a:pPr algn="r" fontAlgn="ctr"/>
                      <a:endParaRPr lang="en-CA" sz="1400" b="0" i="0" u="none" strike="noStrike" dirty="0">
                        <a:solidFill>
                          <a:schemeClr val="bg1"/>
                        </a:solidFill>
                        <a:effectLst/>
                        <a:latin typeface="Arial" panose="020B0604020202020204" pitchFamily="34" charset="0"/>
                      </a:endParaRPr>
                    </a:p>
                  </a:txBody>
                  <a:tcPr marL="0" marR="0" marT="0" marB="0" anchor="ctr"/>
                </a:tc>
                <a:tc>
                  <a:txBody>
                    <a:bodyPr/>
                    <a:lstStyle/>
                    <a:p>
                      <a:pPr algn="r" fontAlgn="ctr"/>
                      <a:endParaRPr lang="en-CA" sz="1400" b="0" i="0" u="none" strike="noStrike" dirty="0">
                        <a:solidFill>
                          <a:schemeClr val="bg1"/>
                        </a:solidFill>
                        <a:effectLst/>
                        <a:latin typeface="Arial" panose="020B0604020202020204" pitchFamily="34" charset="0"/>
                      </a:endParaRPr>
                    </a:p>
                  </a:txBody>
                  <a:tcPr marL="0" marR="0" marT="0" marB="0" anchor="ctr"/>
                </a:tc>
                <a:tc>
                  <a:txBody>
                    <a:bodyPr/>
                    <a:lstStyle/>
                    <a:p>
                      <a:pPr algn="r" fontAlgn="ctr"/>
                      <a:endParaRPr lang="en-CA" sz="1400" b="0" i="0" u="none" strike="noStrike" dirty="0">
                        <a:solidFill>
                          <a:schemeClr val="bg1"/>
                        </a:solidFill>
                        <a:effectLst/>
                        <a:latin typeface="Arial" panose="020B0604020202020204" pitchFamily="34" charset="0"/>
                      </a:endParaRPr>
                    </a:p>
                  </a:txBody>
                  <a:tcPr marL="0" marR="0" marT="0" marB="0" anchor="ctr"/>
                </a:tc>
                <a:extLst>
                  <a:ext uri="{0D108BD9-81ED-4DB2-BD59-A6C34878D82A}">
                    <a16:rowId xmlns:a16="http://schemas.microsoft.com/office/drawing/2014/main" val="209675657"/>
                  </a:ext>
                </a:extLst>
              </a:tr>
              <a:tr h="358151">
                <a:tc>
                  <a:txBody>
                    <a:bodyPr/>
                    <a:lstStyle/>
                    <a:p>
                      <a:pPr algn="l" fontAlgn="b"/>
                      <a:r>
                        <a:rPr lang="en-CA" sz="1400" u="none" strike="noStrike" dirty="0">
                          <a:solidFill>
                            <a:schemeClr val="bg1"/>
                          </a:solidFill>
                          <a:effectLst/>
                        </a:rPr>
                        <a:t>2008 Ford  Ranger</a:t>
                      </a:r>
                      <a:endParaRPr lang="en-CA" sz="1400" b="0" i="0" u="none" strike="noStrike" dirty="0">
                        <a:solidFill>
                          <a:schemeClr val="bg1"/>
                        </a:solidFill>
                        <a:effectLst/>
                        <a:latin typeface="Arial" panose="020B0604020202020204" pitchFamily="34" charset="0"/>
                      </a:endParaRPr>
                    </a:p>
                  </a:txBody>
                  <a:tcPr marL="0" marR="0" marT="0" marB="0" anchor="b"/>
                </a:tc>
                <a:tc>
                  <a:txBody>
                    <a:bodyPr/>
                    <a:lstStyle/>
                    <a:p>
                      <a:pPr algn="ctr" fontAlgn="ctr"/>
                      <a:r>
                        <a:rPr lang="en-CA" sz="1400" u="none" strike="noStrike" dirty="0">
                          <a:solidFill>
                            <a:schemeClr val="bg1"/>
                          </a:solidFill>
                          <a:effectLst/>
                        </a:rPr>
                        <a:t>GR</a:t>
                      </a:r>
                      <a:endParaRPr lang="en-CA" sz="1400" b="0" i="0" u="none" strike="noStrike" dirty="0">
                        <a:solidFill>
                          <a:schemeClr val="bg1"/>
                        </a:solidFill>
                        <a:effectLst/>
                        <a:latin typeface="Arial" panose="020B0604020202020204" pitchFamily="34" charset="0"/>
                      </a:endParaRPr>
                    </a:p>
                  </a:txBody>
                  <a:tcPr marL="0" marR="0" marT="0" marB="0" anchor="ctr"/>
                </a:tc>
                <a:tc>
                  <a:txBody>
                    <a:bodyPr/>
                    <a:lstStyle/>
                    <a:p>
                      <a:pPr algn="r" fontAlgn="ctr"/>
                      <a:endParaRPr lang="en-CA" sz="1400" b="0" i="0" u="none" strike="noStrike" dirty="0">
                        <a:solidFill>
                          <a:schemeClr val="bg1"/>
                        </a:solidFill>
                        <a:effectLst/>
                        <a:latin typeface="Arial" panose="020B0604020202020204" pitchFamily="34" charset="0"/>
                      </a:endParaRPr>
                    </a:p>
                  </a:txBody>
                  <a:tcPr marL="0" marR="0" marT="0" marB="0" anchor="ctr"/>
                </a:tc>
                <a:tc>
                  <a:txBody>
                    <a:bodyPr/>
                    <a:lstStyle/>
                    <a:p>
                      <a:pPr algn="r" fontAlgn="ctr"/>
                      <a:endParaRPr lang="en-CA" sz="1400" b="0" i="0" u="none" strike="noStrike" dirty="0">
                        <a:solidFill>
                          <a:schemeClr val="bg1"/>
                        </a:solidFill>
                        <a:effectLst/>
                        <a:latin typeface="Arial" panose="020B0604020202020204" pitchFamily="34" charset="0"/>
                      </a:endParaRPr>
                    </a:p>
                  </a:txBody>
                  <a:tcPr marL="0" marR="0" marT="0" marB="0" anchor="ctr"/>
                </a:tc>
                <a:tc>
                  <a:txBody>
                    <a:bodyPr/>
                    <a:lstStyle/>
                    <a:p>
                      <a:pPr algn="r" fontAlgn="ctr"/>
                      <a:endParaRPr lang="en-CA" sz="1400" b="0" i="0" u="none" strike="noStrike" dirty="0">
                        <a:solidFill>
                          <a:schemeClr val="bg1"/>
                        </a:solidFill>
                        <a:effectLst/>
                        <a:latin typeface="Arial" panose="020B0604020202020204" pitchFamily="34" charset="0"/>
                      </a:endParaRPr>
                    </a:p>
                  </a:txBody>
                  <a:tcPr marL="0" marR="0" marT="0" marB="0" anchor="ctr"/>
                </a:tc>
                <a:tc>
                  <a:txBody>
                    <a:bodyPr/>
                    <a:lstStyle/>
                    <a:p>
                      <a:pPr algn="r" fontAlgn="ctr"/>
                      <a:endParaRPr lang="en-CA" sz="1400" b="0" i="0" u="none" strike="noStrike" dirty="0">
                        <a:solidFill>
                          <a:schemeClr val="bg1"/>
                        </a:solidFill>
                        <a:effectLst/>
                        <a:latin typeface="Arial" panose="020B0604020202020204" pitchFamily="34" charset="0"/>
                      </a:endParaRPr>
                    </a:p>
                  </a:txBody>
                  <a:tcPr marL="0" marR="0" marT="0" marB="0" anchor="ctr"/>
                </a:tc>
                <a:tc>
                  <a:txBody>
                    <a:bodyPr/>
                    <a:lstStyle/>
                    <a:p>
                      <a:pPr algn="r" fontAlgn="ctr"/>
                      <a:r>
                        <a:rPr lang="en-CA" sz="1400" u="none" strike="noStrike" dirty="0">
                          <a:solidFill>
                            <a:schemeClr val="bg1"/>
                          </a:solidFill>
                          <a:effectLst/>
                        </a:rPr>
                        <a:t>40,000</a:t>
                      </a:r>
                      <a:endParaRPr lang="en-CA" sz="1400" b="0" i="0" u="none" strike="noStrike" dirty="0">
                        <a:solidFill>
                          <a:schemeClr val="bg1"/>
                        </a:solidFill>
                        <a:effectLst/>
                        <a:latin typeface="Arial" panose="020B0604020202020204" pitchFamily="34" charset="0"/>
                      </a:endParaRPr>
                    </a:p>
                  </a:txBody>
                  <a:tcPr marL="0" marR="0" marT="0" marB="0" anchor="ctr"/>
                </a:tc>
                <a:extLst>
                  <a:ext uri="{0D108BD9-81ED-4DB2-BD59-A6C34878D82A}">
                    <a16:rowId xmlns:a16="http://schemas.microsoft.com/office/drawing/2014/main" val="558418295"/>
                  </a:ext>
                </a:extLst>
              </a:tr>
              <a:tr h="358151">
                <a:tc>
                  <a:txBody>
                    <a:bodyPr/>
                    <a:lstStyle/>
                    <a:p>
                      <a:pPr algn="l" fontAlgn="b"/>
                      <a:r>
                        <a:rPr lang="en-CA" sz="1400" u="none" strike="noStrike" dirty="0">
                          <a:solidFill>
                            <a:schemeClr val="bg1"/>
                          </a:solidFill>
                          <a:effectLst/>
                        </a:rPr>
                        <a:t>2008 GMC Sierra</a:t>
                      </a:r>
                      <a:endParaRPr lang="en-CA" sz="1400" b="0" i="0" u="none" strike="noStrike" dirty="0">
                        <a:solidFill>
                          <a:schemeClr val="bg1"/>
                        </a:solidFill>
                        <a:effectLst/>
                        <a:latin typeface="Arial" panose="020B0604020202020204" pitchFamily="34" charset="0"/>
                      </a:endParaRPr>
                    </a:p>
                  </a:txBody>
                  <a:tcPr marL="0" marR="0" marT="0" marB="0" anchor="b"/>
                </a:tc>
                <a:tc>
                  <a:txBody>
                    <a:bodyPr/>
                    <a:lstStyle/>
                    <a:p>
                      <a:pPr algn="ctr" fontAlgn="ctr"/>
                      <a:r>
                        <a:rPr lang="en-CA" sz="1400" u="none" strike="noStrike" dirty="0">
                          <a:solidFill>
                            <a:schemeClr val="bg1"/>
                          </a:solidFill>
                          <a:effectLst/>
                        </a:rPr>
                        <a:t>STEL</a:t>
                      </a:r>
                      <a:endParaRPr lang="en-CA" sz="1400" b="0" i="0" u="none" strike="noStrike" dirty="0">
                        <a:solidFill>
                          <a:schemeClr val="bg1"/>
                        </a:solidFill>
                        <a:effectLst/>
                        <a:latin typeface="Arial" panose="020B0604020202020204" pitchFamily="34" charset="0"/>
                      </a:endParaRPr>
                    </a:p>
                  </a:txBody>
                  <a:tcPr marL="0" marR="0" marT="0" marB="0" anchor="ctr"/>
                </a:tc>
                <a:tc>
                  <a:txBody>
                    <a:bodyPr/>
                    <a:lstStyle/>
                    <a:p>
                      <a:pPr algn="r" fontAlgn="ctr"/>
                      <a:r>
                        <a:rPr lang="en-CA" sz="1400" u="none" strike="noStrike" dirty="0">
                          <a:solidFill>
                            <a:schemeClr val="bg1"/>
                          </a:solidFill>
                          <a:effectLst/>
                        </a:rPr>
                        <a:t>100,000</a:t>
                      </a:r>
                      <a:endParaRPr lang="en-CA" sz="1400" b="0" i="0" u="none" strike="noStrike" dirty="0">
                        <a:solidFill>
                          <a:schemeClr val="bg1"/>
                        </a:solidFill>
                        <a:effectLst/>
                        <a:latin typeface="Arial" panose="020B0604020202020204" pitchFamily="34" charset="0"/>
                      </a:endParaRPr>
                    </a:p>
                  </a:txBody>
                  <a:tcPr marL="0" marR="0" marT="0" marB="0" anchor="ctr"/>
                </a:tc>
                <a:tc>
                  <a:txBody>
                    <a:bodyPr/>
                    <a:lstStyle/>
                    <a:p>
                      <a:pPr algn="r" fontAlgn="ctr"/>
                      <a:endParaRPr lang="en-CA" sz="1400" b="0" i="0" u="none" strike="noStrike" dirty="0">
                        <a:solidFill>
                          <a:schemeClr val="bg1"/>
                        </a:solidFill>
                        <a:effectLst/>
                        <a:latin typeface="Arial" panose="020B0604020202020204" pitchFamily="34" charset="0"/>
                      </a:endParaRPr>
                    </a:p>
                  </a:txBody>
                  <a:tcPr marL="0" marR="0" marT="0" marB="0" anchor="ctr"/>
                </a:tc>
                <a:tc>
                  <a:txBody>
                    <a:bodyPr/>
                    <a:lstStyle/>
                    <a:p>
                      <a:pPr algn="r" fontAlgn="ctr"/>
                      <a:endParaRPr lang="en-CA" sz="1400" b="0" i="0" u="none" strike="noStrike" dirty="0">
                        <a:solidFill>
                          <a:schemeClr val="bg1"/>
                        </a:solidFill>
                        <a:effectLst/>
                        <a:latin typeface="Arial" panose="020B0604020202020204" pitchFamily="34" charset="0"/>
                      </a:endParaRPr>
                    </a:p>
                  </a:txBody>
                  <a:tcPr marL="0" marR="0" marT="0" marB="0" anchor="ctr"/>
                </a:tc>
                <a:tc>
                  <a:txBody>
                    <a:bodyPr/>
                    <a:lstStyle/>
                    <a:p>
                      <a:pPr algn="r" fontAlgn="ctr"/>
                      <a:endParaRPr lang="en-CA" sz="1400" b="0" i="0" u="none" strike="noStrike" dirty="0">
                        <a:solidFill>
                          <a:schemeClr val="bg1"/>
                        </a:solidFill>
                        <a:effectLst/>
                        <a:latin typeface="Arial" panose="020B0604020202020204" pitchFamily="34" charset="0"/>
                      </a:endParaRPr>
                    </a:p>
                  </a:txBody>
                  <a:tcPr marL="0" marR="0" marT="0" marB="0" anchor="ctr"/>
                </a:tc>
                <a:tc>
                  <a:txBody>
                    <a:bodyPr/>
                    <a:lstStyle/>
                    <a:p>
                      <a:pPr algn="r" fontAlgn="ctr"/>
                      <a:endParaRPr lang="en-CA" sz="1400" b="0" i="0" u="none" strike="noStrike" dirty="0">
                        <a:solidFill>
                          <a:schemeClr val="bg1"/>
                        </a:solidFill>
                        <a:effectLst/>
                        <a:latin typeface="Arial" panose="020B0604020202020204" pitchFamily="34" charset="0"/>
                      </a:endParaRPr>
                    </a:p>
                  </a:txBody>
                  <a:tcPr marL="0" marR="0" marT="0" marB="0" anchor="ctr"/>
                </a:tc>
                <a:extLst>
                  <a:ext uri="{0D108BD9-81ED-4DB2-BD59-A6C34878D82A}">
                    <a16:rowId xmlns:a16="http://schemas.microsoft.com/office/drawing/2014/main" val="2095803866"/>
                  </a:ext>
                </a:extLst>
              </a:tr>
              <a:tr h="358151">
                <a:tc>
                  <a:txBody>
                    <a:bodyPr/>
                    <a:lstStyle/>
                    <a:p>
                      <a:pPr algn="l" fontAlgn="b"/>
                      <a:r>
                        <a:rPr lang="en-CA" sz="1400" u="none" strike="noStrike" dirty="0">
                          <a:solidFill>
                            <a:schemeClr val="bg1"/>
                          </a:solidFill>
                          <a:effectLst/>
                        </a:rPr>
                        <a:t>2008 GMC Unit 2</a:t>
                      </a:r>
                      <a:endParaRPr lang="en-CA" sz="1400" b="0" i="0" u="none" strike="noStrike" dirty="0">
                        <a:solidFill>
                          <a:schemeClr val="bg1"/>
                        </a:solidFill>
                        <a:effectLst/>
                        <a:latin typeface="Arial" panose="020B0604020202020204" pitchFamily="34" charset="0"/>
                      </a:endParaRPr>
                    </a:p>
                  </a:txBody>
                  <a:tcPr marL="0" marR="0" marT="0" marB="0" anchor="b"/>
                </a:tc>
                <a:tc>
                  <a:txBody>
                    <a:bodyPr/>
                    <a:lstStyle/>
                    <a:p>
                      <a:pPr algn="ctr" fontAlgn="ctr"/>
                      <a:r>
                        <a:rPr lang="en-CA" sz="1400" u="none" strike="noStrike" dirty="0">
                          <a:solidFill>
                            <a:schemeClr val="bg1"/>
                          </a:solidFill>
                          <a:effectLst/>
                        </a:rPr>
                        <a:t>GR</a:t>
                      </a:r>
                      <a:endParaRPr lang="en-CA" sz="1400" b="0" i="0" u="none" strike="noStrike" dirty="0">
                        <a:solidFill>
                          <a:schemeClr val="bg1"/>
                        </a:solidFill>
                        <a:effectLst/>
                        <a:latin typeface="Arial" panose="020B0604020202020204" pitchFamily="34" charset="0"/>
                      </a:endParaRPr>
                    </a:p>
                  </a:txBody>
                  <a:tcPr marL="0" marR="0" marT="0" marB="0" anchor="ctr"/>
                </a:tc>
                <a:tc>
                  <a:txBody>
                    <a:bodyPr/>
                    <a:lstStyle/>
                    <a:p>
                      <a:pPr algn="r" fontAlgn="ctr"/>
                      <a:endParaRPr lang="en-CA" sz="1400" b="0" i="0" u="none" strike="noStrike" dirty="0">
                        <a:solidFill>
                          <a:schemeClr val="bg1"/>
                        </a:solidFill>
                        <a:effectLst/>
                        <a:latin typeface="Arial" panose="020B0604020202020204" pitchFamily="34" charset="0"/>
                      </a:endParaRPr>
                    </a:p>
                  </a:txBody>
                  <a:tcPr marL="0" marR="0" marT="0" marB="0" anchor="ctr"/>
                </a:tc>
                <a:tc>
                  <a:txBody>
                    <a:bodyPr/>
                    <a:lstStyle/>
                    <a:p>
                      <a:pPr algn="r" fontAlgn="ctr"/>
                      <a:endParaRPr lang="en-CA" sz="1400" b="0" i="0" u="none" strike="noStrike" dirty="0">
                        <a:solidFill>
                          <a:schemeClr val="bg1"/>
                        </a:solidFill>
                        <a:effectLst/>
                        <a:latin typeface="Arial" panose="020B0604020202020204" pitchFamily="34" charset="0"/>
                      </a:endParaRPr>
                    </a:p>
                  </a:txBody>
                  <a:tcPr marL="0" marR="0" marT="0" marB="0" anchor="ctr"/>
                </a:tc>
                <a:tc>
                  <a:txBody>
                    <a:bodyPr/>
                    <a:lstStyle/>
                    <a:p>
                      <a:pPr algn="r" fontAlgn="ctr"/>
                      <a:endParaRPr lang="en-CA" sz="1400" b="0" i="0" u="none" strike="noStrike" dirty="0">
                        <a:solidFill>
                          <a:schemeClr val="bg1"/>
                        </a:solidFill>
                        <a:effectLst/>
                        <a:latin typeface="Arial" panose="020B0604020202020204" pitchFamily="34" charset="0"/>
                      </a:endParaRPr>
                    </a:p>
                  </a:txBody>
                  <a:tcPr marL="0" marR="0" marT="0" marB="0" anchor="ctr"/>
                </a:tc>
                <a:tc>
                  <a:txBody>
                    <a:bodyPr/>
                    <a:lstStyle/>
                    <a:p>
                      <a:pPr algn="r" fontAlgn="ctr"/>
                      <a:endParaRPr lang="en-CA" sz="1400" b="0" i="0" u="none" strike="noStrike" dirty="0">
                        <a:solidFill>
                          <a:schemeClr val="bg1"/>
                        </a:solidFill>
                        <a:effectLst/>
                        <a:latin typeface="Arial" panose="020B0604020202020204" pitchFamily="34" charset="0"/>
                      </a:endParaRPr>
                    </a:p>
                  </a:txBody>
                  <a:tcPr marL="0" marR="0" marT="0" marB="0" anchor="ctr"/>
                </a:tc>
                <a:tc>
                  <a:txBody>
                    <a:bodyPr/>
                    <a:lstStyle/>
                    <a:p>
                      <a:pPr algn="r" fontAlgn="ctr"/>
                      <a:r>
                        <a:rPr lang="en-CA" sz="1400" u="none" strike="noStrike" dirty="0">
                          <a:solidFill>
                            <a:schemeClr val="bg1"/>
                          </a:solidFill>
                          <a:effectLst/>
                        </a:rPr>
                        <a:t>40,000</a:t>
                      </a:r>
                      <a:endParaRPr lang="en-CA" sz="1400" b="0" i="0" u="none" strike="noStrike" dirty="0">
                        <a:solidFill>
                          <a:schemeClr val="bg1"/>
                        </a:solidFill>
                        <a:effectLst/>
                        <a:latin typeface="Arial" panose="020B0604020202020204" pitchFamily="34" charset="0"/>
                      </a:endParaRPr>
                    </a:p>
                  </a:txBody>
                  <a:tcPr marL="0" marR="0" marT="0" marB="0" anchor="ctr"/>
                </a:tc>
                <a:extLst>
                  <a:ext uri="{0D108BD9-81ED-4DB2-BD59-A6C34878D82A}">
                    <a16:rowId xmlns:a16="http://schemas.microsoft.com/office/drawing/2014/main" val="3494354632"/>
                  </a:ext>
                </a:extLst>
              </a:tr>
              <a:tr h="358151">
                <a:tc>
                  <a:txBody>
                    <a:bodyPr/>
                    <a:lstStyle/>
                    <a:p>
                      <a:pPr algn="l" fontAlgn="b"/>
                      <a:r>
                        <a:rPr lang="en-CA" sz="1400" u="none" strike="noStrike" dirty="0">
                          <a:solidFill>
                            <a:schemeClr val="bg1"/>
                          </a:solidFill>
                          <a:effectLst/>
                        </a:rPr>
                        <a:t>DUMP TRUCK (second)</a:t>
                      </a:r>
                      <a:endParaRPr lang="en-CA" sz="1400" b="0" i="0" u="none" strike="noStrike" dirty="0">
                        <a:solidFill>
                          <a:schemeClr val="bg1"/>
                        </a:solidFill>
                        <a:effectLst/>
                        <a:latin typeface="Arial" panose="020B0604020202020204" pitchFamily="34" charset="0"/>
                      </a:endParaRPr>
                    </a:p>
                  </a:txBody>
                  <a:tcPr marL="0" marR="0" marT="0" marB="0" anchor="b"/>
                </a:tc>
                <a:tc>
                  <a:txBody>
                    <a:bodyPr/>
                    <a:lstStyle/>
                    <a:p>
                      <a:pPr algn="ctr" fontAlgn="ctr"/>
                      <a:r>
                        <a:rPr lang="en-CA" sz="1400" u="none" strike="noStrike" dirty="0">
                          <a:solidFill>
                            <a:schemeClr val="bg1"/>
                          </a:solidFill>
                          <a:effectLst/>
                        </a:rPr>
                        <a:t>STEL</a:t>
                      </a:r>
                      <a:endParaRPr lang="en-CA" sz="1400" b="0" i="0" u="none" strike="noStrike" dirty="0">
                        <a:solidFill>
                          <a:schemeClr val="bg1"/>
                        </a:solidFill>
                        <a:effectLst/>
                        <a:latin typeface="Arial" panose="020B0604020202020204" pitchFamily="34" charset="0"/>
                      </a:endParaRPr>
                    </a:p>
                  </a:txBody>
                  <a:tcPr marL="0" marR="0" marT="0" marB="0" anchor="ctr"/>
                </a:tc>
                <a:tc>
                  <a:txBody>
                    <a:bodyPr/>
                    <a:lstStyle/>
                    <a:p>
                      <a:pPr algn="r" fontAlgn="ctr"/>
                      <a:endParaRPr lang="en-CA" sz="1400" b="0" i="0" u="none" strike="noStrike" dirty="0">
                        <a:solidFill>
                          <a:schemeClr val="bg1"/>
                        </a:solidFill>
                        <a:effectLst/>
                        <a:latin typeface="Arial" panose="020B0604020202020204" pitchFamily="34" charset="0"/>
                      </a:endParaRPr>
                    </a:p>
                  </a:txBody>
                  <a:tcPr marL="0" marR="0" marT="0" marB="0" anchor="ctr"/>
                </a:tc>
                <a:tc>
                  <a:txBody>
                    <a:bodyPr/>
                    <a:lstStyle/>
                    <a:p>
                      <a:pPr algn="r" fontAlgn="ctr"/>
                      <a:r>
                        <a:rPr lang="en-CA" sz="1400" u="none" strike="noStrike" dirty="0">
                          <a:solidFill>
                            <a:schemeClr val="bg1"/>
                          </a:solidFill>
                          <a:effectLst/>
                        </a:rPr>
                        <a:t>100,000</a:t>
                      </a:r>
                      <a:endParaRPr lang="en-CA" sz="1400" b="0" i="0" u="none" strike="noStrike" dirty="0">
                        <a:solidFill>
                          <a:schemeClr val="bg1"/>
                        </a:solidFill>
                        <a:effectLst/>
                        <a:latin typeface="Arial" panose="020B0604020202020204" pitchFamily="34" charset="0"/>
                      </a:endParaRPr>
                    </a:p>
                  </a:txBody>
                  <a:tcPr marL="0" marR="0" marT="0" marB="0" anchor="ctr"/>
                </a:tc>
                <a:tc>
                  <a:txBody>
                    <a:bodyPr/>
                    <a:lstStyle/>
                    <a:p>
                      <a:pPr algn="r" fontAlgn="ctr"/>
                      <a:endParaRPr lang="en-CA" sz="1400" b="0" i="0" u="none" strike="noStrike" dirty="0">
                        <a:solidFill>
                          <a:schemeClr val="bg1"/>
                        </a:solidFill>
                        <a:effectLst/>
                        <a:latin typeface="Arial" panose="020B0604020202020204" pitchFamily="34" charset="0"/>
                      </a:endParaRPr>
                    </a:p>
                  </a:txBody>
                  <a:tcPr marL="0" marR="0" marT="0" marB="0" anchor="ctr"/>
                </a:tc>
                <a:tc>
                  <a:txBody>
                    <a:bodyPr/>
                    <a:lstStyle/>
                    <a:p>
                      <a:pPr algn="r" fontAlgn="ctr"/>
                      <a:endParaRPr lang="en-CA" sz="1400" b="0" i="0" u="none" strike="noStrike" dirty="0">
                        <a:solidFill>
                          <a:schemeClr val="bg1"/>
                        </a:solidFill>
                        <a:effectLst/>
                        <a:latin typeface="Arial" panose="020B0604020202020204" pitchFamily="34" charset="0"/>
                      </a:endParaRPr>
                    </a:p>
                  </a:txBody>
                  <a:tcPr marL="0" marR="0" marT="0" marB="0" anchor="ctr"/>
                </a:tc>
                <a:tc>
                  <a:txBody>
                    <a:bodyPr/>
                    <a:lstStyle/>
                    <a:p>
                      <a:pPr algn="r" fontAlgn="ctr"/>
                      <a:endParaRPr lang="en-CA" sz="1400" b="0" i="0" u="none" strike="noStrike" dirty="0">
                        <a:solidFill>
                          <a:schemeClr val="bg1"/>
                        </a:solidFill>
                        <a:effectLst/>
                        <a:latin typeface="Arial" panose="020B0604020202020204" pitchFamily="34" charset="0"/>
                      </a:endParaRPr>
                    </a:p>
                  </a:txBody>
                  <a:tcPr marL="0" marR="0" marT="0" marB="0" anchor="ctr"/>
                </a:tc>
                <a:extLst>
                  <a:ext uri="{0D108BD9-81ED-4DB2-BD59-A6C34878D82A}">
                    <a16:rowId xmlns:a16="http://schemas.microsoft.com/office/drawing/2014/main" val="1245859295"/>
                  </a:ext>
                </a:extLst>
              </a:tr>
              <a:tr h="358151">
                <a:tc>
                  <a:txBody>
                    <a:bodyPr/>
                    <a:lstStyle/>
                    <a:p>
                      <a:pPr algn="l" fontAlgn="ctr"/>
                      <a:r>
                        <a:rPr lang="en-CA" sz="1400" b="1" u="none" strike="noStrike" dirty="0">
                          <a:solidFill>
                            <a:schemeClr val="bg1"/>
                          </a:solidFill>
                          <a:effectLst/>
                        </a:rPr>
                        <a:t>TOTAL</a:t>
                      </a:r>
                      <a:endParaRPr lang="en-CA" sz="1400" b="1" i="0" u="none" strike="noStrike" dirty="0">
                        <a:solidFill>
                          <a:schemeClr val="bg1"/>
                        </a:solidFill>
                        <a:effectLst/>
                        <a:latin typeface="Arial" panose="020B0604020202020204" pitchFamily="34" charset="0"/>
                      </a:endParaRPr>
                    </a:p>
                  </a:txBody>
                  <a:tcPr marL="0" marR="0" marT="0" marB="0" anchor="b"/>
                </a:tc>
                <a:tc>
                  <a:txBody>
                    <a:bodyPr/>
                    <a:lstStyle/>
                    <a:p>
                      <a:pPr algn="ctr" fontAlgn="ctr"/>
                      <a:r>
                        <a:rPr lang="en-CA" sz="1400" b="1" u="none" strike="noStrike" dirty="0">
                          <a:solidFill>
                            <a:schemeClr val="bg1"/>
                          </a:solidFill>
                          <a:effectLst/>
                        </a:rPr>
                        <a:t> </a:t>
                      </a:r>
                      <a:endParaRPr lang="en-CA" sz="1400" b="1" i="0" u="none" strike="noStrike" dirty="0">
                        <a:solidFill>
                          <a:schemeClr val="bg1"/>
                        </a:solidFill>
                        <a:effectLst/>
                        <a:latin typeface="Arial" panose="020B0604020202020204" pitchFamily="34" charset="0"/>
                      </a:endParaRPr>
                    </a:p>
                  </a:txBody>
                  <a:tcPr marL="0" marR="0" marT="0" marB="0" anchor="b"/>
                </a:tc>
                <a:tc>
                  <a:txBody>
                    <a:bodyPr/>
                    <a:lstStyle/>
                    <a:p>
                      <a:pPr algn="r" fontAlgn="ctr"/>
                      <a:r>
                        <a:rPr lang="en-CA" sz="1400" b="1" u="none" strike="noStrike" dirty="0">
                          <a:solidFill>
                            <a:schemeClr val="bg1"/>
                          </a:solidFill>
                          <a:effectLst/>
                        </a:rPr>
                        <a:t>350,000</a:t>
                      </a:r>
                      <a:endParaRPr lang="en-CA" sz="1400" b="1" i="0" u="none" strike="noStrike" dirty="0">
                        <a:solidFill>
                          <a:schemeClr val="bg1"/>
                        </a:solidFill>
                        <a:effectLst/>
                        <a:latin typeface="Arial" panose="020B0604020202020204" pitchFamily="34" charset="0"/>
                      </a:endParaRPr>
                    </a:p>
                  </a:txBody>
                  <a:tcPr marL="0" marR="0" marT="0" marB="0" anchor="b"/>
                </a:tc>
                <a:tc>
                  <a:txBody>
                    <a:bodyPr/>
                    <a:lstStyle/>
                    <a:p>
                      <a:pPr algn="r" fontAlgn="ctr"/>
                      <a:r>
                        <a:rPr lang="en-CA" sz="1400" b="1" u="none" strike="noStrike" dirty="0">
                          <a:solidFill>
                            <a:schemeClr val="bg1"/>
                          </a:solidFill>
                          <a:effectLst/>
                        </a:rPr>
                        <a:t>130,000</a:t>
                      </a:r>
                      <a:endParaRPr lang="en-CA" sz="1400" b="1" i="0" u="none" strike="noStrike" dirty="0">
                        <a:solidFill>
                          <a:schemeClr val="bg1"/>
                        </a:solidFill>
                        <a:effectLst/>
                        <a:latin typeface="Arial" panose="020B0604020202020204" pitchFamily="34" charset="0"/>
                      </a:endParaRPr>
                    </a:p>
                  </a:txBody>
                  <a:tcPr marL="0" marR="0" marT="0" marB="0" anchor="b"/>
                </a:tc>
                <a:tc>
                  <a:txBody>
                    <a:bodyPr/>
                    <a:lstStyle/>
                    <a:p>
                      <a:pPr algn="r" fontAlgn="ctr"/>
                      <a:r>
                        <a:rPr lang="en-CA" sz="1400" b="1" u="none" strike="noStrike" dirty="0">
                          <a:solidFill>
                            <a:schemeClr val="bg1"/>
                          </a:solidFill>
                          <a:effectLst/>
                        </a:rPr>
                        <a:t>0</a:t>
                      </a:r>
                      <a:endParaRPr lang="en-CA" sz="1400" b="1" i="0" u="none" strike="noStrike" dirty="0">
                        <a:solidFill>
                          <a:schemeClr val="bg1"/>
                        </a:solidFill>
                        <a:effectLst/>
                        <a:latin typeface="Arial" panose="020B0604020202020204" pitchFamily="34" charset="0"/>
                      </a:endParaRPr>
                    </a:p>
                  </a:txBody>
                  <a:tcPr marL="0" marR="0" marT="0" marB="0" anchor="b"/>
                </a:tc>
                <a:tc>
                  <a:txBody>
                    <a:bodyPr/>
                    <a:lstStyle/>
                    <a:p>
                      <a:pPr algn="r" fontAlgn="ctr"/>
                      <a:r>
                        <a:rPr lang="en-CA" sz="1400" b="1" u="none" strike="noStrike" dirty="0">
                          <a:solidFill>
                            <a:schemeClr val="bg1"/>
                          </a:solidFill>
                          <a:effectLst/>
                        </a:rPr>
                        <a:t>0</a:t>
                      </a:r>
                      <a:endParaRPr lang="en-CA" sz="1400" b="1" i="0" u="none" strike="noStrike" dirty="0">
                        <a:solidFill>
                          <a:schemeClr val="bg1"/>
                        </a:solidFill>
                        <a:effectLst/>
                        <a:latin typeface="Arial" panose="020B0604020202020204" pitchFamily="34" charset="0"/>
                      </a:endParaRPr>
                    </a:p>
                  </a:txBody>
                  <a:tcPr marL="0" marR="0" marT="0" marB="0" anchor="b"/>
                </a:tc>
                <a:tc>
                  <a:txBody>
                    <a:bodyPr/>
                    <a:lstStyle/>
                    <a:p>
                      <a:pPr algn="r" fontAlgn="ctr"/>
                      <a:r>
                        <a:rPr lang="en-CA" sz="1400" b="1" u="none" strike="noStrike" dirty="0">
                          <a:solidFill>
                            <a:schemeClr val="bg1"/>
                          </a:solidFill>
                          <a:effectLst/>
                        </a:rPr>
                        <a:t>80,000</a:t>
                      </a:r>
                      <a:endParaRPr lang="en-CA" sz="1400" b="1" i="0" u="none" strike="noStrike" dirty="0">
                        <a:solidFill>
                          <a:schemeClr val="bg1"/>
                        </a:solidFill>
                        <a:effectLst/>
                        <a:latin typeface="Arial" panose="020B0604020202020204" pitchFamily="34" charset="0"/>
                      </a:endParaRPr>
                    </a:p>
                  </a:txBody>
                  <a:tcPr marL="0" marR="0" marT="0" marB="0" anchor="b"/>
                </a:tc>
                <a:extLst>
                  <a:ext uri="{0D108BD9-81ED-4DB2-BD59-A6C34878D82A}">
                    <a16:rowId xmlns:a16="http://schemas.microsoft.com/office/drawing/2014/main" val="914985731"/>
                  </a:ext>
                </a:extLst>
              </a:tr>
            </a:tbl>
          </a:graphicData>
        </a:graphic>
      </p:graphicFrame>
    </p:spTree>
    <p:extLst>
      <p:ext uri="{BB962C8B-B14F-4D97-AF65-F5344CB8AC3E}">
        <p14:creationId xmlns:p14="http://schemas.microsoft.com/office/powerpoint/2010/main" val="390248346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6697F791-5FFA-4164-899F-EB52EA72B0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6" name="Picture 2">
            <a:extLst>
              <a:ext uri="{FF2B5EF4-FFF2-40B4-BE49-F238E27FC236}">
                <a16:creationId xmlns:a16="http://schemas.microsoft.com/office/drawing/2014/main" id="{4E28A1A9-FB81-4816-AAEA-C3B43094695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cstate="email">
            <a:extLst>
              <a:ext uri="{28A0092B-C50C-407E-A947-70E740481C1C}">
                <a14:useLocalDpi xmlns:a14="http://schemas.microsoft.com/office/drawing/2010/main" val="0"/>
              </a:ext>
            </a:extLst>
          </a:blip>
          <a:srcRect/>
          <a:stretch>
            <a:fillRect/>
          </a:stretch>
        </p:blipFill>
        <p:spPr bwMode="auto">
          <a:xfrm>
            <a:off x="1190" y="-2"/>
            <a:ext cx="4061525" cy="6858001"/>
          </a:xfrm>
          <a:prstGeom prst="rect">
            <a:avLst/>
          </a:prstGeom>
          <a:extLst>
            <a:ext uri="{909E8E84-426E-40dd-AFC4-6F175D3DCCD1}">
              <a14:hiddenFill xmlns:a14="http://schemas.microsoft.com/office/drawing/2010/main" xmlns:p14="http://schemas.microsoft.com/office/powerpoint/2010/main" xmlns:a16="http://schemas.microsoft.com/office/drawing/2014/main" xmlns="">
                <a:solidFill>
                  <a:srgbClr val="FFFFFF"/>
                </a:solidFill>
              </a14:hiddenFill>
            </a:ext>
          </a:extLst>
        </p:spPr>
      </p:pic>
      <p:sp>
        <p:nvSpPr>
          <p:cNvPr id="18" name="Rectangle 17">
            <a:extLst>
              <a:ext uri="{FF2B5EF4-FFF2-40B4-BE49-F238E27FC236}">
                <a16:creationId xmlns:a16="http://schemas.microsoft.com/office/drawing/2014/main" id="{B773AB25-A422-41AA-9737-5E04C1966D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853"/>
            <a:ext cx="4055621" cy="6858000"/>
          </a:xfrm>
          <a:prstGeom prst="rect">
            <a:avLst/>
          </a:prstGeom>
          <a:ln>
            <a:noFill/>
          </a:ln>
          <a:effectLst>
            <a:outerShdw blurRad="76200" dist="38100" algn="l" rotWithShape="0">
              <a:prstClr val="black">
                <a:alpha val="37000"/>
              </a:prstClr>
            </a:outerShdw>
          </a:effectLst>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dirty="0"/>
          </a:p>
        </p:txBody>
      </p:sp>
      <p:pic>
        <p:nvPicPr>
          <p:cNvPr id="20" name="Picture 2">
            <a:extLst>
              <a:ext uri="{FF2B5EF4-FFF2-40B4-BE49-F238E27FC236}">
                <a16:creationId xmlns:a16="http://schemas.microsoft.com/office/drawing/2014/main" id="{AF0552B8-DE8C-40DF-B29F-1728E6A1061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cstate="email">
            <a:alphaModFix amt="30000"/>
            <a:extLst>
              <a:ext uri="{28A0092B-C50C-407E-A947-70E740481C1C}">
                <a14:useLocalDpi xmlns:a14="http://schemas.microsoft.com/office/drawing/2010/main" val="0"/>
              </a:ext>
            </a:extLst>
          </a:blip>
          <a:srcRect/>
          <a:stretch>
            <a:fillRect/>
          </a:stretch>
        </p:blipFill>
        <p:spPr bwMode="auto">
          <a:xfrm>
            <a:off x="-22530" y="23283"/>
            <a:ext cx="4078152" cy="6858001"/>
          </a:xfrm>
          <a:prstGeom prst="rect">
            <a:avLst/>
          </a:prstGeom>
          <a:noFill/>
          <a:extLst>
            <a:ext uri="{909E8E84-426E-40dd-AFC4-6F175D3DCCD1}">
              <a14:hiddenFill xmlns:a14="http://schemas.microsoft.com/office/drawing/2010/main" xmlns:p14="http://schemas.microsoft.com/office/powerpoint/2010/main" xmlns:a16="http://schemas.microsoft.com/office/drawing/2014/main" xmlns="">
                <a:solidFill>
                  <a:srgbClr val="FFFFFF"/>
                </a:solidFill>
              </a14:hiddenFill>
            </a:ext>
          </a:extLst>
        </p:spPr>
      </p:pic>
      <p:grpSp>
        <p:nvGrpSpPr>
          <p:cNvPr id="22" name="Group 21">
            <a:extLst>
              <a:ext uri="{FF2B5EF4-FFF2-40B4-BE49-F238E27FC236}">
                <a16:creationId xmlns:a16="http://schemas.microsoft.com/office/drawing/2014/main" id="{6AD0D387-1584-4477-B5F8-52B50D4F220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20788" cy="6858001"/>
            <a:chOff x="-14288" y="0"/>
            <a:chExt cx="1220788" cy="6858001"/>
          </a:xfrm>
          <a:gradFill flip="none" rotWithShape="1">
            <a:gsLst>
              <a:gs pos="0">
                <a:schemeClr val="bg2"/>
              </a:gs>
              <a:gs pos="100000">
                <a:schemeClr val="tx2">
                  <a:lumMod val="60000"/>
                  <a:lumOff val="40000"/>
                </a:schemeClr>
              </a:gs>
            </a:gsLst>
            <a:lin ang="5400000" scaled="0"/>
            <a:tileRect/>
          </a:gradFill>
        </p:grpSpPr>
        <p:sp>
          <p:nvSpPr>
            <p:cNvPr id="23" name="Rectangle 5">
              <a:extLst>
                <a:ext uri="{FF2B5EF4-FFF2-40B4-BE49-F238E27FC236}">
                  <a16:creationId xmlns:a16="http://schemas.microsoft.com/office/drawing/2014/main" id="{22C90122-8CF0-4164-B596-168DE41D39A4}"/>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4300" y="4763"/>
              <a:ext cx="23813" cy="2181225"/>
            </a:xfrm>
            <a:prstGeom prst="rect">
              <a:avLst/>
            </a:pr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miter lim="800000"/>
                  <a:headEnd/>
                  <a:tailEnd/>
                </a14:hiddenLine>
              </a:ext>
            </a:extLst>
          </p:spPr>
          <p:txBody>
            <a:bodyPr/>
            <a:lstStyle/>
            <a:p>
              <a:endParaRPr lang="en-CA" dirty="0"/>
            </a:p>
          </p:txBody>
        </p:sp>
        <p:sp>
          <p:nvSpPr>
            <p:cNvPr id="24" name="Freeform 6">
              <a:extLst>
                <a:ext uri="{FF2B5EF4-FFF2-40B4-BE49-F238E27FC236}">
                  <a16:creationId xmlns:a16="http://schemas.microsoft.com/office/drawing/2014/main" id="{E74D534E-37A6-4D27-9C47-0B2F0527838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CA" dirty="0"/>
            </a:p>
          </p:txBody>
        </p:sp>
        <p:sp>
          <p:nvSpPr>
            <p:cNvPr id="25" name="Freeform 7">
              <a:extLst>
                <a:ext uri="{FF2B5EF4-FFF2-40B4-BE49-F238E27FC236}">
                  <a16:creationId xmlns:a16="http://schemas.microsoft.com/office/drawing/2014/main" id="{1C1C156E-D2E0-468A-9B19-79521D69BF5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CA" dirty="0"/>
            </a:p>
          </p:txBody>
        </p:sp>
        <p:sp>
          <p:nvSpPr>
            <p:cNvPr id="26" name="Freeform 8">
              <a:extLst>
                <a:ext uri="{FF2B5EF4-FFF2-40B4-BE49-F238E27FC236}">
                  <a16:creationId xmlns:a16="http://schemas.microsoft.com/office/drawing/2014/main" id="{14C97F11-4F6C-4DFF-89BC-3AEA5B7FF7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CA" dirty="0"/>
            </a:p>
          </p:txBody>
        </p:sp>
        <p:sp>
          <p:nvSpPr>
            <p:cNvPr id="27" name="Freeform 9">
              <a:extLst>
                <a:ext uri="{FF2B5EF4-FFF2-40B4-BE49-F238E27FC236}">
                  <a16:creationId xmlns:a16="http://schemas.microsoft.com/office/drawing/2014/main" id="{773C2106-77CE-42E1-839F-925EAEBB2FF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CA" dirty="0"/>
            </a:p>
          </p:txBody>
        </p:sp>
        <p:sp>
          <p:nvSpPr>
            <p:cNvPr id="28" name="Freeform 10">
              <a:extLst>
                <a:ext uri="{FF2B5EF4-FFF2-40B4-BE49-F238E27FC236}">
                  <a16:creationId xmlns:a16="http://schemas.microsoft.com/office/drawing/2014/main" id="{E2807D33-BD1F-4B09-8D93-63C06DB3C0F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CA" dirty="0"/>
            </a:p>
          </p:txBody>
        </p:sp>
        <p:sp>
          <p:nvSpPr>
            <p:cNvPr id="29" name="Freeform 11">
              <a:extLst>
                <a:ext uri="{FF2B5EF4-FFF2-40B4-BE49-F238E27FC236}">
                  <a16:creationId xmlns:a16="http://schemas.microsoft.com/office/drawing/2014/main" id="{84BDF3E8-157B-47D1-AF8E-FE1EFF0612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CA" dirty="0"/>
            </a:p>
          </p:txBody>
        </p:sp>
        <p:sp>
          <p:nvSpPr>
            <p:cNvPr id="30" name="Freeform 12">
              <a:extLst>
                <a:ext uri="{FF2B5EF4-FFF2-40B4-BE49-F238E27FC236}">
                  <a16:creationId xmlns:a16="http://schemas.microsoft.com/office/drawing/2014/main" id="{68B482B5-E0FD-406A-99B2-297DF333546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CA" dirty="0"/>
            </a:p>
          </p:txBody>
        </p:sp>
        <p:sp>
          <p:nvSpPr>
            <p:cNvPr id="31" name="Freeform 13">
              <a:extLst>
                <a:ext uri="{FF2B5EF4-FFF2-40B4-BE49-F238E27FC236}">
                  <a16:creationId xmlns:a16="http://schemas.microsoft.com/office/drawing/2014/main" id="{B8750F30-12E8-410B-8709-78F1EF3BBE7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CA" dirty="0"/>
            </a:p>
          </p:txBody>
        </p:sp>
        <p:sp>
          <p:nvSpPr>
            <p:cNvPr id="32" name="Freeform 14">
              <a:extLst>
                <a:ext uri="{FF2B5EF4-FFF2-40B4-BE49-F238E27FC236}">
                  <a16:creationId xmlns:a16="http://schemas.microsoft.com/office/drawing/2014/main" id="{DB2D030A-4700-4CC4-A971-F119F8372C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CA" dirty="0"/>
            </a:p>
          </p:txBody>
        </p:sp>
        <p:sp>
          <p:nvSpPr>
            <p:cNvPr id="33" name="Freeform 15">
              <a:extLst>
                <a:ext uri="{FF2B5EF4-FFF2-40B4-BE49-F238E27FC236}">
                  <a16:creationId xmlns:a16="http://schemas.microsoft.com/office/drawing/2014/main" id="{B4E516DB-F66E-4E88-8CAA-67153F56189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CA" dirty="0"/>
            </a:p>
          </p:txBody>
        </p:sp>
        <p:sp>
          <p:nvSpPr>
            <p:cNvPr id="34" name="Line 16">
              <a:extLst>
                <a:ext uri="{FF2B5EF4-FFF2-40B4-BE49-F238E27FC236}">
                  <a16:creationId xmlns:a16="http://schemas.microsoft.com/office/drawing/2014/main" id="{DF749FDD-DD56-4DC9-A379-77E1106981DC}"/>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a:off x="-4763" y="9525"/>
              <a:ext cx="0" cy="0"/>
            </a:xfrm>
            <a:prstGeom prst="line">
              <a:avLst/>
            </a:prstGeom>
            <a:grpFill/>
            <a:ln w="15" cap="flat">
              <a:solidFill>
                <a:srgbClr val="FFFFFF"/>
              </a:solidFill>
              <a:prstDash val="solid"/>
              <a:miter lim="800000"/>
              <a:headEnd/>
              <a:tailEnd/>
            </a:ln>
          </p:spPr>
          <p:txBody>
            <a:bodyPr/>
            <a:lstStyle/>
            <a:p>
              <a:endParaRPr lang="en-CA" dirty="0"/>
            </a:p>
          </p:txBody>
        </p:sp>
        <p:sp>
          <p:nvSpPr>
            <p:cNvPr id="35" name="Freeform 17">
              <a:extLst>
                <a:ext uri="{FF2B5EF4-FFF2-40B4-BE49-F238E27FC236}">
                  <a16:creationId xmlns:a16="http://schemas.microsoft.com/office/drawing/2014/main" id="{6AD95087-E0AF-45D3-B824-EFFCBBECDE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CA" dirty="0"/>
            </a:p>
          </p:txBody>
        </p:sp>
        <p:sp>
          <p:nvSpPr>
            <p:cNvPr id="36" name="Freeform 18">
              <a:extLst>
                <a:ext uri="{FF2B5EF4-FFF2-40B4-BE49-F238E27FC236}">
                  <a16:creationId xmlns:a16="http://schemas.microsoft.com/office/drawing/2014/main" id="{2D21010F-3DE2-4881-B9D5-3415C4E05D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CA" dirty="0"/>
            </a:p>
          </p:txBody>
        </p:sp>
        <p:sp>
          <p:nvSpPr>
            <p:cNvPr id="37" name="Freeform 19">
              <a:extLst>
                <a:ext uri="{FF2B5EF4-FFF2-40B4-BE49-F238E27FC236}">
                  <a16:creationId xmlns:a16="http://schemas.microsoft.com/office/drawing/2014/main" id="{2AFDF4BC-8E99-4A2C-9EF2-4B98A05C2E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CA" dirty="0"/>
            </a:p>
          </p:txBody>
        </p:sp>
        <p:sp>
          <p:nvSpPr>
            <p:cNvPr id="38" name="Freeform 20">
              <a:extLst>
                <a:ext uri="{FF2B5EF4-FFF2-40B4-BE49-F238E27FC236}">
                  <a16:creationId xmlns:a16="http://schemas.microsoft.com/office/drawing/2014/main" id="{BB8EAEE8-22EA-4103-A02E-5043474C4BE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CA" dirty="0"/>
            </a:p>
          </p:txBody>
        </p:sp>
        <p:sp>
          <p:nvSpPr>
            <p:cNvPr id="39" name="Rectangle 21">
              <a:extLst>
                <a:ext uri="{FF2B5EF4-FFF2-40B4-BE49-F238E27FC236}">
                  <a16:creationId xmlns:a16="http://schemas.microsoft.com/office/drawing/2014/main" id="{7148ABD2-E447-429F-B97E-86494051C101}"/>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33350" y="4662488"/>
              <a:ext cx="23813" cy="2181225"/>
            </a:xfrm>
            <a:prstGeom prst="rect">
              <a:avLst/>
            </a:pr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miter lim="800000"/>
                  <a:headEnd/>
                  <a:tailEnd/>
                </a14:hiddenLine>
              </a:ext>
            </a:extLst>
          </p:spPr>
          <p:txBody>
            <a:bodyPr/>
            <a:lstStyle/>
            <a:p>
              <a:endParaRPr lang="en-CA" dirty="0"/>
            </a:p>
          </p:txBody>
        </p:sp>
        <p:sp>
          <p:nvSpPr>
            <p:cNvPr id="40" name="Freeform 22">
              <a:extLst>
                <a:ext uri="{FF2B5EF4-FFF2-40B4-BE49-F238E27FC236}">
                  <a16:creationId xmlns:a16="http://schemas.microsoft.com/office/drawing/2014/main" id="{99900F4A-F8CA-456E-9FA0-34572621C09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CA" dirty="0"/>
            </a:p>
          </p:txBody>
        </p:sp>
        <p:sp>
          <p:nvSpPr>
            <p:cNvPr id="41" name="Freeform 23">
              <a:extLst>
                <a:ext uri="{FF2B5EF4-FFF2-40B4-BE49-F238E27FC236}">
                  <a16:creationId xmlns:a16="http://schemas.microsoft.com/office/drawing/2014/main" id="{DF5CD0A9-E49B-4968-886B-41C1A66D232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CA" dirty="0"/>
            </a:p>
          </p:txBody>
        </p:sp>
        <p:sp>
          <p:nvSpPr>
            <p:cNvPr id="42" name="Freeform 24">
              <a:extLst>
                <a:ext uri="{FF2B5EF4-FFF2-40B4-BE49-F238E27FC236}">
                  <a16:creationId xmlns:a16="http://schemas.microsoft.com/office/drawing/2014/main" id="{7E462582-7383-4272-A323-85C9D137C4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CA" dirty="0"/>
            </a:p>
          </p:txBody>
        </p:sp>
        <p:sp>
          <p:nvSpPr>
            <p:cNvPr id="43" name="Freeform 25">
              <a:extLst>
                <a:ext uri="{FF2B5EF4-FFF2-40B4-BE49-F238E27FC236}">
                  <a16:creationId xmlns:a16="http://schemas.microsoft.com/office/drawing/2014/main" id="{CB472F67-7C37-4D80-B346-DE30D44B55A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CA" dirty="0"/>
            </a:p>
          </p:txBody>
        </p:sp>
        <p:sp>
          <p:nvSpPr>
            <p:cNvPr id="44" name="Freeform 26">
              <a:extLst>
                <a:ext uri="{FF2B5EF4-FFF2-40B4-BE49-F238E27FC236}">
                  <a16:creationId xmlns:a16="http://schemas.microsoft.com/office/drawing/2014/main" id="{19A8AE83-358F-4D4E-91C7-F09E35097A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CA" dirty="0"/>
            </a:p>
          </p:txBody>
        </p:sp>
        <p:sp>
          <p:nvSpPr>
            <p:cNvPr id="45" name="Freeform 27">
              <a:extLst>
                <a:ext uri="{FF2B5EF4-FFF2-40B4-BE49-F238E27FC236}">
                  <a16:creationId xmlns:a16="http://schemas.microsoft.com/office/drawing/2014/main" id="{C4B79436-9285-45DE-A9FB-B3DD7507380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CA" dirty="0"/>
            </a:p>
          </p:txBody>
        </p:sp>
        <p:sp>
          <p:nvSpPr>
            <p:cNvPr id="46" name="Freeform 28">
              <a:extLst>
                <a:ext uri="{FF2B5EF4-FFF2-40B4-BE49-F238E27FC236}">
                  <a16:creationId xmlns:a16="http://schemas.microsoft.com/office/drawing/2014/main" id="{B0BF8BF3-C90A-483A-B61E-13D2C41FBAC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CA" dirty="0"/>
            </a:p>
          </p:txBody>
        </p:sp>
        <p:sp>
          <p:nvSpPr>
            <p:cNvPr id="47" name="Freeform 29">
              <a:extLst>
                <a:ext uri="{FF2B5EF4-FFF2-40B4-BE49-F238E27FC236}">
                  <a16:creationId xmlns:a16="http://schemas.microsoft.com/office/drawing/2014/main" id="{31011274-F329-444B-9B06-69DD2EC4490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CA" dirty="0"/>
            </a:p>
          </p:txBody>
        </p:sp>
        <p:sp>
          <p:nvSpPr>
            <p:cNvPr id="48" name="Freeform 30">
              <a:extLst>
                <a:ext uri="{FF2B5EF4-FFF2-40B4-BE49-F238E27FC236}">
                  <a16:creationId xmlns:a16="http://schemas.microsoft.com/office/drawing/2014/main" id="{DB8B1D39-5B9A-4B4E-849B-A5821A2460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CA" dirty="0"/>
            </a:p>
          </p:txBody>
        </p:sp>
        <p:sp>
          <p:nvSpPr>
            <p:cNvPr id="49" name="Freeform 31">
              <a:extLst>
                <a:ext uri="{FF2B5EF4-FFF2-40B4-BE49-F238E27FC236}">
                  <a16:creationId xmlns:a16="http://schemas.microsoft.com/office/drawing/2014/main" id="{336ECD63-75C2-4A32-A31B-30BB3097240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CA" dirty="0"/>
            </a:p>
          </p:txBody>
        </p:sp>
      </p:grpSp>
      <p:sp>
        <p:nvSpPr>
          <p:cNvPr id="3" name="Content Placeholder 2"/>
          <p:cNvSpPr>
            <a:spLocks/>
          </p:cNvSpPr>
          <p:nvPr/>
        </p:nvSpPr>
        <p:spPr>
          <a:xfrm>
            <a:off x="4711778" y="1354627"/>
            <a:ext cx="6844045" cy="3993936"/>
          </a:xfrm>
          <a:prstGeom prst="rect">
            <a:avLst/>
          </a:prstGeom>
        </p:spPr>
        <p:txBody>
          <a:bodyPr>
            <a:normAutofit/>
          </a:bodyPr>
          <a:lstStyle/>
          <a:p>
            <a:pPr defTabSz="393192">
              <a:spcAft>
                <a:spcPts val="600"/>
              </a:spcAft>
            </a:pPr>
            <a:endParaRPr lang="en-CA" sz="1548" b="1" kern="1200" dirty="0">
              <a:solidFill>
                <a:schemeClr val="tx1"/>
              </a:solidFill>
              <a:latin typeface="Century Gothic" panose="020B0502020202020204" pitchFamily="34" charset="0"/>
              <a:ea typeface="+mn-ea"/>
              <a:cs typeface="+mn-cs"/>
            </a:endParaRPr>
          </a:p>
          <a:p>
            <a:pPr defTabSz="393192">
              <a:spcAft>
                <a:spcPts val="600"/>
              </a:spcAft>
            </a:pPr>
            <a:endParaRPr lang="en-CA" sz="1548" kern="1200" dirty="0">
              <a:solidFill>
                <a:schemeClr val="tx1"/>
              </a:solidFill>
              <a:latin typeface="Century Gothic" panose="020B0502020202020204" pitchFamily="34" charset="0"/>
              <a:ea typeface="+mn-ea"/>
              <a:cs typeface="+mn-cs"/>
            </a:endParaRPr>
          </a:p>
          <a:p>
            <a:pPr marL="0" indent="0">
              <a:spcAft>
                <a:spcPts val="600"/>
              </a:spcAft>
              <a:buNone/>
            </a:pPr>
            <a:endParaRPr lang="en-CA" sz="1800" dirty="0">
              <a:latin typeface="Century Gothic" panose="020B0502020202020204" pitchFamily="34" charset="0"/>
            </a:endParaRPr>
          </a:p>
        </p:txBody>
      </p:sp>
      <mc:AlternateContent xmlns:mc="http://schemas.openxmlformats.org/markup-compatibility/2006" xmlns:p14="http://schemas.microsoft.com/office/powerpoint/2010/main">
        <mc:Choice Requires="p14">
          <p:contentPart p14:bwMode="auto" r:id="rId5">
            <p14:nvContentPartPr>
              <p14:cNvPr id="6" name="Ink 5">
                <a:extLst>
                  <a:ext uri="{FF2B5EF4-FFF2-40B4-BE49-F238E27FC236}">
                    <a16:creationId xmlns:a16="http://schemas.microsoft.com/office/drawing/2014/main" id="{18F633A3-2CC4-B6B4-6B54-5CF3E8AD4BFA}"/>
                  </a:ext>
                </a:extLst>
              </p14:cNvPr>
              <p14:cNvContentPartPr/>
              <p14:nvPr/>
            </p14:nvContentPartPr>
            <p14:xfrm>
              <a:off x="7130124" y="3989807"/>
              <a:ext cx="360" cy="360"/>
            </p14:xfrm>
          </p:contentPart>
        </mc:Choice>
        <mc:Fallback xmlns="">
          <p:pic>
            <p:nvPicPr>
              <p:cNvPr id="6" name="Ink 5">
                <a:extLst>
                  <a:ext uri="{FF2B5EF4-FFF2-40B4-BE49-F238E27FC236}">
                    <a16:creationId xmlns:a16="http://schemas.microsoft.com/office/drawing/2014/main" id="{18F633A3-2CC4-B6B4-6B54-5CF3E8AD4BFA}"/>
                  </a:ext>
                </a:extLst>
              </p:cNvPr>
              <p:cNvPicPr/>
              <p:nvPr/>
            </p:nvPicPr>
            <p:blipFill>
              <a:blip r:embed="rId6"/>
              <a:stretch>
                <a:fillRect/>
              </a:stretch>
            </p:blipFill>
            <p:spPr>
              <a:xfrm>
                <a:off x="7124004" y="3983687"/>
                <a:ext cx="12600" cy="12600"/>
              </a:xfrm>
              <a:prstGeom prst="rect">
                <a:avLst/>
              </a:prstGeom>
            </p:spPr>
          </p:pic>
        </mc:Fallback>
      </mc:AlternateContent>
      <p:sp>
        <p:nvSpPr>
          <p:cNvPr id="8" name="Content Placeholder 2">
            <a:extLst>
              <a:ext uri="{FF2B5EF4-FFF2-40B4-BE49-F238E27FC236}">
                <a16:creationId xmlns:a16="http://schemas.microsoft.com/office/drawing/2014/main" id="{FCC7927E-88AA-FED7-A809-D0D12C7D2A7E}"/>
              </a:ext>
            </a:extLst>
          </p:cNvPr>
          <p:cNvSpPr txBox="1">
            <a:spLocks/>
          </p:cNvSpPr>
          <p:nvPr/>
        </p:nvSpPr>
        <p:spPr>
          <a:xfrm>
            <a:off x="627063" y="1611313"/>
            <a:ext cx="3114340" cy="3777507"/>
          </a:xfrm>
          <a:prstGeom prst="rect">
            <a:avLst/>
          </a:prstGeom>
        </p:spPr>
        <p:txBody>
          <a:bodyPr vert="horz" lIns="91440" tIns="45720" rIns="91440" bIns="45720" rtlCol="0">
            <a:normAutofit lnSpcReduction="10000"/>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None/>
            </a:pPr>
            <a:r>
              <a:rPr lang="en-CA" sz="1600" b="1" dirty="0">
                <a:latin typeface="Century Gothic" panose="020B0502020202020204" pitchFamily="34" charset="0"/>
              </a:rPr>
              <a:t>Parks &amp; Operations Building</a:t>
            </a:r>
          </a:p>
          <a:p>
            <a:pPr marL="0" indent="0" algn="ctr">
              <a:buNone/>
            </a:pPr>
            <a:r>
              <a:rPr lang="en-CA" sz="1600" b="1" dirty="0">
                <a:latin typeface="Century Gothic" panose="020B0502020202020204" pitchFamily="34" charset="0"/>
              </a:rPr>
              <a:t>$75,000</a:t>
            </a:r>
          </a:p>
          <a:p>
            <a:pPr marL="0" indent="0" algn="ctr">
              <a:buNone/>
            </a:pPr>
            <a:endParaRPr lang="en-CA" sz="1600" b="1" dirty="0">
              <a:latin typeface="Century Gothic" panose="020B0502020202020204" pitchFamily="34" charset="0"/>
            </a:endParaRPr>
          </a:p>
          <a:p>
            <a:pPr marL="0" indent="0" algn="ctr">
              <a:buNone/>
            </a:pPr>
            <a:r>
              <a:rPr lang="en-CA" sz="1600" b="1" dirty="0">
                <a:latin typeface="Century Gothic" panose="020B0502020202020204" pitchFamily="34" charset="0"/>
              </a:rPr>
              <a:t>Parks office is a 9.5 x 24’ trailer.  Fits 2-3 people per manufacturer’s specifications with a parks crew of 6.  Floor is rotting out.</a:t>
            </a:r>
          </a:p>
          <a:p>
            <a:pPr marL="0" indent="0" algn="ctr">
              <a:buNone/>
            </a:pPr>
            <a:r>
              <a:rPr lang="en-CA" sz="1600" b="1" dirty="0">
                <a:latin typeface="Century Gothic" panose="020B0502020202020204" pitchFamily="34" charset="0"/>
              </a:rPr>
              <a:t>New trailer proposed to be added to operations trailer increasing joint workspace and facilitate move to amalgamating parks and public works teams. </a:t>
            </a:r>
            <a:endParaRPr lang="en-CA" sz="1600" dirty="0">
              <a:latin typeface="Century Gothic" panose="020B0502020202020204" pitchFamily="34" charset="0"/>
            </a:endParaRPr>
          </a:p>
          <a:p>
            <a:pPr marL="0" indent="0" algn="ctr">
              <a:buNone/>
            </a:pPr>
            <a:r>
              <a:rPr lang="en-CA" sz="1600" b="1" dirty="0">
                <a:latin typeface="Century Gothic" panose="020B0502020202020204" pitchFamily="34" charset="0"/>
              </a:rPr>
              <a:t>	</a:t>
            </a:r>
          </a:p>
          <a:p>
            <a:pPr>
              <a:buFontTx/>
              <a:buChar char="-"/>
            </a:pPr>
            <a:endParaRPr lang="en-CA" sz="1350" dirty="0">
              <a:latin typeface="Century Gothic" panose="020B0502020202020204" pitchFamily="34" charset="0"/>
            </a:endParaRPr>
          </a:p>
        </p:txBody>
      </p:sp>
      <p:pic>
        <p:nvPicPr>
          <p:cNvPr id="11266" name="Picture 2" descr="40ft 2 Office Trailer – Eagle Leasing">
            <a:extLst>
              <a:ext uri="{FF2B5EF4-FFF2-40B4-BE49-F238E27FC236}">
                <a16:creationId xmlns:a16="http://schemas.microsoft.com/office/drawing/2014/main" id="{D7A91C78-8C43-D990-8E00-4388D6E5A1D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79088" y="25841"/>
            <a:ext cx="6096000" cy="36957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A tile floor with a ladder and a black rug&#10;&#10;Description automatically generated">
            <a:extLst>
              <a:ext uri="{FF2B5EF4-FFF2-40B4-BE49-F238E27FC236}">
                <a16:creationId xmlns:a16="http://schemas.microsoft.com/office/drawing/2014/main" id="{DEE94D24-7988-750A-01D0-CA9167D80EAE}"/>
              </a:ext>
            </a:extLst>
          </p:cNvPr>
          <p:cNvPicPr>
            <a:picLocks noChangeAspect="1"/>
          </p:cNvPicPr>
          <p:nvPr/>
        </p:nvPicPr>
        <p:blipFill>
          <a:blip r:embed="rId8" cstate="screen">
            <a:extLst>
              <a:ext uri="{28A0092B-C50C-407E-A947-70E740481C1C}">
                <a14:useLocalDpi xmlns:a14="http://schemas.microsoft.com/office/drawing/2010/main" val="0"/>
              </a:ext>
            </a:extLst>
          </a:blip>
          <a:stretch>
            <a:fillRect/>
          </a:stretch>
        </p:blipFill>
        <p:spPr>
          <a:xfrm>
            <a:off x="6980546" y="3223101"/>
            <a:ext cx="2371725" cy="3162300"/>
          </a:xfrm>
          <a:prstGeom prst="rect">
            <a:avLst/>
          </a:prstGeom>
        </p:spPr>
      </p:pic>
      <p:pic>
        <p:nvPicPr>
          <p:cNvPr id="12" name="Picture 11" descr="A room with a table and chairs&#10;&#10;Description automatically generated">
            <a:extLst>
              <a:ext uri="{FF2B5EF4-FFF2-40B4-BE49-F238E27FC236}">
                <a16:creationId xmlns:a16="http://schemas.microsoft.com/office/drawing/2014/main" id="{0291D6A1-1048-756C-220D-58FD936A37D0}"/>
              </a:ext>
            </a:extLst>
          </p:cNvPr>
          <p:cNvPicPr>
            <a:picLocks noChangeAspect="1"/>
          </p:cNvPicPr>
          <p:nvPr/>
        </p:nvPicPr>
        <p:blipFill>
          <a:blip r:embed="rId9" cstate="screen">
            <a:extLst>
              <a:ext uri="{28A0092B-C50C-407E-A947-70E740481C1C}">
                <a14:useLocalDpi xmlns:a14="http://schemas.microsoft.com/office/drawing/2010/main" val="0"/>
              </a:ext>
            </a:extLst>
          </a:blip>
          <a:stretch>
            <a:fillRect/>
          </a:stretch>
        </p:blipFill>
        <p:spPr>
          <a:xfrm>
            <a:off x="4433867" y="3223101"/>
            <a:ext cx="2371726" cy="3162301"/>
          </a:xfrm>
          <a:prstGeom prst="rect">
            <a:avLst/>
          </a:prstGeom>
        </p:spPr>
      </p:pic>
      <p:pic>
        <p:nvPicPr>
          <p:cNvPr id="15" name="Picture 14" descr="A building with a sign on it&#10;&#10;Description automatically generated">
            <a:extLst>
              <a:ext uri="{FF2B5EF4-FFF2-40B4-BE49-F238E27FC236}">
                <a16:creationId xmlns:a16="http://schemas.microsoft.com/office/drawing/2014/main" id="{19E6DCC3-5B36-510F-6AA2-8AEFD1F9BBB7}"/>
              </a:ext>
            </a:extLst>
          </p:cNvPr>
          <p:cNvPicPr>
            <a:picLocks noChangeAspect="1"/>
          </p:cNvPicPr>
          <p:nvPr/>
        </p:nvPicPr>
        <p:blipFill>
          <a:blip r:embed="rId10" cstate="screen">
            <a:extLst>
              <a:ext uri="{28A0092B-C50C-407E-A947-70E740481C1C}">
                <a14:useLocalDpi xmlns:a14="http://schemas.microsoft.com/office/drawing/2010/main" val="0"/>
              </a:ext>
            </a:extLst>
          </a:blip>
          <a:stretch>
            <a:fillRect/>
          </a:stretch>
        </p:blipFill>
        <p:spPr>
          <a:xfrm>
            <a:off x="9479024" y="3276733"/>
            <a:ext cx="2354709" cy="3139611"/>
          </a:xfrm>
          <a:prstGeom prst="rect">
            <a:avLst/>
          </a:prstGeom>
        </p:spPr>
      </p:pic>
    </p:spTree>
    <p:extLst>
      <p:ext uri="{BB962C8B-B14F-4D97-AF65-F5344CB8AC3E}">
        <p14:creationId xmlns:p14="http://schemas.microsoft.com/office/powerpoint/2010/main" val="179897780"/>
      </p:ext>
    </p:extLst>
  </p:cSld>
  <p:clrMapOvr>
    <a:overrideClrMapping bg1="lt1" tx1="dk1" bg2="lt2" tx2="dk2" accent1="accent1" accent2="accent2" accent3="accent3" accent4="accent4" accent5="accent5" accent6="accent6" hlink="hlink" folHlink="folHlink"/>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6697F791-5FFA-4164-899F-EB52EA72B0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6" name="Picture 2">
            <a:extLst>
              <a:ext uri="{FF2B5EF4-FFF2-40B4-BE49-F238E27FC236}">
                <a16:creationId xmlns:a16="http://schemas.microsoft.com/office/drawing/2014/main" id="{4E28A1A9-FB81-4816-AAEA-C3B43094695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cstate="email">
            <a:extLst>
              <a:ext uri="{28A0092B-C50C-407E-A947-70E740481C1C}">
                <a14:useLocalDpi xmlns:a14="http://schemas.microsoft.com/office/drawing/2010/main" val="0"/>
              </a:ext>
            </a:extLst>
          </a:blip>
          <a:srcRect/>
          <a:stretch>
            <a:fillRect/>
          </a:stretch>
        </p:blipFill>
        <p:spPr bwMode="auto">
          <a:xfrm>
            <a:off x="1190" y="-2"/>
            <a:ext cx="4061525" cy="6858001"/>
          </a:xfrm>
          <a:prstGeom prst="rect">
            <a:avLst/>
          </a:prstGeom>
          <a:extLst>
            <a:ext uri="{909E8E84-426E-40dd-AFC4-6F175D3DCCD1}">
              <a14:hiddenFill xmlns="" xmlns:a16="http://schemas.microsoft.com/office/drawing/2014/main" xmlns:p14="http://schemas.microsoft.com/office/powerpoint/2010/main" xmlns:a14="http://schemas.microsoft.com/office/drawing/2010/main">
                <a:solidFill>
                  <a:srgbClr val="FFFFFF"/>
                </a:solidFill>
              </a14:hiddenFill>
            </a:ext>
          </a:extLst>
        </p:spPr>
      </p:pic>
      <p:sp>
        <p:nvSpPr>
          <p:cNvPr id="18" name="Rectangle 17">
            <a:extLst>
              <a:ext uri="{FF2B5EF4-FFF2-40B4-BE49-F238E27FC236}">
                <a16:creationId xmlns:a16="http://schemas.microsoft.com/office/drawing/2014/main" id="{B773AB25-A422-41AA-9737-5E04C1966D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853"/>
            <a:ext cx="4055621" cy="6858000"/>
          </a:xfrm>
          <a:prstGeom prst="rect">
            <a:avLst/>
          </a:prstGeom>
          <a:ln>
            <a:noFill/>
          </a:ln>
          <a:effectLst>
            <a:outerShdw blurRad="76200" dist="38100" algn="l" rotWithShape="0">
              <a:prstClr val="black">
                <a:alpha val="37000"/>
              </a:prstClr>
            </a:outerShdw>
          </a:effectLst>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dirty="0"/>
          </a:p>
        </p:txBody>
      </p:sp>
      <p:pic>
        <p:nvPicPr>
          <p:cNvPr id="20" name="Picture 2">
            <a:extLst>
              <a:ext uri="{FF2B5EF4-FFF2-40B4-BE49-F238E27FC236}">
                <a16:creationId xmlns:a16="http://schemas.microsoft.com/office/drawing/2014/main" id="{AF0552B8-DE8C-40DF-B29F-1728E6A1061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cstate="email">
            <a:alphaModFix amt="30000"/>
            <a:extLst>
              <a:ext uri="{28A0092B-C50C-407E-A947-70E740481C1C}">
                <a14:useLocalDpi xmlns:a14="http://schemas.microsoft.com/office/drawing/2010/main" val="0"/>
              </a:ext>
            </a:extLst>
          </a:blip>
          <a:srcRect/>
          <a:stretch>
            <a:fillRect/>
          </a:stretch>
        </p:blipFill>
        <p:spPr bwMode="auto">
          <a:xfrm>
            <a:off x="-22530" y="23283"/>
            <a:ext cx="4078152" cy="6858001"/>
          </a:xfrm>
          <a:prstGeom prst="rect">
            <a:avLst/>
          </a:prstGeom>
          <a:noFill/>
          <a:extLst>
            <a:ext uri="{909E8E84-426E-40dd-AFC4-6F175D3DCCD1}">
              <a14:hiddenFill xmlns="" xmlns:a16="http://schemas.microsoft.com/office/drawing/2014/main" xmlns:p14="http://schemas.microsoft.com/office/powerpoint/2010/main" xmlns:a14="http://schemas.microsoft.com/office/drawing/2010/main">
                <a:solidFill>
                  <a:srgbClr val="FFFFFF"/>
                </a:solidFill>
              </a14:hiddenFill>
            </a:ext>
          </a:extLst>
        </p:spPr>
      </p:pic>
      <p:grpSp>
        <p:nvGrpSpPr>
          <p:cNvPr id="22" name="Group 21">
            <a:extLst>
              <a:ext uri="{FF2B5EF4-FFF2-40B4-BE49-F238E27FC236}">
                <a16:creationId xmlns:a16="http://schemas.microsoft.com/office/drawing/2014/main" id="{6AD0D387-1584-4477-B5F8-52B50D4F220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20788" cy="6858001"/>
            <a:chOff x="-14288" y="0"/>
            <a:chExt cx="1220788" cy="6858001"/>
          </a:xfrm>
          <a:gradFill flip="none" rotWithShape="1">
            <a:gsLst>
              <a:gs pos="0">
                <a:schemeClr val="bg2"/>
              </a:gs>
              <a:gs pos="100000">
                <a:schemeClr val="tx2">
                  <a:lumMod val="60000"/>
                  <a:lumOff val="40000"/>
                </a:schemeClr>
              </a:gs>
            </a:gsLst>
            <a:lin ang="5400000" scaled="0"/>
            <a:tileRect/>
          </a:gradFill>
        </p:grpSpPr>
        <p:sp>
          <p:nvSpPr>
            <p:cNvPr id="23" name="Rectangle 5">
              <a:extLst>
                <a:ext uri="{FF2B5EF4-FFF2-40B4-BE49-F238E27FC236}">
                  <a16:creationId xmlns:a16="http://schemas.microsoft.com/office/drawing/2014/main" id="{22C90122-8CF0-4164-B596-168DE41D39A4}"/>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4300" y="4763"/>
              <a:ext cx="23813" cy="2181225"/>
            </a:xfrm>
            <a:prstGeom prst="rect">
              <a:avLst/>
            </a:pr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miter lim="800000"/>
                  <a:headEnd/>
                  <a:tailEnd/>
                </a14:hiddenLine>
              </a:ext>
            </a:extLst>
          </p:spPr>
          <p:txBody>
            <a:bodyPr/>
            <a:lstStyle/>
            <a:p>
              <a:endParaRPr lang="en-CA" dirty="0"/>
            </a:p>
          </p:txBody>
        </p:sp>
        <p:sp>
          <p:nvSpPr>
            <p:cNvPr id="24" name="Freeform 6">
              <a:extLst>
                <a:ext uri="{FF2B5EF4-FFF2-40B4-BE49-F238E27FC236}">
                  <a16:creationId xmlns:a16="http://schemas.microsoft.com/office/drawing/2014/main" id="{E74D534E-37A6-4D27-9C47-0B2F0527838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CA" dirty="0"/>
            </a:p>
          </p:txBody>
        </p:sp>
        <p:sp>
          <p:nvSpPr>
            <p:cNvPr id="25" name="Freeform 7">
              <a:extLst>
                <a:ext uri="{FF2B5EF4-FFF2-40B4-BE49-F238E27FC236}">
                  <a16:creationId xmlns:a16="http://schemas.microsoft.com/office/drawing/2014/main" id="{1C1C156E-D2E0-468A-9B19-79521D69BF5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CA" dirty="0"/>
            </a:p>
          </p:txBody>
        </p:sp>
        <p:sp>
          <p:nvSpPr>
            <p:cNvPr id="26" name="Freeform 8">
              <a:extLst>
                <a:ext uri="{FF2B5EF4-FFF2-40B4-BE49-F238E27FC236}">
                  <a16:creationId xmlns:a16="http://schemas.microsoft.com/office/drawing/2014/main" id="{14C97F11-4F6C-4DFF-89BC-3AEA5B7FF7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CA" dirty="0"/>
            </a:p>
          </p:txBody>
        </p:sp>
        <p:sp>
          <p:nvSpPr>
            <p:cNvPr id="27" name="Freeform 9">
              <a:extLst>
                <a:ext uri="{FF2B5EF4-FFF2-40B4-BE49-F238E27FC236}">
                  <a16:creationId xmlns:a16="http://schemas.microsoft.com/office/drawing/2014/main" id="{773C2106-77CE-42E1-839F-925EAEBB2FF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CA" dirty="0"/>
            </a:p>
          </p:txBody>
        </p:sp>
        <p:sp>
          <p:nvSpPr>
            <p:cNvPr id="28" name="Freeform 10">
              <a:extLst>
                <a:ext uri="{FF2B5EF4-FFF2-40B4-BE49-F238E27FC236}">
                  <a16:creationId xmlns:a16="http://schemas.microsoft.com/office/drawing/2014/main" id="{E2807D33-BD1F-4B09-8D93-63C06DB3C0F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CA" dirty="0"/>
            </a:p>
          </p:txBody>
        </p:sp>
        <p:sp>
          <p:nvSpPr>
            <p:cNvPr id="29" name="Freeform 11">
              <a:extLst>
                <a:ext uri="{FF2B5EF4-FFF2-40B4-BE49-F238E27FC236}">
                  <a16:creationId xmlns:a16="http://schemas.microsoft.com/office/drawing/2014/main" id="{84BDF3E8-157B-47D1-AF8E-FE1EFF0612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CA" dirty="0"/>
            </a:p>
          </p:txBody>
        </p:sp>
        <p:sp>
          <p:nvSpPr>
            <p:cNvPr id="30" name="Freeform 12">
              <a:extLst>
                <a:ext uri="{FF2B5EF4-FFF2-40B4-BE49-F238E27FC236}">
                  <a16:creationId xmlns:a16="http://schemas.microsoft.com/office/drawing/2014/main" id="{68B482B5-E0FD-406A-99B2-297DF333546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CA" dirty="0"/>
            </a:p>
          </p:txBody>
        </p:sp>
        <p:sp>
          <p:nvSpPr>
            <p:cNvPr id="31" name="Freeform 13">
              <a:extLst>
                <a:ext uri="{FF2B5EF4-FFF2-40B4-BE49-F238E27FC236}">
                  <a16:creationId xmlns:a16="http://schemas.microsoft.com/office/drawing/2014/main" id="{B8750F30-12E8-410B-8709-78F1EF3BBE7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CA" dirty="0"/>
            </a:p>
          </p:txBody>
        </p:sp>
        <p:sp>
          <p:nvSpPr>
            <p:cNvPr id="32" name="Freeform 14">
              <a:extLst>
                <a:ext uri="{FF2B5EF4-FFF2-40B4-BE49-F238E27FC236}">
                  <a16:creationId xmlns:a16="http://schemas.microsoft.com/office/drawing/2014/main" id="{DB2D030A-4700-4CC4-A971-F119F8372C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CA" dirty="0"/>
            </a:p>
          </p:txBody>
        </p:sp>
        <p:sp>
          <p:nvSpPr>
            <p:cNvPr id="33" name="Freeform 15">
              <a:extLst>
                <a:ext uri="{FF2B5EF4-FFF2-40B4-BE49-F238E27FC236}">
                  <a16:creationId xmlns:a16="http://schemas.microsoft.com/office/drawing/2014/main" id="{B4E516DB-F66E-4E88-8CAA-67153F56189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CA" dirty="0"/>
            </a:p>
          </p:txBody>
        </p:sp>
        <p:sp>
          <p:nvSpPr>
            <p:cNvPr id="34" name="Line 16">
              <a:extLst>
                <a:ext uri="{FF2B5EF4-FFF2-40B4-BE49-F238E27FC236}">
                  <a16:creationId xmlns:a16="http://schemas.microsoft.com/office/drawing/2014/main" id="{DF749FDD-DD56-4DC9-A379-77E1106981DC}"/>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a:off x="-4763" y="9525"/>
              <a:ext cx="0" cy="0"/>
            </a:xfrm>
            <a:prstGeom prst="line">
              <a:avLst/>
            </a:prstGeom>
            <a:grpFill/>
            <a:ln w="15" cap="flat">
              <a:solidFill>
                <a:srgbClr val="FFFFFF"/>
              </a:solidFill>
              <a:prstDash val="solid"/>
              <a:miter lim="800000"/>
              <a:headEnd/>
              <a:tailEnd/>
            </a:ln>
          </p:spPr>
          <p:txBody>
            <a:bodyPr/>
            <a:lstStyle/>
            <a:p>
              <a:endParaRPr lang="en-CA" dirty="0"/>
            </a:p>
          </p:txBody>
        </p:sp>
        <p:sp>
          <p:nvSpPr>
            <p:cNvPr id="35" name="Freeform 17">
              <a:extLst>
                <a:ext uri="{FF2B5EF4-FFF2-40B4-BE49-F238E27FC236}">
                  <a16:creationId xmlns:a16="http://schemas.microsoft.com/office/drawing/2014/main" id="{6AD95087-E0AF-45D3-B824-EFFCBBECDE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CA" dirty="0"/>
            </a:p>
          </p:txBody>
        </p:sp>
        <p:sp>
          <p:nvSpPr>
            <p:cNvPr id="36" name="Freeform 18">
              <a:extLst>
                <a:ext uri="{FF2B5EF4-FFF2-40B4-BE49-F238E27FC236}">
                  <a16:creationId xmlns:a16="http://schemas.microsoft.com/office/drawing/2014/main" id="{2D21010F-3DE2-4881-B9D5-3415C4E05D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CA" dirty="0"/>
            </a:p>
          </p:txBody>
        </p:sp>
        <p:sp>
          <p:nvSpPr>
            <p:cNvPr id="37" name="Freeform 19">
              <a:extLst>
                <a:ext uri="{FF2B5EF4-FFF2-40B4-BE49-F238E27FC236}">
                  <a16:creationId xmlns:a16="http://schemas.microsoft.com/office/drawing/2014/main" id="{2AFDF4BC-8E99-4A2C-9EF2-4B98A05C2E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CA" dirty="0"/>
            </a:p>
          </p:txBody>
        </p:sp>
        <p:sp>
          <p:nvSpPr>
            <p:cNvPr id="38" name="Freeform 20">
              <a:extLst>
                <a:ext uri="{FF2B5EF4-FFF2-40B4-BE49-F238E27FC236}">
                  <a16:creationId xmlns:a16="http://schemas.microsoft.com/office/drawing/2014/main" id="{BB8EAEE8-22EA-4103-A02E-5043474C4BE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CA" dirty="0"/>
            </a:p>
          </p:txBody>
        </p:sp>
        <p:sp>
          <p:nvSpPr>
            <p:cNvPr id="39" name="Rectangle 21">
              <a:extLst>
                <a:ext uri="{FF2B5EF4-FFF2-40B4-BE49-F238E27FC236}">
                  <a16:creationId xmlns:a16="http://schemas.microsoft.com/office/drawing/2014/main" id="{7148ABD2-E447-429F-B97E-86494051C101}"/>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33350" y="4662488"/>
              <a:ext cx="23813" cy="2181225"/>
            </a:xfrm>
            <a:prstGeom prst="rect">
              <a:avLst/>
            </a:pr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miter lim="800000"/>
                  <a:headEnd/>
                  <a:tailEnd/>
                </a14:hiddenLine>
              </a:ext>
            </a:extLst>
          </p:spPr>
          <p:txBody>
            <a:bodyPr/>
            <a:lstStyle/>
            <a:p>
              <a:endParaRPr lang="en-CA" dirty="0"/>
            </a:p>
          </p:txBody>
        </p:sp>
        <p:sp>
          <p:nvSpPr>
            <p:cNvPr id="40" name="Freeform 22">
              <a:extLst>
                <a:ext uri="{FF2B5EF4-FFF2-40B4-BE49-F238E27FC236}">
                  <a16:creationId xmlns:a16="http://schemas.microsoft.com/office/drawing/2014/main" id="{99900F4A-F8CA-456E-9FA0-34572621C09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CA" dirty="0"/>
            </a:p>
          </p:txBody>
        </p:sp>
        <p:sp>
          <p:nvSpPr>
            <p:cNvPr id="41" name="Freeform 23">
              <a:extLst>
                <a:ext uri="{FF2B5EF4-FFF2-40B4-BE49-F238E27FC236}">
                  <a16:creationId xmlns:a16="http://schemas.microsoft.com/office/drawing/2014/main" id="{DF5CD0A9-E49B-4968-886B-41C1A66D232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CA" dirty="0"/>
            </a:p>
          </p:txBody>
        </p:sp>
        <p:sp>
          <p:nvSpPr>
            <p:cNvPr id="42" name="Freeform 24">
              <a:extLst>
                <a:ext uri="{FF2B5EF4-FFF2-40B4-BE49-F238E27FC236}">
                  <a16:creationId xmlns:a16="http://schemas.microsoft.com/office/drawing/2014/main" id="{7E462582-7383-4272-A323-85C9D137C4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CA" dirty="0"/>
            </a:p>
          </p:txBody>
        </p:sp>
        <p:sp>
          <p:nvSpPr>
            <p:cNvPr id="43" name="Freeform 25">
              <a:extLst>
                <a:ext uri="{FF2B5EF4-FFF2-40B4-BE49-F238E27FC236}">
                  <a16:creationId xmlns:a16="http://schemas.microsoft.com/office/drawing/2014/main" id="{CB472F67-7C37-4D80-B346-DE30D44B55A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CA" dirty="0"/>
            </a:p>
          </p:txBody>
        </p:sp>
        <p:sp>
          <p:nvSpPr>
            <p:cNvPr id="44" name="Freeform 26">
              <a:extLst>
                <a:ext uri="{FF2B5EF4-FFF2-40B4-BE49-F238E27FC236}">
                  <a16:creationId xmlns:a16="http://schemas.microsoft.com/office/drawing/2014/main" id="{19A8AE83-358F-4D4E-91C7-F09E35097A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CA" dirty="0"/>
            </a:p>
          </p:txBody>
        </p:sp>
        <p:sp>
          <p:nvSpPr>
            <p:cNvPr id="45" name="Freeform 27">
              <a:extLst>
                <a:ext uri="{FF2B5EF4-FFF2-40B4-BE49-F238E27FC236}">
                  <a16:creationId xmlns:a16="http://schemas.microsoft.com/office/drawing/2014/main" id="{C4B79436-9285-45DE-A9FB-B3DD7507380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CA" dirty="0"/>
            </a:p>
          </p:txBody>
        </p:sp>
        <p:sp>
          <p:nvSpPr>
            <p:cNvPr id="46" name="Freeform 28">
              <a:extLst>
                <a:ext uri="{FF2B5EF4-FFF2-40B4-BE49-F238E27FC236}">
                  <a16:creationId xmlns:a16="http://schemas.microsoft.com/office/drawing/2014/main" id="{B0BF8BF3-C90A-483A-B61E-13D2C41FBAC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CA" dirty="0"/>
            </a:p>
          </p:txBody>
        </p:sp>
        <p:sp>
          <p:nvSpPr>
            <p:cNvPr id="47" name="Freeform 29">
              <a:extLst>
                <a:ext uri="{FF2B5EF4-FFF2-40B4-BE49-F238E27FC236}">
                  <a16:creationId xmlns:a16="http://schemas.microsoft.com/office/drawing/2014/main" id="{31011274-F329-444B-9B06-69DD2EC4490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CA" dirty="0"/>
            </a:p>
          </p:txBody>
        </p:sp>
        <p:sp>
          <p:nvSpPr>
            <p:cNvPr id="48" name="Freeform 30">
              <a:extLst>
                <a:ext uri="{FF2B5EF4-FFF2-40B4-BE49-F238E27FC236}">
                  <a16:creationId xmlns:a16="http://schemas.microsoft.com/office/drawing/2014/main" id="{DB8B1D39-5B9A-4B4E-849B-A5821A2460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CA" dirty="0"/>
            </a:p>
          </p:txBody>
        </p:sp>
        <p:sp>
          <p:nvSpPr>
            <p:cNvPr id="49" name="Freeform 31">
              <a:extLst>
                <a:ext uri="{FF2B5EF4-FFF2-40B4-BE49-F238E27FC236}">
                  <a16:creationId xmlns:a16="http://schemas.microsoft.com/office/drawing/2014/main" id="{336ECD63-75C2-4A32-A31B-30BB3097240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CA" dirty="0"/>
            </a:p>
          </p:txBody>
        </p:sp>
      </p:grpSp>
      <p:sp>
        <p:nvSpPr>
          <p:cNvPr id="3" name="Content Placeholder 2"/>
          <p:cNvSpPr>
            <a:spLocks/>
          </p:cNvSpPr>
          <p:nvPr/>
        </p:nvSpPr>
        <p:spPr>
          <a:xfrm>
            <a:off x="4711778" y="1354627"/>
            <a:ext cx="6844045" cy="3993936"/>
          </a:xfrm>
          <a:prstGeom prst="rect">
            <a:avLst/>
          </a:prstGeom>
        </p:spPr>
        <p:txBody>
          <a:bodyPr>
            <a:normAutofit/>
          </a:bodyPr>
          <a:lstStyle/>
          <a:p>
            <a:pPr defTabSz="393192">
              <a:spcAft>
                <a:spcPts val="600"/>
              </a:spcAft>
            </a:pPr>
            <a:endParaRPr lang="en-CA" sz="1548" b="1" kern="1200" dirty="0">
              <a:solidFill>
                <a:schemeClr val="tx1"/>
              </a:solidFill>
              <a:latin typeface="Century Gothic" panose="020B0502020202020204" pitchFamily="34" charset="0"/>
              <a:ea typeface="+mn-ea"/>
              <a:cs typeface="+mn-cs"/>
            </a:endParaRPr>
          </a:p>
          <a:p>
            <a:pPr defTabSz="393192">
              <a:spcAft>
                <a:spcPts val="600"/>
              </a:spcAft>
            </a:pPr>
            <a:endParaRPr lang="en-CA" sz="1548" kern="1200" dirty="0">
              <a:solidFill>
                <a:schemeClr val="tx1"/>
              </a:solidFill>
              <a:latin typeface="Century Gothic" panose="020B0502020202020204" pitchFamily="34" charset="0"/>
              <a:ea typeface="+mn-ea"/>
              <a:cs typeface="+mn-cs"/>
            </a:endParaRPr>
          </a:p>
          <a:p>
            <a:pPr marL="0" indent="0">
              <a:spcAft>
                <a:spcPts val="600"/>
              </a:spcAft>
              <a:buNone/>
            </a:pPr>
            <a:endParaRPr lang="en-CA" sz="1800" dirty="0">
              <a:latin typeface="Century Gothic" panose="020B0502020202020204" pitchFamily="34" charset="0"/>
            </a:endParaRPr>
          </a:p>
        </p:txBody>
      </p:sp>
      <mc:AlternateContent xmlns:mc="http://schemas.openxmlformats.org/markup-compatibility/2006" xmlns:p14="http://schemas.microsoft.com/office/powerpoint/2010/main">
        <mc:Choice Requires="p14">
          <p:contentPart p14:bwMode="auto" r:id="rId5">
            <p14:nvContentPartPr>
              <p14:cNvPr id="6" name="Ink 5">
                <a:extLst>
                  <a:ext uri="{FF2B5EF4-FFF2-40B4-BE49-F238E27FC236}">
                    <a16:creationId xmlns:a16="http://schemas.microsoft.com/office/drawing/2014/main" id="{18F633A3-2CC4-B6B4-6B54-5CF3E8AD4BFA}"/>
                  </a:ext>
                </a:extLst>
              </p14:cNvPr>
              <p14:cNvContentPartPr/>
              <p14:nvPr/>
            </p14:nvContentPartPr>
            <p14:xfrm>
              <a:off x="7130124" y="3989807"/>
              <a:ext cx="360" cy="360"/>
            </p14:xfrm>
          </p:contentPart>
        </mc:Choice>
        <mc:Fallback xmlns="">
          <p:pic>
            <p:nvPicPr>
              <p:cNvPr id="6" name="Ink 5">
                <a:extLst>
                  <a:ext uri="{FF2B5EF4-FFF2-40B4-BE49-F238E27FC236}">
                    <a16:creationId xmlns:a16="http://schemas.microsoft.com/office/drawing/2014/main" id="{18F633A3-2CC4-B6B4-6B54-5CF3E8AD4BFA}"/>
                  </a:ext>
                </a:extLst>
              </p:cNvPr>
              <p:cNvPicPr/>
              <p:nvPr/>
            </p:nvPicPr>
            <p:blipFill>
              <a:blip r:embed="rId6"/>
              <a:stretch>
                <a:fillRect/>
              </a:stretch>
            </p:blipFill>
            <p:spPr>
              <a:xfrm>
                <a:off x="7124004" y="3983687"/>
                <a:ext cx="12600" cy="12600"/>
              </a:xfrm>
              <a:prstGeom prst="rect">
                <a:avLst/>
              </a:prstGeom>
            </p:spPr>
          </p:pic>
        </mc:Fallback>
      </mc:AlternateContent>
      <p:pic>
        <p:nvPicPr>
          <p:cNvPr id="5" name="Picture 2" descr="Pages from 2022 06 14 AMPHITRITE HOUSE DRAWINGS">
            <a:extLst>
              <a:ext uri="{FF2B5EF4-FFF2-40B4-BE49-F238E27FC236}">
                <a16:creationId xmlns:a16="http://schemas.microsoft.com/office/drawing/2014/main" id="{A86A43B3-7C2E-76E9-B9BD-88A4F8334388}"/>
              </a:ext>
            </a:extLst>
          </p:cNvPr>
          <p:cNvPicPr>
            <a:picLocks noChangeAspect="1" noChangeArrowheads="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4377269" y="488950"/>
            <a:ext cx="4703463" cy="279186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A picture containing tree, outdoor, shore&#10;&#10;Description automatically generated">
            <a:extLst>
              <a:ext uri="{FF2B5EF4-FFF2-40B4-BE49-F238E27FC236}">
                <a16:creationId xmlns:a16="http://schemas.microsoft.com/office/drawing/2014/main" id="{648F30A4-839E-9182-289C-52E27B0FB86F}"/>
              </a:ext>
            </a:extLst>
          </p:cNvPr>
          <p:cNvPicPr>
            <a:picLocks noChangeAspect="1"/>
          </p:cNvPicPr>
          <p:nvPr/>
        </p:nvPicPr>
        <p:blipFill>
          <a:blip r:embed="rId8" cstate="email">
            <a:extLst>
              <a:ext uri="{28A0092B-C50C-407E-A947-70E740481C1C}">
                <a14:useLocalDpi xmlns:a14="http://schemas.microsoft.com/office/drawing/2010/main" val="0"/>
              </a:ext>
            </a:extLst>
          </a:blip>
          <a:stretch>
            <a:fillRect/>
          </a:stretch>
        </p:blipFill>
        <p:spPr>
          <a:xfrm>
            <a:off x="8559034" y="336673"/>
            <a:ext cx="3447638" cy="2585729"/>
          </a:xfrm>
          <a:prstGeom prst="rect">
            <a:avLst/>
          </a:prstGeom>
        </p:spPr>
      </p:pic>
      <p:sp>
        <p:nvSpPr>
          <p:cNvPr id="8" name="Content Placeholder 2">
            <a:extLst>
              <a:ext uri="{FF2B5EF4-FFF2-40B4-BE49-F238E27FC236}">
                <a16:creationId xmlns:a16="http://schemas.microsoft.com/office/drawing/2014/main" id="{FCC7927E-88AA-FED7-A809-D0D12C7D2A7E}"/>
              </a:ext>
            </a:extLst>
          </p:cNvPr>
          <p:cNvSpPr txBox="1">
            <a:spLocks/>
          </p:cNvSpPr>
          <p:nvPr/>
        </p:nvSpPr>
        <p:spPr>
          <a:xfrm>
            <a:off x="827045" y="1595015"/>
            <a:ext cx="2923839" cy="3777507"/>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None/>
            </a:pPr>
            <a:r>
              <a:rPr lang="en-CA" sz="1600" b="1" dirty="0">
                <a:latin typeface="Century Gothic" panose="020B0502020202020204" pitchFamily="34" charset="0"/>
              </a:rPr>
              <a:t>Amphitrite House</a:t>
            </a:r>
          </a:p>
          <a:p>
            <a:pPr marL="0" indent="0" algn="ctr">
              <a:buNone/>
            </a:pPr>
            <a:r>
              <a:rPr lang="en-CA" sz="1600" b="1" dirty="0">
                <a:latin typeface="Century Gothic" panose="020B0502020202020204" pitchFamily="34" charset="0"/>
              </a:rPr>
              <a:t>$1,692,000</a:t>
            </a:r>
            <a:endParaRPr lang="en-CA" sz="1600" dirty="0">
              <a:latin typeface="Century Gothic" panose="020B0502020202020204" pitchFamily="34" charset="0"/>
            </a:endParaRPr>
          </a:p>
          <a:p>
            <a:pPr marL="0" indent="0" algn="ctr">
              <a:buNone/>
            </a:pPr>
            <a:r>
              <a:rPr lang="en-CA" sz="1600" b="1" dirty="0">
                <a:latin typeface="Century Gothic" panose="020B0502020202020204" pitchFamily="34" charset="0"/>
              </a:rPr>
              <a:t>	</a:t>
            </a:r>
          </a:p>
          <a:p>
            <a:pPr marL="0" indent="0" algn="ctr">
              <a:buNone/>
            </a:pPr>
            <a:r>
              <a:rPr lang="en-CA" sz="1600" b="1" dirty="0">
                <a:latin typeface="Century Gothic" panose="020B0502020202020204" pitchFamily="34" charset="0"/>
              </a:rPr>
              <a:t>$997,874 ICIP GRANT	    $594,126 RMI</a:t>
            </a:r>
          </a:p>
          <a:p>
            <a:pPr marL="0" indent="0" algn="ctr">
              <a:buNone/>
            </a:pPr>
            <a:r>
              <a:rPr lang="en-CA" sz="1600" b="1" dirty="0">
                <a:latin typeface="Century Gothic" panose="020B0502020202020204" pitchFamily="34" charset="0"/>
              </a:rPr>
              <a:t>$100,000 TVI</a:t>
            </a:r>
          </a:p>
          <a:p>
            <a:pPr marL="0" indent="0" algn="ctr">
              <a:buNone/>
            </a:pPr>
            <a:endParaRPr lang="en-CA" sz="1600" b="1" dirty="0">
              <a:latin typeface="Century Gothic" panose="020B0502020202020204" pitchFamily="34" charset="0"/>
            </a:endParaRPr>
          </a:p>
          <a:p>
            <a:pPr marL="0" indent="0" algn="ctr">
              <a:buNone/>
            </a:pPr>
            <a:r>
              <a:rPr lang="en-CA" sz="1600" b="1" dirty="0">
                <a:latin typeface="Century Gothic" panose="020B0502020202020204" pitchFamily="34" charset="0"/>
              </a:rPr>
              <a:t>Redevelopment of the Lighthouse Keepers Residence at Amphitrite Point </a:t>
            </a:r>
            <a:endParaRPr lang="en-CA" sz="1500" b="1" dirty="0">
              <a:latin typeface="Century Gothic" panose="020B0502020202020204" pitchFamily="34" charset="0"/>
            </a:endParaRPr>
          </a:p>
          <a:p>
            <a:pPr>
              <a:buFontTx/>
              <a:buChar char="-"/>
            </a:pPr>
            <a:endParaRPr lang="en-CA" sz="1350" dirty="0">
              <a:latin typeface="Century Gothic" panose="020B0502020202020204" pitchFamily="34" charset="0"/>
            </a:endParaRPr>
          </a:p>
        </p:txBody>
      </p:sp>
      <p:pic>
        <p:nvPicPr>
          <p:cNvPr id="28674" name="Picture 2">
            <a:extLst>
              <a:ext uri="{FF2B5EF4-FFF2-40B4-BE49-F238E27FC236}">
                <a16:creationId xmlns:a16="http://schemas.microsoft.com/office/drawing/2014/main" id="{84BCE0E3-6835-2C09-3B7C-61C8EC4DAB99}"/>
              </a:ext>
            </a:extLst>
          </p:cNvPr>
          <p:cNvPicPr>
            <a:picLocks noChangeAspect="1" noChangeArrowheads="1"/>
          </p:cNvPicPr>
          <p:nvPr/>
        </p:nvPicPr>
        <p:blipFill>
          <a:blip r:embed="rId9" cstate="email">
            <a:extLst>
              <a:ext uri="{28A0092B-C50C-407E-A947-70E740481C1C}">
                <a14:useLocalDpi xmlns:a14="http://schemas.microsoft.com/office/drawing/2010/main" val="0"/>
              </a:ext>
            </a:extLst>
          </a:blip>
          <a:srcRect/>
          <a:stretch>
            <a:fillRect/>
          </a:stretch>
        </p:blipFill>
        <p:spPr bwMode="auto">
          <a:xfrm>
            <a:off x="5419600" y="2559844"/>
            <a:ext cx="5619391" cy="4033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44022558"/>
      </p:ext>
    </p:extLst>
  </p:cSld>
  <p:clrMapOvr>
    <a:overrideClrMapping bg1="lt1" tx1="dk1" bg2="lt2" tx2="dk2" accent1="accent1" accent2="accent2" accent3="accent3" accent4="accent4" accent5="accent5" accent6="accent6" hlink="hlink" folHlink="folHlink"/>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35E27155-981B-41FD-8670-5A3DAB78E1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98CD9F9-2488-236B-30D2-D1656B818F95}"/>
              </a:ext>
            </a:extLst>
          </p:cNvPr>
          <p:cNvSpPr>
            <a:spLocks noGrp="1"/>
          </p:cNvSpPr>
          <p:nvPr>
            <p:ph type="title"/>
          </p:nvPr>
        </p:nvSpPr>
        <p:spPr>
          <a:xfrm>
            <a:off x="1141414" y="0"/>
            <a:ext cx="9905998" cy="1478570"/>
          </a:xfrm>
        </p:spPr>
        <p:txBody>
          <a:bodyPr>
            <a:normAutofit/>
          </a:bodyPr>
          <a:lstStyle/>
          <a:p>
            <a:r>
              <a:rPr lang="en-US" dirty="0">
                <a:solidFill>
                  <a:schemeClr val="bg1"/>
                </a:solidFill>
              </a:rPr>
              <a:t>Municipal buildings</a:t>
            </a:r>
            <a:endParaRPr lang="en-CA" dirty="0">
              <a:solidFill>
                <a:schemeClr val="bg1"/>
              </a:solidFill>
            </a:endParaRPr>
          </a:p>
        </p:txBody>
      </p:sp>
      <p:graphicFrame>
        <p:nvGraphicFramePr>
          <p:cNvPr id="8" name="Content Placeholder 7">
            <a:extLst>
              <a:ext uri="{FF2B5EF4-FFF2-40B4-BE49-F238E27FC236}">
                <a16:creationId xmlns:a16="http://schemas.microsoft.com/office/drawing/2014/main" id="{41774B5F-EC4F-51AA-8BF4-4AF93F17CD35}"/>
              </a:ext>
            </a:extLst>
          </p:cNvPr>
          <p:cNvGraphicFramePr>
            <a:graphicFrameLocks noGrp="1"/>
          </p:cNvGraphicFramePr>
          <p:nvPr>
            <p:ph idx="1"/>
            <p:extLst>
              <p:ext uri="{D42A27DB-BD31-4B8C-83A1-F6EECF244321}">
                <p14:modId xmlns:p14="http://schemas.microsoft.com/office/powerpoint/2010/main" val="1217618112"/>
              </p:ext>
            </p:extLst>
          </p:nvPr>
        </p:nvGraphicFramePr>
        <p:xfrm>
          <a:off x="1141414" y="1356650"/>
          <a:ext cx="9656722" cy="4443135"/>
        </p:xfrm>
        <a:graphic>
          <a:graphicData uri="http://schemas.openxmlformats.org/drawingml/2006/table">
            <a:tbl>
              <a:tblPr firstRow="1" bandRow="1">
                <a:tableStyleId>{5C22544A-7EE6-4342-B048-85BDC9FD1C3A}</a:tableStyleId>
              </a:tblPr>
              <a:tblGrid>
                <a:gridCol w="4421514">
                  <a:extLst>
                    <a:ext uri="{9D8B030D-6E8A-4147-A177-3AD203B41FA5}">
                      <a16:colId xmlns:a16="http://schemas.microsoft.com/office/drawing/2014/main" val="3347647908"/>
                    </a:ext>
                  </a:extLst>
                </a:gridCol>
                <a:gridCol w="904400">
                  <a:extLst>
                    <a:ext uri="{9D8B030D-6E8A-4147-A177-3AD203B41FA5}">
                      <a16:colId xmlns:a16="http://schemas.microsoft.com/office/drawing/2014/main" val="412347258"/>
                    </a:ext>
                  </a:extLst>
                </a:gridCol>
                <a:gridCol w="904400">
                  <a:extLst>
                    <a:ext uri="{9D8B030D-6E8A-4147-A177-3AD203B41FA5}">
                      <a16:colId xmlns:a16="http://schemas.microsoft.com/office/drawing/2014/main" val="3707293676"/>
                    </a:ext>
                  </a:extLst>
                </a:gridCol>
                <a:gridCol w="856166">
                  <a:extLst>
                    <a:ext uri="{9D8B030D-6E8A-4147-A177-3AD203B41FA5}">
                      <a16:colId xmlns:a16="http://schemas.microsoft.com/office/drawing/2014/main" val="3272061308"/>
                    </a:ext>
                  </a:extLst>
                </a:gridCol>
                <a:gridCol w="856166">
                  <a:extLst>
                    <a:ext uri="{9D8B030D-6E8A-4147-A177-3AD203B41FA5}">
                      <a16:colId xmlns:a16="http://schemas.microsoft.com/office/drawing/2014/main" val="396789848"/>
                    </a:ext>
                  </a:extLst>
                </a:gridCol>
                <a:gridCol w="856166">
                  <a:extLst>
                    <a:ext uri="{9D8B030D-6E8A-4147-A177-3AD203B41FA5}">
                      <a16:colId xmlns:a16="http://schemas.microsoft.com/office/drawing/2014/main" val="3423866086"/>
                    </a:ext>
                  </a:extLst>
                </a:gridCol>
                <a:gridCol w="857910">
                  <a:extLst>
                    <a:ext uri="{9D8B030D-6E8A-4147-A177-3AD203B41FA5}">
                      <a16:colId xmlns:a16="http://schemas.microsoft.com/office/drawing/2014/main" val="407529134"/>
                    </a:ext>
                  </a:extLst>
                </a:gridCol>
              </a:tblGrid>
              <a:tr h="296209">
                <a:tc>
                  <a:txBody>
                    <a:bodyPr/>
                    <a:lstStyle/>
                    <a:p>
                      <a:pPr algn="l" fontAlgn="ctr"/>
                      <a:r>
                        <a:rPr lang="en-CA" sz="1400" u="none" strike="noStrike" dirty="0">
                          <a:solidFill>
                            <a:schemeClr val="bg1"/>
                          </a:solidFill>
                          <a:effectLst/>
                        </a:rPr>
                        <a:t>BUILDINGS</a:t>
                      </a:r>
                      <a:endParaRPr lang="en-CA" sz="1400" b="1" i="0" u="none" strike="noStrike" dirty="0">
                        <a:solidFill>
                          <a:schemeClr val="bg1"/>
                        </a:solidFill>
                        <a:effectLst/>
                        <a:latin typeface="Arial" panose="020B0604020202020204" pitchFamily="34" charset="0"/>
                      </a:endParaRPr>
                    </a:p>
                  </a:txBody>
                  <a:tcPr marL="0" marR="0" marT="0" marB="0" anchor="ctr"/>
                </a:tc>
                <a:tc>
                  <a:txBody>
                    <a:bodyPr/>
                    <a:lstStyle/>
                    <a:p>
                      <a:pPr algn="ctr" fontAlgn="b"/>
                      <a:r>
                        <a:rPr lang="en-CA" sz="1400" u="none" strike="noStrike" dirty="0">
                          <a:solidFill>
                            <a:schemeClr val="bg1"/>
                          </a:solidFill>
                          <a:effectLst/>
                        </a:rPr>
                        <a:t>Fund</a:t>
                      </a:r>
                      <a:endParaRPr lang="en-CA" sz="1400" b="1" i="0" u="none" strike="noStrike" dirty="0">
                        <a:solidFill>
                          <a:schemeClr val="bg1"/>
                        </a:solidFill>
                        <a:effectLst/>
                        <a:latin typeface="Arial" panose="020B0604020202020204" pitchFamily="34" charset="0"/>
                      </a:endParaRPr>
                    </a:p>
                  </a:txBody>
                  <a:tcPr marL="0" marR="0" marT="0" marB="0" anchor="b"/>
                </a:tc>
                <a:tc>
                  <a:txBody>
                    <a:bodyPr/>
                    <a:lstStyle/>
                    <a:p>
                      <a:pPr algn="r" fontAlgn="b"/>
                      <a:r>
                        <a:rPr lang="en-CA" sz="1400" u="none" strike="noStrike" dirty="0">
                          <a:solidFill>
                            <a:schemeClr val="bg1"/>
                          </a:solidFill>
                          <a:effectLst/>
                        </a:rPr>
                        <a:t>2024 </a:t>
                      </a:r>
                      <a:endParaRPr lang="en-CA" sz="1400" b="1" i="0" u="none" strike="noStrike" dirty="0">
                        <a:solidFill>
                          <a:schemeClr val="bg1"/>
                        </a:solidFill>
                        <a:effectLst/>
                        <a:latin typeface="Arial" panose="020B0604020202020204" pitchFamily="34" charset="0"/>
                      </a:endParaRPr>
                    </a:p>
                  </a:txBody>
                  <a:tcPr marL="0" marR="0" marT="0" marB="0" anchor="b"/>
                </a:tc>
                <a:tc>
                  <a:txBody>
                    <a:bodyPr/>
                    <a:lstStyle/>
                    <a:p>
                      <a:pPr algn="r" fontAlgn="b"/>
                      <a:r>
                        <a:rPr lang="en-CA" sz="1400" u="none" strike="noStrike" dirty="0">
                          <a:solidFill>
                            <a:schemeClr val="bg1"/>
                          </a:solidFill>
                          <a:effectLst/>
                        </a:rPr>
                        <a:t>2025 </a:t>
                      </a:r>
                      <a:endParaRPr lang="en-CA" sz="1400" b="1" i="0" u="none" strike="noStrike" dirty="0">
                        <a:solidFill>
                          <a:schemeClr val="bg1"/>
                        </a:solidFill>
                        <a:effectLst/>
                        <a:latin typeface="Arial" panose="020B0604020202020204" pitchFamily="34" charset="0"/>
                      </a:endParaRPr>
                    </a:p>
                  </a:txBody>
                  <a:tcPr marL="0" marR="0" marT="0" marB="0" anchor="b"/>
                </a:tc>
                <a:tc>
                  <a:txBody>
                    <a:bodyPr/>
                    <a:lstStyle/>
                    <a:p>
                      <a:pPr algn="r" fontAlgn="b"/>
                      <a:r>
                        <a:rPr lang="en-CA" sz="1400" u="none" strike="noStrike" dirty="0">
                          <a:solidFill>
                            <a:schemeClr val="bg1"/>
                          </a:solidFill>
                          <a:effectLst/>
                        </a:rPr>
                        <a:t>2026 </a:t>
                      </a:r>
                      <a:endParaRPr lang="en-CA" sz="1400" b="1" i="0" u="none" strike="noStrike" dirty="0">
                        <a:solidFill>
                          <a:schemeClr val="bg1"/>
                        </a:solidFill>
                        <a:effectLst/>
                        <a:latin typeface="Arial" panose="020B0604020202020204" pitchFamily="34" charset="0"/>
                      </a:endParaRPr>
                    </a:p>
                  </a:txBody>
                  <a:tcPr marL="0" marR="0" marT="0" marB="0" anchor="b"/>
                </a:tc>
                <a:tc>
                  <a:txBody>
                    <a:bodyPr/>
                    <a:lstStyle/>
                    <a:p>
                      <a:pPr algn="r" fontAlgn="b"/>
                      <a:r>
                        <a:rPr lang="en-CA" sz="1400" u="none" strike="noStrike" dirty="0">
                          <a:solidFill>
                            <a:schemeClr val="bg1"/>
                          </a:solidFill>
                          <a:effectLst/>
                        </a:rPr>
                        <a:t>2027 </a:t>
                      </a:r>
                      <a:endParaRPr lang="en-CA" sz="1400" b="1" i="0" u="none" strike="noStrike" dirty="0">
                        <a:solidFill>
                          <a:schemeClr val="bg1"/>
                        </a:solidFill>
                        <a:effectLst/>
                        <a:latin typeface="Arial" panose="020B0604020202020204" pitchFamily="34" charset="0"/>
                      </a:endParaRPr>
                    </a:p>
                  </a:txBody>
                  <a:tcPr marL="0" marR="0" marT="0" marB="0" anchor="b"/>
                </a:tc>
                <a:tc>
                  <a:txBody>
                    <a:bodyPr/>
                    <a:lstStyle/>
                    <a:p>
                      <a:pPr algn="r" fontAlgn="b"/>
                      <a:r>
                        <a:rPr lang="en-CA" sz="1400" u="none" strike="noStrike" dirty="0">
                          <a:solidFill>
                            <a:schemeClr val="bg1"/>
                          </a:solidFill>
                          <a:effectLst/>
                        </a:rPr>
                        <a:t>2028 </a:t>
                      </a:r>
                      <a:endParaRPr lang="en-CA" sz="1400" b="1" i="0" u="none" strike="noStrike" dirty="0">
                        <a:solidFill>
                          <a:schemeClr val="bg1"/>
                        </a:solidFill>
                        <a:effectLst/>
                        <a:latin typeface="Arial" panose="020B0604020202020204" pitchFamily="34" charset="0"/>
                      </a:endParaRPr>
                    </a:p>
                  </a:txBody>
                  <a:tcPr marL="0" marR="0" marT="0" marB="0" anchor="b"/>
                </a:tc>
                <a:extLst>
                  <a:ext uri="{0D108BD9-81ED-4DB2-BD59-A6C34878D82A}">
                    <a16:rowId xmlns:a16="http://schemas.microsoft.com/office/drawing/2014/main" val="3528167412"/>
                  </a:ext>
                </a:extLst>
              </a:tr>
              <a:tr h="296209">
                <a:tc>
                  <a:txBody>
                    <a:bodyPr/>
                    <a:lstStyle/>
                    <a:p>
                      <a:pPr algn="l" fontAlgn="b"/>
                      <a:r>
                        <a:rPr lang="en-CA" sz="1400" u="none" strike="noStrike" dirty="0">
                          <a:solidFill>
                            <a:schemeClr val="bg1"/>
                          </a:solidFill>
                          <a:effectLst/>
                          <a:latin typeface="+mn-lt"/>
                        </a:rPr>
                        <a:t>Amphitrite House </a:t>
                      </a:r>
                      <a:endParaRPr lang="en-CA" sz="1400" b="0" i="0" u="none" strike="noStrike" dirty="0">
                        <a:solidFill>
                          <a:schemeClr val="bg1"/>
                        </a:solidFill>
                        <a:effectLst/>
                        <a:latin typeface="+mn-lt"/>
                      </a:endParaRPr>
                    </a:p>
                  </a:txBody>
                  <a:tcPr marL="0" marR="0" marT="0" marB="0" anchor="b"/>
                </a:tc>
                <a:tc>
                  <a:txBody>
                    <a:bodyPr/>
                    <a:lstStyle/>
                    <a:p>
                      <a:pPr algn="ctr" fontAlgn="ctr"/>
                      <a:r>
                        <a:rPr lang="en-CA" sz="1400" u="none" strike="noStrike" dirty="0">
                          <a:solidFill>
                            <a:schemeClr val="bg1"/>
                          </a:solidFill>
                          <a:effectLst/>
                          <a:latin typeface="+mn-lt"/>
                        </a:rPr>
                        <a:t>G/RMI/GR</a:t>
                      </a:r>
                      <a:endParaRPr lang="en-CA" sz="1400" b="0" i="0" u="none" strike="noStrike" dirty="0">
                        <a:solidFill>
                          <a:schemeClr val="bg1"/>
                        </a:solidFill>
                        <a:effectLst/>
                        <a:latin typeface="+mn-lt"/>
                      </a:endParaRPr>
                    </a:p>
                  </a:txBody>
                  <a:tcPr marL="0" marR="0" marT="0" marB="0" anchor="ctr"/>
                </a:tc>
                <a:tc>
                  <a:txBody>
                    <a:bodyPr/>
                    <a:lstStyle/>
                    <a:p>
                      <a:pPr algn="r" fontAlgn="ctr"/>
                      <a:r>
                        <a:rPr lang="en-CA" sz="1400" u="none" strike="noStrike" dirty="0">
                          <a:solidFill>
                            <a:schemeClr val="bg1"/>
                          </a:solidFill>
                          <a:effectLst/>
                          <a:latin typeface="+mn-lt"/>
                        </a:rPr>
                        <a:t>912,682</a:t>
                      </a:r>
                      <a:endParaRPr lang="en-CA" sz="1400" b="0" i="0" u="none" strike="noStrike" dirty="0">
                        <a:solidFill>
                          <a:schemeClr val="bg1"/>
                        </a:solidFill>
                        <a:effectLst/>
                        <a:latin typeface="+mn-lt"/>
                      </a:endParaRPr>
                    </a:p>
                  </a:txBody>
                  <a:tcPr marL="0" marR="0" marT="0" marB="0" anchor="ctr"/>
                </a:tc>
                <a:tc>
                  <a:txBody>
                    <a:bodyPr/>
                    <a:lstStyle/>
                    <a:p>
                      <a:pPr algn="r" fontAlgn="ctr"/>
                      <a:endParaRPr lang="en-CA" sz="1400" b="0" i="0" u="none" strike="noStrike" dirty="0">
                        <a:solidFill>
                          <a:schemeClr val="bg1"/>
                        </a:solidFill>
                        <a:effectLst/>
                        <a:latin typeface="+mn-lt"/>
                      </a:endParaRPr>
                    </a:p>
                  </a:txBody>
                  <a:tcPr marL="0" marR="0" marT="0" marB="0" anchor="ctr"/>
                </a:tc>
                <a:tc>
                  <a:txBody>
                    <a:bodyPr/>
                    <a:lstStyle/>
                    <a:p>
                      <a:pPr algn="r" fontAlgn="ctr"/>
                      <a:endParaRPr lang="en-CA" sz="1400" b="0" i="0" u="none" strike="noStrike" dirty="0">
                        <a:solidFill>
                          <a:schemeClr val="bg1"/>
                        </a:solidFill>
                        <a:effectLst/>
                        <a:latin typeface="+mn-lt"/>
                      </a:endParaRPr>
                    </a:p>
                  </a:txBody>
                  <a:tcPr marL="0" marR="0" marT="0" marB="0" anchor="ctr"/>
                </a:tc>
                <a:tc>
                  <a:txBody>
                    <a:bodyPr/>
                    <a:lstStyle/>
                    <a:p>
                      <a:pPr algn="r" fontAlgn="ctr"/>
                      <a:endParaRPr lang="en-CA" sz="1400" b="0" i="0" u="none" strike="noStrike" dirty="0">
                        <a:solidFill>
                          <a:schemeClr val="bg1"/>
                        </a:solidFill>
                        <a:effectLst/>
                        <a:latin typeface="+mn-lt"/>
                      </a:endParaRPr>
                    </a:p>
                  </a:txBody>
                  <a:tcPr marL="0" marR="0" marT="0" marB="0" anchor="ctr"/>
                </a:tc>
                <a:tc>
                  <a:txBody>
                    <a:bodyPr/>
                    <a:lstStyle/>
                    <a:p>
                      <a:pPr algn="r" fontAlgn="ctr"/>
                      <a:endParaRPr lang="en-CA" sz="1400" b="0" i="0" u="none" strike="noStrike" dirty="0">
                        <a:solidFill>
                          <a:schemeClr val="bg1"/>
                        </a:solidFill>
                        <a:effectLst/>
                        <a:latin typeface="+mn-lt"/>
                      </a:endParaRPr>
                    </a:p>
                  </a:txBody>
                  <a:tcPr marL="0" marR="0" marT="0" marB="0" anchor="ctr"/>
                </a:tc>
                <a:extLst>
                  <a:ext uri="{0D108BD9-81ED-4DB2-BD59-A6C34878D82A}">
                    <a16:rowId xmlns:a16="http://schemas.microsoft.com/office/drawing/2014/main" val="2006155586"/>
                  </a:ext>
                </a:extLst>
              </a:tr>
              <a:tr h="296209">
                <a:tc>
                  <a:txBody>
                    <a:bodyPr/>
                    <a:lstStyle/>
                    <a:p>
                      <a:pPr algn="l" fontAlgn="b"/>
                      <a:r>
                        <a:rPr lang="en-CA" sz="1400" u="none" strike="noStrike" dirty="0">
                          <a:solidFill>
                            <a:schemeClr val="bg1"/>
                          </a:solidFill>
                          <a:effectLst/>
                          <a:latin typeface="+mn-lt"/>
                        </a:rPr>
                        <a:t>Fleet Storage Shed</a:t>
                      </a:r>
                      <a:endParaRPr lang="en-CA" sz="1400" b="0" i="0" u="none" strike="noStrike" dirty="0">
                        <a:solidFill>
                          <a:schemeClr val="bg1"/>
                        </a:solidFill>
                        <a:effectLst/>
                        <a:latin typeface="+mn-lt"/>
                      </a:endParaRPr>
                    </a:p>
                  </a:txBody>
                  <a:tcPr marL="0" marR="0" marT="0" marB="0" anchor="b"/>
                </a:tc>
                <a:tc>
                  <a:txBody>
                    <a:bodyPr/>
                    <a:lstStyle/>
                    <a:p>
                      <a:pPr algn="ctr" fontAlgn="ctr"/>
                      <a:r>
                        <a:rPr lang="en-CA" sz="1400" u="none" strike="noStrike" dirty="0">
                          <a:solidFill>
                            <a:schemeClr val="bg1"/>
                          </a:solidFill>
                          <a:effectLst/>
                          <a:latin typeface="+mn-lt"/>
                        </a:rPr>
                        <a:t>GR</a:t>
                      </a:r>
                      <a:endParaRPr lang="en-CA" sz="1400" b="0" i="0" u="none" strike="noStrike" dirty="0">
                        <a:solidFill>
                          <a:schemeClr val="bg1"/>
                        </a:solidFill>
                        <a:effectLst/>
                        <a:latin typeface="+mn-lt"/>
                      </a:endParaRPr>
                    </a:p>
                  </a:txBody>
                  <a:tcPr marL="0" marR="0" marT="0" marB="0" anchor="ctr"/>
                </a:tc>
                <a:tc>
                  <a:txBody>
                    <a:bodyPr/>
                    <a:lstStyle/>
                    <a:p>
                      <a:pPr algn="r" fontAlgn="ctr"/>
                      <a:r>
                        <a:rPr lang="en-CA" sz="1400" u="none" strike="noStrike" dirty="0">
                          <a:solidFill>
                            <a:schemeClr val="bg1"/>
                          </a:solidFill>
                          <a:effectLst/>
                          <a:latin typeface="+mn-lt"/>
                        </a:rPr>
                        <a:t>50,850</a:t>
                      </a:r>
                      <a:endParaRPr lang="en-CA" sz="1400" b="0" i="0" u="none" strike="noStrike" dirty="0">
                        <a:solidFill>
                          <a:schemeClr val="bg1"/>
                        </a:solidFill>
                        <a:effectLst/>
                        <a:latin typeface="+mn-lt"/>
                      </a:endParaRPr>
                    </a:p>
                  </a:txBody>
                  <a:tcPr marL="0" marR="0" marT="0" marB="0" anchor="ctr"/>
                </a:tc>
                <a:tc>
                  <a:txBody>
                    <a:bodyPr/>
                    <a:lstStyle/>
                    <a:p>
                      <a:pPr algn="r" fontAlgn="ctr"/>
                      <a:endParaRPr lang="en-CA" sz="1400" b="0" i="0" u="none" strike="noStrike" dirty="0">
                        <a:solidFill>
                          <a:schemeClr val="bg1"/>
                        </a:solidFill>
                        <a:effectLst/>
                        <a:latin typeface="+mn-lt"/>
                      </a:endParaRPr>
                    </a:p>
                  </a:txBody>
                  <a:tcPr marL="0" marR="0" marT="0" marB="0" anchor="ctr"/>
                </a:tc>
                <a:tc>
                  <a:txBody>
                    <a:bodyPr/>
                    <a:lstStyle/>
                    <a:p>
                      <a:pPr algn="r" fontAlgn="ctr"/>
                      <a:endParaRPr lang="en-CA" sz="1400" b="0" i="0" u="none" strike="noStrike" dirty="0">
                        <a:solidFill>
                          <a:schemeClr val="bg1"/>
                        </a:solidFill>
                        <a:effectLst/>
                        <a:latin typeface="+mn-lt"/>
                      </a:endParaRPr>
                    </a:p>
                  </a:txBody>
                  <a:tcPr marL="0" marR="0" marT="0" marB="0" anchor="ctr"/>
                </a:tc>
                <a:tc>
                  <a:txBody>
                    <a:bodyPr/>
                    <a:lstStyle/>
                    <a:p>
                      <a:pPr algn="r" fontAlgn="ctr"/>
                      <a:endParaRPr lang="en-CA" sz="1400" b="0" i="0" u="none" strike="noStrike" dirty="0">
                        <a:solidFill>
                          <a:schemeClr val="bg1"/>
                        </a:solidFill>
                        <a:effectLst/>
                        <a:latin typeface="+mn-lt"/>
                      </a:endParaRPr>
                    </a:p>
                  </a:txBody>
                  <a:tcPr marL="0" marR="0" marT="0" marB="0" anchor="ctr"/>
                </a:tc>
                <a:tc>
                  <a:txBody>
                    <a:bodyPr/>
                    <a:lstStyle/>
                    <a:p>
                      <a:pPr algn="r" fontAlgn="ctr"/>
                      <a:endParaRPr lang="en-CA" sz="1400" b="0" i="0" u="none" strike="noStrike" dirty="0">
                        <a:solidFill>
                          <a:schemeClr val="bg1"/>
                        </a:solidFill>
                        <a:effectLst/>
                        <a:latin typeface="+mn-lt"/>
                      </a:endParaRPr>
                    </a:p>
                  </a:txBody>
                  <a:tcPr marL="0" marR="0" marT="0" marB="0" anchor="ctr"/>
                </a:tc>
                <a:extLst>
                  <a:ext uri="{0D108BD9-81ED-4DB2-BD59-A6C34878D82A}">
                    <a16:rowId xmlns:a16="http://schemas.microsoft.com/office/drawing/2014/main" val="2030855848"/>
                  </a:ext>
                </a:extLst>
              </a:tr>
              <a:tr h="296209">
                <a:tc>
                  <a:txBody>
                    <a:bodyPr/>
                    <a:lstStyle/>
                    <a:p>
                      <a:pPr algn="l" fontAlgn="b"/>
                      <a:r>
                        <a:rPr lang="en-CA" sz="1400" u="none" strike="noStrike" dirty="0">
                          <a:solidFill>
                            <a:schemeClr val="bg1"/>
                          </a:solidFill>
                          <a:effectLst/>
                          <a:latin typeface="+mn-lt"/>
                        </a:rPr>
                        <a:t>Lyche Building - exterior envelope</a:t>
                      </a:r>
                      <a:endParaRPr lang="en-CA" sz="1400" b="0" i="0" u="none" strike="noStrike" dirty="0">
                        <a:solidFill>
                          <a:schemeClr val="bg1"/>
                        </a:solidFill>
                        <a:effectLst/>
                        <a:latin typeface="+mn-lt"/>
                      </a:endParaRPr>
                    </a:p>
                  </a:txBody>
                  <a:tcPr marL="0" marR="0" marT="0" marB="0" anchor="b"/>
                </a:tc>
                <a:tc>
                  <a:txBody>
                    <a:bodyPr/>
                    <a:lstStyle/>
                    <a:p>
                      <a:pPr algn="ctr" fontAlgn="ctr"/>
                      <a:r>
                        <a:rPr lang="en-CA" sz="1400" u="none" strike="noStrike" dirty="0">
                          <a:solidFill>
                            <a:schemeClr val="bg1"/>
                          </a:solidFill>
                          <a:effectLst/>
                          <a:latin typeface="+mn-lt"/>
                        </a:rPr>
                        <a:t>GR</a:t>
                      </a:r>
                      <a:endParaRPr lang="en-CA" sz="1400" b="0" i="0" u="none" strike="noStrike" dirty="0">
                        <a:solidFill>
                          <a:schemeClr val="bg1"/>
                        </a:solidFill>
                        <a:effectLst/>
                        <a:latin typeface="+mn-lt"/>
                      </a:endParaRPr>
                    </a:p>
                  </a:txBody>
                  <a:tcPr marL="0" marR="0" marT="0" marB="0" anchor="ctr"/>
                </a:tc>
                <a:tc>
                  <a:txBody>
                    <a:bodyPr/>
                    <a:lstStyle/>
                    <a:p>
                      <a:pPr algn="r" fontAlgn="ctr"/>
                      <a:endParaRPr lang="en-CA" sz="1400" b="0" i="0" u="none" strike="noStrike" dirty="0">
                        <a:solidFill>
                          <a:schemeClr val="bg1"/>
                        </a:solidFill>
                        <a:effectLst/>
                        <a:latin typeface="+mn-lt"/>
                      </a:endParaRPr>
                    </a:p>
                  </a:txBody>
                  <a:tcPr marL="0" marR="0" marT="0" marB="0" anchor="ctr"/>
                </a:tc>
                <a:tc>
                  <a:txBody>
                    <a:bodyPr/>
                    <a:lstStyle/>
                    <a:p>
                      <a:pPr algn="r" fontAlgn="ctr"/>
                      <a:endParaRPr lang="en-CA" sz="1400" b="0" i="0" u="none" strike="noStrike" dirty="0">
                        <a:solidFill>
                          <a:schemeClr val="bg1"/>
                        </a:solidFill>
                        <a:effectLst/>
                        <a:latin typeface="+mn-lt"/>
                      </a:endParaRPr>
                    </a:p>
                  </a:txBody>
                  <a:tcPr marL="0" marR="0" marT="0" marB="0" anchor="ctr"/>
                </a:tc>
                <a:tc>
                  <a:txBody>
                    <a:bodyPr/>
                    <a:lstStyle/>
                    <a:p>
                      <a:pPr algn="r" fontAlgn="ctr"/>
                      <a:r>
                        <a:rPr lang="en-CA" sz="1400" u="none" strike="noStrike" dirty="0">
                          <a:solidFill>
                            <a:schemeClr val="bg1"/>
                          </a:solidFill>
                          <a:effectLst/>
                          <a:latin typeface="+mn-lt"/>
                        </a:rPr>
                        <a:t>150,000</a:t>
                      </a:r>
                      <a:endParaRPr lang="en-CA" sz="1400" b="0" i="0" u="none" strike="noStrike" dirty="0">
                        <a:solidFill>
                          <a:schemeClr val="bg1"/>
                        </a:solidFill>
                        <a:effectLst/>
                        <a:latin typeface="+mn-lt"/>
                      </a:endParaRPr>
                    </a:p>
                  </a:txBody>
                  <a:tcPr marL="0" marR="0" marT="0" marB="0" anchor="ctr"/>
                </a:tc>
                <a:tc>
                  <a:txBody>
                    <a:bodyPr/>
                    <a:lstStyle/>
                    <a:p>
                      <a:pPr algn="r" fontAlgn="ctr"/>
                      <a:endParaRPr lang="en-CA" sz="1400" b="0" i="0" u="none" strike="noStrike" dirty="0">
                        <a:solidFill>
                          <a:schemeClr val="bg1"/>
                        </a:solidFill>
                        <a:effectLst/>
                        <a:latin typeface="+mn-lt"/>
                      </a:endParaRPr>
                    </a:p>
                  </a:txBody>
                  <a:tcPr marL="0" marR="0" marT="0" marB="0" anchor="ctr"/>
                </a:tc>
                <a:tc>
                  <a:txBody>
                    <a:bodyPr/>
                    <a:lstStyle/>
                    <a:p>
                      <a:pPr algn="r" fontAlgn="ctr"/>
                      <a:endParaRPr lang="en-CA" sz="1400" b="0" i="0" u="none" strike="noStrike" dirty="0">
                        <a:solidFill>
                          <a:schemeClr val="bg1"/>
                        </a:solidFill>
                        <a:effectLst/>
                        <a:latin typeface="+mn-lt"/>
                      </a:endParaRPr>
                    </a:p>
                  </a:txBody>
                  <a:tcPr marL="0" marR="0" marT="0" marB="0" anchor="ctr"/>
                </a:tc>
                <a:extLst>
                  <a:ext uri="{0D108BD9-81ED-4DB2-BD59-A6C34878D82A}">
                    <a16:rowId xmlns:a16="http://schemas.microsoft.com/office/drawing/2014/main" val="1619428477"/>
                  </a:ext>
                </a:extLst>
              </a:tr>
              <a:tr h="296209">
                <a:tc>
                  <a:txBody>
                    <a:bodyPr/>
                    <a:lstStyle/>
                    <a:p>
                      <a:pPr algn="l" fontAlgn="b"/>
                      <a:r>
                        <a:rPr lang="en-US" sz="1400" u="none" strike="noStrike" dirty="0">
                          <a:solidFill>
                            <a:schemeClr val="bg1"/>
                          </a:solidFill>
                          <a:effectLst/>
                          <a:latin typeface="+mn-lt"/>
                        </a:rPr>
                        <a:t>Lyche Building - community porch / stage</a:t>
                      </a:r>
                      <a:endParaRPr lang="en-US" sz="1400" b="0" i="0" u="none" strike="noStrike" dirty="0">
                        <a:solidFill>
                          <a:schemeClr val="bg1"/>
                        </a:solidFill>
                        <a:effectLst/>
                        <a:latin typeface="+mn-lt"/>
                      </a:endParaRPr>
                    </a:p>
                  </a:txBody>
                  <a:tcPr marL="0" marR="0" marT="0" marB="0" anchor="b"/>
                </a:tc>
                <a:tc>
                  <a:txBody>
                    <a:bodyPr/>
                    <a:lstStyle/>
                    <a:p>
                      <a:pPr algn="ctr" fontAlgn="ctr"/>
                      <a:r>
                        <a:rPr lang="en-CA" sz="1400" u="none" strike="noStrike" dirty="0">
                          <a:solidFill>
                            <a:schemeClr val="bg1"/>
                          </a:solidFill>
                          <a:effectLst/>
                          <a:latin typeface="+mn-lt"/>
                        </a:rPr>
                        <a:t>GR</a:t>
                      </a:r>
                      <a:endParaRPr lang="en-CA" sz="1400" b="0" i="0" u="none" strike="noStrike" dirty="0">
                        <a:solidFill>
                          <a:schemeClr val="bg1"/>
                        </a:solidFill>
                        <a:effectLst/>
                        <a:latin typeface="+mn-lt"/>
                      </a:endParaRPr>
                    </a:p>
                  </a:txBody>
                  <a:tcPr marL="0" marR="0" marT="0" marB="0" anchor="ctr"/>
                </a:tc>
                <a:tc>
                  <a:txBody>
                    <a:bodyPr/>
                    <a:lstStyle/>
                    <a:p>
                      <a:pPr algn="r" fontAlgn="ctr"/>
                      <a:endParaRPr lang="en-CA" sz="1400" b="0" i="0" u="none" strike="noStrike" dirty="0">
                        <a:solidFill>
                          <a:schemeClr val="bg1"/>
                        </a:solidFill>
                        <a:effectLst/>
                        <a:latin typeface="+mn-lt"/>
                      </a:endParaRPr>
                    </a:p>
                  </a:txBody>
                  <a:tcPr marL="0" marR="0" marT="0" marB="0" anchor="ctr"/>
                </a:tc>
                <a:tc>
                  <a:txBody>
                    <a:bodyPr/>
                    <a:lstStyle/>
                    <a:p>
                      <a:pPr algn="r" fontAlgn="ctr"/>
                      <a:endParaRPr lang="en-CA" sz="1400" b="0" i="0" u="none" strike="noStrike" dirty="0">
                        <a:solidFill>
                          <a:schemeClr val="bg1"/>
                        </a:solidFill>
                        <a:effectLst/>
                        <a:latin typeface="+mn-lt"/>
                      </a:endParaRPr>
                    </a:p>
                  </a:txBody>
                  <a:tcPr marL="0" marR="0" marT="0" marB="0" anchor="ctr"/>
                </a:tc>
                <a:tc>
                  <a:txBody>
                    <a:bodyPr/>
                    <a:lstStyle/>
                    <a:p>
                      <a:pPr algn="r" fontAlgn="ctr"/>
                      <a:r>
                        <a:rPr lang="en-CA" sz="1400" u="none" strike="noStrike" dirty="0">
                          <a:solidFill>
                            <a:schemeClr val="bg1"/>
                          </a:solidFill>
                          <a:effectLst/>
                          <a:latin typeface="+mn-lt"/>
                        </a:rPr>
                        <a:t>25,000</a:t>
                      </a:r>
                      <a:endParaRPr lang="en-CA" sz="1400" b="0" i="0" u="none" strike="noStrike" dirty="0">
                        <a:solidFill>
                          <a:schemeClr val="bg1"/>
                        </a:solidFill>
                        <a:effectLst/>
                        <a:latin typeface="+mn-lt"/>
                      </a:endParaRPr>
                    </a:p>
                  </a:txBody>
                  <a:tcPr marL="0" marR="0" marT="0" marB="0" anchor="ctr"/>
                </a:tc>
                <a:tc>
                  <a:txBody>
                    <a:bodyPr/>
                    <a:lstStyle/>
                    <a:p>
                      <a:pPr algn="r" fontAlgn="ctr"/>
                      <a:endParaRPr lang="en-CA" sz="1400" b="0" i="0" u="none" strike="noStrike" dirty="0">
                        <a:solidFill>
                          <a:schemeClr val="bg1"/>
                        </a:solidFill>
                        <a:effectLst/>
                        <a:latin typeface="+mn-lt"/>
                      </a:endParaRPr>
                    </a:p>
                  </a:txBody>
                  <a:tcPr marL="0" marR="0" marT="0" marB="0" anchor="ctr"/>
                </a:tc>
                <a:tc>
                  <a:txBody>
                    <a:bodyPr/>
                    <a:lstStyle/>
                    <a:p>
                      <a:pPr algn="r" fontAlgn="ctr"/>
                      <a:endParaRPr lang="en-CA" sz="1400" b="0" i="0" u="none" strike="noStrike" dirty="0">
                        <a:solidFill>
                          <a:schemeClr val="bg1"/>
                        </a:solidFill>
                        <a:effectLst/>
                        <a:latin typeface="+mn-lt"/>
                      </a:endParaRPr>
                    </a:p>
                  </a:txBody>
                  <a:tcPr marL="0" marR="0" marT="0" marB="0" anchor="ctr"/>
                </a:tc>
                <a:extLst>
                  <a:ext uri="{0D108BD9-81ED-4DB2-BD59-A6C34878D82A}">
                    <a16:rowId xmlns:a16="http://schemas.microsoft.com/office/drawing/2014/main" val="593570787"/>
                  </a:ext>
                </a:extLst>
              </a:tr>
              <a:tr h="296209">
                <a:tc>
                  <a:txBody>
                    <a:bodyPr/>
                    <a:lstStyle/>
                    <a:p>
                      <a:pPr algn="l" fontAlgn="ctr"/>
                      <a:r>
                        <a:rPr lang="en-CA" sz="1400" u="none" strike="noStrike" dirty="0">
                          <a:solidFill>
                            <a:schemeClr val="bg1"/>
                          </a:solidFill>
                          <a:effectLst/>
                          <a:latin typeface="+mn-lt"/>
                        </a:rPr>
                        <a:t>Equipment Furnishings UCC</a:t>
                      </a:r>
                      <a:endParaRPr lang="en-CA" sz="1400" b="0" i="0" u="none" strike="noStrike" dirty="0">
                        <a:solidFill>
                          <a:schemeClr val="bg1"/>
                        </a:solidFill>
                        <a:effectLst/>
                        <a:latin typeface="+mn-lt"/>
                      </a:endParaRPr>
                    </a:p>
                  </a:txBody>
                  <a:tcPr marL="0" marR="0" marT="0" marB="0" anchor="ctr"/>
                </a:tc>
                <a:tc>
                  <a:txBody>
                    <a:bodyPr/>
                    <a:lstStyle/>
                    <a:p>
                      <a:pPr algn="ctr" fontAlgn="ctr"/>
                      <a:r>
                        <a:rPr lang="en-CA" sz="1400" u="none" strike="noStrike" dirty="0">
                          <a:solidFill>
                            <a:schemeClr val="bg1"/>
                          </a:solidFill>
                          <a:effectLst/>
                          <a:latin typeface="+mn-lt"/>
                        </a:rPr>
                        <a:t>GR</a:t>
                      </a:r>
                      <a:endParaRPr lang="en-CA" sz="1400" b="0" i="0" u="none" strike="noStrike" dirty="0">
                        <a:solidFill>
                          <a:schemeClr val="bg1"/>
                        </a:solidFill>
                        <a:effectLst/>
                        <a:latin typeface="+mn-lt"/>
                      </a:endParaRPr>
                    </a:p>
                  </a:txBody>
                  <a:tcPr marL="0" marR="0" marT="0" marB="0" anchor="ctr"/>
                </a:tc>
                <a:tc>
                  <a:txBody>
                    <a:bodyPr/>
                    <a:lstStyle/>
                    <a:p>
                      <a:pPr algn="r" fontAlgn="ctr"/>
                      <a:endParaRPr lang="en-CA" sz="1400" b="0" i="0" u="none" strike="noStrike" dirty="0">
                        <a:solidFill>
                          <a:schemeClr val="bg1"/>
                        </a:solidFill>
                        <a:effectLst/>
                        <a:latin typeface="+mn-lt"/>
                      </a:endParaRPr>
                    </a:p>
                  </a:txBody>
                  <a:tcPr marL="0" marR="0" marT="0" marB="0" anchor="ctr"/>
                </a:tc>
                <a:tc>
                  <a:txBody>
                    <a:bodyPr/>
                    <a:lstStyle/>
                    <a:p>
                      <a:pPr algn="r" fontAlgn="ctr"/>
                      <a:endParaRPr lang="en-CA" sz="1400" b="0" i="0" u="none" strike="noStrike" dirty="0">
                        <a:solidFill>
                          <a:schemeClr val="bg1"/>
                        </a:solidFill>
                        <a:effectLst/>
                        <a:latin typeface="+mn-lt"/>
                      </a:endParaRPr>
                    </a:p>
                  </a:txBody>
                  <a:tcPr marL="0" marR="0" marT="0" marB="0" anchor="ctr"/>
                </a:tc>
                <a:tc>
                  <a:txBody>
                    <a:bodyPr/>
                    <a:lstStyle/>
                    <a:p>
                      <a:pPr algn="r" fontAlgn="ctr"/>
                      <a:r>
                        <a:rPr lang="en-CA" sz="1400" u="none" strike="noStrike" dirty="0">
                          <a:solidFill>
                            <a:schemeClr val="bg1"/>
                          </a:solidFill>
                          <a:effectLst/>
                          <a:latin typeface="+mn-lt"/>
                        </a:rPr>
                        <a:t>44,000</a:t>
                      </a:r>
                      <a:endParaRPr lang="en-CA" sz="1400" b="0" i="0" u="none" strike="noStrike" dirty="0">
                        <a:solidFill>
                          <a:schemeClr val="bg1"/>
                        </a:solidFill>
                        <a:effectLst/>
                        <a:latin typeface="+mn-lt"/>
                      </a:endParaRPr>
                    </a:p>
                  </a:txBody>
                  <a:tcPr marL="0" marR="0" marT="0" marB="0" anchor="ctr"/>
                </a:tc>
                <a:tc>
                  <a:txBody>
                    <a:bodyPr/>
                    <a:lstStyle/>
                    <a:p>
                      <a:pPr algn="r" fontAlgn="ctr"/>
                      <a:endParaRPr lang="en-CA" sz="1400" b="0" i="0" u="none" strike="noStrike" dirty="0">
                        <a:solidFill>
                          <a:schemeClr val="bg1"/>
                        </a:solidFill>
                        <a:effectLst/>
                        <a:latin typeface="+mn-lt"/>
                      </a:endParaRPr>
                    </a:p>
                  </a:txBody>
                  <a:tcPr marL="0" marR="0" marT="0" marB="0" anchor="ctr"/>
                </a:tc>
                <a:tc>
                  <a:txBody>
                    <a:bodyPr/>
                    <a:lstStyle/>
                    <a:p>
                      <a:pPr algn="r" fontAlgn="ctr"/>
                      <a:endParaRPr lang="en-CA" sz="1400" b="0" i="0" u="none" strike="noStrike" dirty="0">
                        <a:solidFill>
                          <a:schemeClr val="bg1"/>
                        </a:solidFill>
                        <a:effectLst/>
                        <a:latin typeface="+mn-lt"/>
                      </a:endParaRPr>
                    </a:p>
                  </a:txBody>
                  <a:tcPr marL="0" marR="0" marT="0" marB="0" anchor="ctr"/>
                </a:tc>
                <a:extLst>
                  <a:ext uri="{0D108BD9-81ED-4DB2-BD59-A6C34878D82A}">
                    <a16:rowId xmlns:a16="http://schemas.microsoft.com/office/drawing/2014/main" val="2718997398"/>
                  </a:ext>
                </a:extLst>
              </a:tr>
              <a:tr h="296209">
                <a:tc>
                  <a:txBody>
                    <a:bodyPr/>
                    <a:lstStyle/>
                    <a:p>
                      <a:pPr algn="l" fontAlgn="ctr"/>
                      <a:r>
                        <a:rPr lang="en-CA" sz="1400" u="none" strike="noStrike" dirty="0">
                          <a:solidFill>
                            <a:schemeClr val="bg1"/>
                          </a:solidFill>
                          <a:effectLst/>
                          <a:latin typeface="+mn-lt"/>
                        </a:rPr>
                        <a:t>Floor Refurnishing</a:t>
                      </a:r>
                      <a:endParaRPr lang="en-CA" sz="1400" b="0" i="0" u="none" strike="noStrike" dirty="0">
                        <a:solidFill>
                          <a:schemeClr val="bg1"/>
                        </a:solidFill>
                        <a:effectLst/>
                        <a:latin typeface="+mn-lt"/>
                      </a:endParaRPr>
                    </a:p>
                  </a:txBody>
                  <a:tcPr marL="0" marR="0" marT="0" marB="0" anchor="ctr"/>
                </a:tc>
                <a:tc>
                  <a:txBody>
                    <a:bodyPr/>
                    <a:lstStyle/>
                    <a:p>
                      <a:pPr algn="ctr" fontAlgn="ctr"/>
                      <a:r>
                        <a:rPr lang="en-CA" sz="1400" u="none" strike="noStrike" dirty="0">
                          <a:solidFill>
                            <a:schemeClr val="bg1"/>
                          </a:solidFill>
                          <a:effectLst/>
                          <a:latin typeface="+mn-lt"/>
                        </a:rPr>
                        <a:t>GR</a:t>
                      </a:r>
                      <a:endParaRPr lang="en-CA" sz="1400" b="0" i="0" u="none" strike="noStrike" dirty="0">
                        <a:solidFill>
                          <a:schemeClr val="bg1"/>
                        </a:solidFill>
                        <a:effectLst/>
                        <a:latin typeface="+mn-lt"/>
                      </a:endParaRPr>
                    </a:p>
                  </a:txBody>
                  <a:tcPr marL="0" marR="0" marT="0" marB="0" anchor="ctr"/>
                </a:tc>
                <a:tc>
                  <a:txBody>
                    <a:bodyPr/>
                    <a:lstStyle/>
                    <a:p>
                      <a:pPr algn="r" fontAlgn="ctr"/>
                      <a:endParaRPr lang="en-CA" sz="1400" b="0" i="0" u="none" strike="noStrike" dirty="0">
                        <a:solidFill>
                          <a:schemeClr val="bg1"/>
                        </a:solidFill>
                        <a:effectLst/>
                        <a:latin typeface="+mn-lt"/>
                      </a:endParaRPr>
                    </a:p>
                  </a:txBody>
                  <a:tcPr marL="0" marR="0" marT="0" marB="0" anchor="ctr"/>
                </a:tc>
                <a:tc>
                  <a:txBody>
                    <a:bodyPr/>
                    <a:lstStyle/>
                    <a:p>
                      <a:pPr algn="r" fontAlgn="ctr"/>
                      <a:r>
                        <a:rPr lang="en-CA" sz="1400" u="none" strike="noStrike" dirty="0">
                          <a:solidFill>
                            <a:schemeClr val="bg1"/>
                          </a:solidFill>
                          <a:effectLst/>
                          <a:latin typeface="+mn-lt"/>
                        </a:rPr>
                        <a:t>40,000</a:t>
                      </a:r>
                      <a:endParaRPr lang="en-CA" sz="1400" b="0" i="0" u="none" strike="noStrike" dirty="0">
                        <a:solidFill>
                          <a:schemeClr val="bg1"/>
                        </a:solidFill>
                        <a:effectLst/>
                        <a:latin typeface="+mn-lt"/>
                      </a:endParaRPr>
                    </a:p>
                  </a:txBody>
                  <a:tcPr marL="0" marR="0" marT="0" marB="0" anchor="ctr"/>
                </a:tc>
                <a:tc>
                  <a:txBody>
                    <a:bodyPr/>
                    <a:lstStyle/>
                    <a:p>
                      <a:pPr algn="r" fontAlgn="ctr"/>
                      <a:endParaRPr lang="en-CA" sz="1400" b="0" i="0" u="none" strike="noStrike" dirty="0">
                        <a:solidFill>
                          <a:schemeClr val="bg1"/>
                        </a:solidFill>
                        <a:effectLst/>
                        <a:latin typeface="+mn-lt"/>
                      </a:endParaRPr>
                    </a:p>
                  </a:txBody>
                  <a:tcPr marL="0" marR="0" marT="0" marB="0" anchor="ctr"/>
                </a:tc>
                <a:tc>
                  <a:txBody>
                    <a:bodyPr/>
                    <a:lstStyle/>
                    <a:p>
                      <a:pPr algn="r" fontAlgn="ctr"/>
                      <a:endParaRPr lang="en-CA" sz="1400" b="0" i="0" u="none" strike="noStrike" dirty="0">
                        <a:solidFill>
                          <a:schemeClr val="bg1"/>
                        </a:solidFill>
                        <a:effectLst/>
                        <a:latin typeface="+mn-lt"/>
                      </a:endParaRPr>
                    </a:p>
                  </a:txBody>
                  <a:tcPr marL="0" marR="0" marT="0" marB="0" anchor="ctr"/>
                </a:tc>
                <a:tc>
                  <a:txBody>
                    <a:bodyPr/>
                    <a:lstStyle/>
                    <a:p>
                      <a:pPr algn="r" fontAlgn="ctr"/>
                      <a:endParaRPr lang="en-CA" sz="1400" b="0" i="0" u="none" strike="noStrike" dirty="0">
                        <a:solidFill>
                          <a:schemeClr val="bg1"/>
                        </a:solidFill>
                        <a:effectLst/>
                        <a:latin typeface="+mn-lt"/>
                      </a:endParaRPr>
                    </a:p>
                  </a:txBody>
                  <a:tcPr marL="0" marR="0" marT="0" marB="0" anchor="ctr"/>
                </a:tc>
                <a:extLst>
                  <a:ext uri="{0D108BD9-81ED-4DB2-BD59-A6C34878D82A}">
                    <a16:rowId xmlns:a16="http://schemas.microsoft.com/office/drawing/2014/main" val="3350992716"/>
                  </a:ext>
                </a:extLst>
              </a:tr>
              <a:tr h="296209">
                <a:tc>
                  <a:txBody>
                    <a:bodyPr/>
                    <a:lstStyle/>
                    <a:p>
                      <a:pPr algn="l" fontAlgn="b"/>
                      <a:r>
                        <a:rPr lang="en-CA" sz="1400" u="none" strike="noStrike" dirty="0">
                          <a:solidFill>
                            <a:schemeClr val="bg1"/>
                          </a:solidFill>
                          <a:effectLst/>
                          <a:latin typeface="+mn-lt"/>
                        </a:rPr>
                        <a:t>UCC Capacitor/Generator</a:t>
                      </a:r>
                      <a:endParaRPr lang="en-CA" sz="1400" b="0" i="0" u="none" strike="noStrike" dirty="0">
                        <a:solidFill>
                          <a:schemeClr val="bg1"/>
                        </a:solidFill>
                        <a:effectLst/>
                        <a:latin typeface="+mn-lt"/>
                      </a:endParaRPr>
                    </a:p>
                  </a:txBody>
                  <a:tcPr marL="0" marR="0" marT="0" marB="0" anchor="b"/>
                </a:tc>
                <a:tc>
                  <a:txBody>
                    <a:bodyPr/>
                    <a:lstStyle/>
                    <a:p>
                      <a:pPr algn="ctr" fontAlgn="ctr"/>
                      <a:r>
                        <a:rPr lang="en-CA" sz="1400" u="none" strike="noStrike" dirty="0">
                          <a:solidFill>
                            <a:schemeClr val="bg1"/>
                          </a:solidFill>
                          <a:effectLst/>
                          <a:latin typeface="+mn-lt"/>
                        </a:rPr>
                        <a:t>GR</a:t>
                      </a:r>
                      <a:endParaRPr lang="en-CA" sz="1400" b="0" i="0" u="none" strike="noStrike" dirty="0">
                        <a:solidFill>
                          <a:schemeClr val="bg1"/>
                        </a:solidFill>
                        <a:effectLst/>
                        <a:latin typeface="+mn-lt"/>
                      </a:endParaRPr>
                    </a:p>
                  </a:txBody>
                  <a:tcPr marL="0" marR="0" marT="0" marB="0" anchor="ctr"/>
                </a:tc>
                <a:tc>
                  <a:txBody>
                    <a:bodyPr/>
                    <a:lstStyle/>
                    <a:p>
                      <a:pPr algn="r" fontAlgn="ctr"/>
                      <a:r>
                        <a:rPr lang="en-CA" sz="1400" u="none" strike="noStrike" dirty="0">
                          <a:solidFill>
                            <a:schemeClr val="bg1"/>
                          </a:solidFill>
                          <a:effectLst/>
                          <a:latin typeface="+mn-lt"/>
                        </a:rPr>
                        <a:t>120,000</a:t>
                      </a:r>
                      <a:endParaRPr lang="en-CA" sz="1400" b="0" i="0" u="none" strike="noStrike" dirty="0">
                        <a:solidFill>
                          <a:schemeClr val="bg1"/>
                        </a:solidFill>
                        <a:effectLst/>
                        <a:latin typeface="+mn-lt"/>
                      </a:endParaRPr>
                    </a:p>
                  </a:txBody>
                  <a:tcPr marL="0" marR="0" marT="0" marB="0" anchor="ctr"/>
                </a:tc>
                <a:tc>
                  <a:txBody>
                    <a:bodyPr/>
                    <a:lstStyle/>
                    <a:p>
                      <a:pPr algn="r" fontAlgn="ctr"/>
                      <a:endParaRPr lang="en-CA" sz="1400" b="0" i="0" u="none" strike="noStrike" dirty="0">
                        <a:solidFill>
                          <a:schemeClr val="bg1"/>
                        </a:solidFill>
                        <a:effectLst/>
                        <a:latin typeface="+mn-lt"/>
                      </a:endParaRPr>
                    </a:p>
                  </a:txBody>
                  <a:tcPr marL="0" marR="0" marT="0" marB="0" anchor="ctr"/>
                </a:tc>
                <a:tc>
                  <a:txBody>
                    <a:bodyPr/>
                    <a:lstStyle/>
                    <a:p>
                      <a:pPr algn="r" fontAlgn="ctr"/>
                      <a:endParaRPr lang="en-CA" sz="1400" b="0" i="0" u="none" strike="noStrike" dirty="0">
                        <a:solidFill>
                          <a:schemeClr val="bg1"/>
                        </a:solidFill>
                        <a:effectLst/>
                        <a:latin typeface="+mn-lt"/>
                      </a:endParaRPr>
                    </a:p>
                  </a:txBody>
                  <a:tcPr marL="0" marR="0" marT="0" marB="0" anchor="ctr"/>
                </a:tc>
                <a:tc>
                  <a:txBody>
                    <a:bodyPr/>
                    <a:lstStyle/>
                    <a:p>
                      <a:pPr algn="r" fontAlgn="ctr"/>
                      <a:endParaRPr lang="en-CA" sz="1400" b="0" i="0" u="none" strike="noStrike" dirty="0">
                        <a:solidFill>
                          <a:schemeClr val="bg1"/>
                        </a:solidFill>
                        <a:effectLst/>
                        <a:latin typeface="+mn-lt"/>
                      </a:endParaRPr>
                    </a:p>
                  </a:txBody>
                  <a:tcPr marL="0" marR="0" marT="0" marB="0" anchor="ctr"/>
                </a:tc>
                <a:tc>
                  <a:txBody>
                    <a:bodyPr/>
                    <a:lstStyle/>
                    <a:p>
                      <a:pPr algn="r" fontAlgn="ctr"/>
                      <a:endParaRPr lang="en-CA" sz="1400" b="0" i="0" u="none" strike="noStrike" dirty="0">
                        <a:solidFill>
                          <a:schemeClr val="bg1"/>
                        </a:solidFill>
                        <a:effectLst/>
                        <a:latin typeface="+mn-lt"/>
                      </a:endParaRPr>
                    </a:p>
                  </a:txBody>
                  <a:tcPr marL="0" marR="0" marT="0" marB="0" anchor="ctr"/>
                </a:tc>
                <a:extLst>
                  <a:ext uri="{0D108BD9-81ED-4DB2-BD59-A6C34878D82A}">
                    <a16:rowId xmlns:a16="http://schemas.microsoft.com/office/drawing/2014/main" val="4035926614"/>
                  </a:ext>
                </a:extLst>
              </a:tr>
              <a:tr h="296209">
                <a:tc>
                  <a:txBody>
                    <a:bodyPr/>
                    <a:lstStyle/>
                    <a:p>
                      <a:pPr algn="l" fontAlgn="b"/>
                      <a:r>
                        <a:rPr lang="en-CA" sz="1400" u="none" strike="noStrike" dirty="0">
                          <a:solidFill>
                            <a:schemeClr val="bg1"/>
                          </a:solidFill>
                          <a:effectLst/>
                          <a:latin typeface="+mn-lt"/>
                        </a:rPr>
                        <a:t>UCC Storage Addition</a:t>
                      </a:r>
                      <a:endParaRPr lang="en-CA" sz="1400" b="0" i="0" u="none" strike="noStrike" dirty="0">
                        <a:solidFill>
                          <a:schemeClr val="bg1"/>
                        </a:solidFill>
                        <a:effectLst/>
                        <a:latin typeface="+mn-lt"/>
                      </a:endParaRPr>
                    </a:p>
                  </a:txBody>
                  <a:tcPr marL="0" marR="0" marT="0" marB="0" anchor="b"/>
                </a:tc>
                <a:tc>
                  <a:txBody>
                    <a:bodyPr/>
                    <a:lstStyle/>
                    <a:p>
                      <a:pPr algn="ctr" fontAlgn="ctr"/>
                      <a:r>
                        <a:rPr lang="en-CA" sz="1400" u="none" strike="noStrike" dirty="0">
                          <a:solidFill>
                            <a:schemeClr val="bg1"/>
                          </a:solidFill>
                          <a:effectLst/>
                          <a:latin typeface="+mn-lt"/>
                        </a:rPr>
                        <a:t>GR</a:t>
                      </a:r>
                      <a:endParaRPr lang="en-CA" sz="1400" b="0" i="0" u="none" strike="noStrike" dirty="0">
                        <a:solidFill>
                          <a:schemeClr val="bg1"/>
                        </a:solidFill>
                        <a:effectLst/>
                        <a:latin typeface="+mn-lt"/>
                      </a:endParaRPr>
                    </a:p>
                  </a:txBody>
                  <a:tcPr marL="0" marR="0" marT="0" marB="0" anchor="ctr"/>
                </a:tc>
                <a:tc>
                  <a:txBody>
                    <a:bodyPr/>
                    <a:lstStyle/>
                    <a:p>
                      <a:pPr algn="r" fontAlgn="ctr"/>
                      <a:r>
                        <a:rPr lang="en-CA" sz="1400" u="none" strike="noStrike" dirty="0">
                          <a:solidFill>
                            <a:schemeClr val="bg1"/>
                          </a:solidFill>
                          <a:effectLst/>
                          <a:latin typeface="+mn-lt"/>
                        </a:rPr>
                        <a:t>68,000</a:t>
                      </a:r>
                      <a:endParaRPr lang="en-CA" sz="1400" b="0" i="0" u="none" strike="noStrike" dirty="0">
                        <a:solidFill>
                          <a:schemeClr val="bg1"/>
                        </a:solidFill>
                        <a:effectLst/>
                        <a:latin typeface="+mn-lt"/>
                      </a:endParaRPr>
                    </a:p>
                  </a:txBody>
                  <a:tcPr marL="0" marR="0" marT="0" marB="0" anchor="ctr"/>
                </a:tc>
                <a:tc>
                  <a:txBody>
                    <a:bodyPr/>
                    <a:lstStyle/>
                    <a:p>
                      <a:pPr algn="r" fontAlgn="ctr"/>
                      <a:endParaRPr lang="en-CA" sz="1400" b="0" i="0" u="none" strike="noStrike" dirty="0">
                        <a:solidFill>
                          <a:schemeClr val="bg1"/>
                        </a:solidFill>
                        <a:effectLst/>
                        <a:latin typeface="+mn-lt"/>
                      </a:endParaRPr>
                    </a:p>
                  </a:txBody>
                  <a:tcPr marL="0" marR="0" marT="0" marB="0" anchor="ctr"/>
                </a:tc>
                <a:tc>
                  <a:txBody>
                    <a:bodyPr/>
                    <a:lstStyle/>
                    <a:p>
                      <a:pPr algn="r" fontAlgn="ctr"/>
                      <a:endParaRPr lang="en-CA" sz="1400" b="0" i="0" u="none" strike="noStrike" dirty="0">
                        <a:solidFill>
                          <a:schemeClr val="bg1"/>
                        </a:solidFill>
                        <a:effectLst/>
                        <a:latin typeface="+mn-lt"/>
                      </a:endParaRPr>
                    </a:p>
                  </a:txBody>
                  <a:tcPr marL="0" marR="0" marT="0" marB="0" anchor="ctr"/>
                </a:tc>
                <a:tc>
                  <a:txBody>
                    <a:bodyPr/>
                    <a:lstStyle/>
                    <a:p>
                      <a:pPr algn="r" fontAlgn="ctr"/>
                      <a:endParaRPr lang="en-CA" sz="1400" b="0" i="0" u="none" strike="noStrike" dirty="0">
                        <a:solidFill>
                          <a:schemeClr val="bg1"/>
                        </a:solidFill>
                        <a:effectLst/>
                        <a:latin typeface="+mn-lt"/>
                      </a:endParaRPr>
                    </a:p>
                  </a:txBody>
                  <a:tcPr marL="0" marR="0" marT="0" marB="0" anchor="ctr"/>
                </a:tc>
                <a:tc>
                  <a:txBody>
                    <a:bodyPr/>
                    <a:lstStyle/>
                    <a:p>
                      <a:pPr algn="r" fontAlgn="ctr"/>
                      <a:endParaRPr lang="en-CA" sz="1400" b="0" i="0" u="none" strike="noStrike" dirty="0">
                        <a:solidFill>
                          <a:schemeClr val="bg1"/>
                        </a:solidFill>
                        <a:effectLst/>
                        <a:latin typeface="+mn-lt"/>
                      </a:endParaRPr>
                    </a:p>
                  </a:txBody>
                  <a:tcPr marL="0" marR="0" marT="0" marB="0" anchor="ctr"/>
                </a:tc>
                <a:extLst>
                  <a:ext uri="{0D108BD9-81ED-4DB2-BD59-A6C34878D82A}">
                    <a16:rowId xmlns:a16="http://schemas.microsoft.com/office/drawing/2014/main" val="1289666310"/>
                  </a:ext>
                </a:extLst>
              </a:tr>
              <a:tr h="296209">
                <a:tc>
                  <a:txBody>
                    <a:bodyPr/>
                    <a:lstStyle/>
                    <a:p>
                      <a:pPr algn="l" fontAlgn="ctr"/>
                      <a:r>
                        <a:rPr lang="en-US" sz="1400" b="0" i="0" u="none" strike="noStrike" dirty="0">
                          <a:solidFill>
                            <a:schemeClr val="bg1"/>
                          </a:solidFill>
                          <a:effectLst/>
                          <a:latin typeface="+mn-lt"/>
                        </a:rPr>
                        <a:t>UCC Painting</a:t>
                      </a:r>
                      <a:endParaRPr lang="en-CA" sz="1400" b="0" i="0" u="none" strike="noStrike" dirty="0">
                        <a:solidFill>
                          <a:schemeClr val="bg1"/>
                        </a:solidFill>
                        <a:effectLst/>
                        <a:latin typeface="+mn-lt"/>
                      </a:endParaRPr>
                    </a:p>
                  </a:txBody>
                  <a:tcPr marL="0" marR="0" marT="0" marB="0" anchor="ctr"/>
                </a:tc>
                <a:tc>
                  <a:txBody>
                    <a:bodyPr/>
                    <a:lstStyle/>
                    <a:p>
                      <a:pPr algn="ctr" fontAlgn="ctr"/>
                      <a:r>
                        <a:rPr lang="en-US" sz="1400" b="0" i="0" u="none" strike="noStrike" dirty="0">
                          <a:solidFill>
                            <a:schemeClr val="bg1"/>
                          </a:solidFill>
                          <a:effectLst/>
                          <a:latin typeface="+mn-lt"/>
                        </a:rPr>
                        <a:t>RR</a:t>
                      </a:r>
                      <a:endParaRPr lang="en-CA" sz="1400" b="0" i="0" u="none" strike="noStrike" dirty="0">
                        <a:solidFill>
                          <a:schemeClr val="bg1"/>
                        </a:solidFill>
                        <a:effectLst/>
                        <a:latin typeface="+mn-lt"/>
                      </a:endParaRPr>
                    </a:p>
                  </a:txBody>
                  <a:tcPr marL="0" marR="0" marT="0" marB="0" anchor="ctr"/>
                </a:tc>
                <a:tc>
                  <a:txBody>
                    <a:bodyPr/>
                    <a:lstStyle/>
                    <a:p>
                      <a:pPr algn="r" fontAlgn="ctr"/>
                      <a:endParaRPr lang="en-CA" sz="1400" b="0" i="0" u="none" strike="noStrike" dirty="0">
                        <a:solidFill>
                          <a:schemeClr val="bg1"/>
                        </a:solidFill>
                        <a:effectLst/>
                        <a:latin typeface="+mn-lt"/>
                      </a:endParaRPr>
                    </a:p>
                  </a:txBody>
                  <a:tcPr marL="0" marR="0" marT="0" marB="0" anchor="ctr"/>
                </a:tc>
                <a:tc>
                  <a:txBody>
                    <a:bodyPr/>
                    <a:lstStyle/>
                    <a:p>
                      <a:pPr algn="r" fontAlgn="ctr"/>
                      <a:r>
                        <a:rPr lang="en-US" sz="1400" b="0" i="0" u="none" strike="noStrike" dirty="0">
                          <a:solidFill>
                            <a:schemeClr val="bg1"/>
                          </a:solidFill>
                          <a:effectLst/>
                          <a:latin typeface="+mn-lt"/>
                        </a:rPr>
                        <a:t>20,000</a:t>
                      </a:r>
                      <a:endParaRPr lang="en-CA" sz="1400" b="0" i="0" u="none" strike="noStrike" dirty="0">
                        <a:solidFill>
                          <a:schemeClr val="bg1"/>
                        </a:solidFill>
                        <a:effectLst/>
                        <a:latin typeface="+mn-lt"/>
                      </a:endParaRPr>
                    </a:p>
                  </a:txBody>
                  <a:tcPr marL="0" marR="0" marT="0" marB="0" anchor="ctr"/>
                </a:tc>
                <a:tc>
                  <a:txBody>
                    <a:bodyPr/>
                    <a:lstStyle/>
                    <a:p>
                      <a:pPr algn="r" fontAlgn="ctr"/>
                      <a:endParaRPr lang="en-CA" sz="1400" b="0" i="0" u="none" strike="noStrike" dirty="0">
                        <a:solidFill>
                          <a:schemeClr val="bg1"/>
                        </a:solidFill>
                        <a:effectLst/>
                        <a:latin typeface="+mn-lt"/>
                      </a:endParaRPr>
                    </a:p>
                  </a:txBody>
                  <a:tcPr marL="0" marR="0" marT="0" marB="0" anchor="ctr"/>
                </a:tc>
                <a:tc>
                  <a:txBody>
                    <a:bodyPr/>
                    <a:lstStyle/>
                    <a:p>
                      <a:pPr algn="r" fontAlgn="ctr"/>
                      <a:endParaRPr lang="en-CA" sz="1400" b="0" i="0" u="none" strike="noStrike" dirty="0">
                        <a:solidFill>
                          <a:schemeClr val="bg1"/>
                        </a:solidFill>
                        <a:effectLst/>
                        <a:latin typeface="+mn-lt"/>
                      </a:endParaRPr>
                    </a:p>
                  </a:txBody>
                  <a:tcPr marL="0" marR="0" marT="0" marB="0" anchor="ctr"/>
                </a:tc>
                <a:tc>
                  <a:txBody>
                    <a:bodyPr/>
                    <a:lstStyle/>
                    <a:p>
                      <a:pPr algn="r" fontAlgn="ctr"/>
                      <a:endParaRPr lang="en-CA" sz="1400" b="0" i="0" u="none" strike="noStrike" dirty="0">
                        <a:solidFill>
                          <a:schemeClr val="bg1"/>
                        </a:solidFill>
                        <a:effectLst/>
                        <a:latin typeface="+mn-lt"/>
                      </a:endParaRPr>
                    </a:p>
                  </a:txBody>
                  <a:tcPr marL="0" marR="0" marT="0" marB="0" anchor="ctr"/>
                </a:tc>
                <a:extLst>
                  <a:ext uri="{0D108BD9-81ED-4DB2-BD59-A6C34878D82A}">
                    <a16:rowId xmlns:a16="http://schemas.microsoft.com/office/drawing/2014/main" val="2786402310"/>
                  </a:ext>
                </a:extLst>
              </a:tr>
              <a:tr h="296209">
                <a:tc>
                  <a:txBody>
                    <a:bodyPr/>
                    <a:lstStyle/>
                    <a:p>
                      <a:pPr algn="l" fontAlgn="ctr"/>
                      <a:r>
                        <a:rPr lang="en-CA" sz="1400" u="none" strike="noStrike" dirty="0">
                          <a:solidFill>
                            <a:schemeClr val="bg1"/>
                          </a:solidFill>
                          <a:effectLst/>
                          <a:latin typeface="+mn-lt"/>
                        </a:rPr>
                        <a:t>UCC Heat Pumps</a:t>
                      </a:r>
                      <a:endParaRPr lang="en-CA" sz="1400" b="0" i="0" u="none" strike="noStrike" dirty="0">
                        <a:solidFill>
                          <a:schemeClr val="bg1"/>
                        </a:solidFill>
                        <a:effectLst/>
                        <a:latin typeface="+mn-lt"/>
                      </a:endParaRPr>
                    </a:p>
                  </a:txBody>
                  <a:tcPr marL="0" marR="0" marT="0" marB="0" anchor="ctr"/>
                </a:tc>
                <a:tc>
                  <a:txBody>
                    <a:bodyPr/>
                    <a:lstStyle/>
                    <a:p>
                      <a:pPr algn="ctr" fontAlgn="ctr"/>
                      <a:r>
                        <a:rPr lang="en-CA" sz="1400" u="none" strike="noStrike" dirty="0">
                          <a:solidFill>
                            <a:schemeClr val="bg1"/>
                          </a:solidFill>
                          <a:effectLst/>
                          <a:latin typeface="+mn-lt"/>
                        </a:rPr>
                        <a:t>RR</a:t>
                      </a:r>
                      <a:endParaRPr lang="en-CA" sz="1400" b="0" i="0" u="none" strike="noStrike" dirty="0">
                        <a:solidFill>
                          <a:schemeClr val="bg1"/>
                        </a:solidFill>
                        <a:effectLst/>
                        <a:latin typeface="+mn-lt"/>
                      </a:endParaRPr>
                    </a:p>
                  </a:txBody>
                  <a:tcPr marL="0" marR="0" marT="0" marB="0" anchor="ctr"/>
                </a:tc>
                <a:tc>
                  <a:txBody>
                    <a:bodyPr/>
                    <a:lstStyle/>
                    <a:p>
                      <a:pPr algn="r" fontAlgn="ctr"/>
                      <a:endParaRPr lang="en-CA" sz="1400" b="0" i="0" u="none" strike="noStrike" dirty="0">
                        <a:solidFill>
                          <a:schemeClr val="bg1"/>
                        </a:solidFill>
                        <a:effectLst/>
                        <a:latin typeface="+mn-lt"/>
                      </a:endParaRPr>
                    </a:p>
                  </a:txBody>
                  <a:tcPr marL="0" marR="0" marT="0" marB="0" anchor="ctr"/>
                </a:tc>
                <a:tc>
                  <a:txBody>
                    <a:bodyPr/>
                    <a:lstStyle/>
                    <a:p>
                      <a:pPr algn="r" fontAlgn="ctr"/>
                      <a:r>
                        <a:rPr lang="en-CA" sz="1400" u="none" strike="noStrike" dirty="0">
                          <a:solidFill>
                            <a:schemeClr val="bg1"/>
                          </a:solidFill>
                          <a:effectLst/>
                          <a:latin typeface="+mn-lt"/>
                        </a:rPr>
                        <a:t>35,000</a:t>
                      </a:r>
                      <a:endParaRPr lang="en-CA" sz="1400" b="0" i="0" u="none" strike="noStrike" dirty="0">
                        <a:solidFill>
                          <a:schemeClr val="bg1"/>
                        </a:solidFill>
                        <a:effectLst/>
                        <a:latin typeface="+mn-lt"/>
                      </a:endParaRPr>
                    </a:p>
                  </a:txBody>
                  <a:tcPr marL="0" marR="0" marT="0" marB="0" anchor="ctr"/>
                </a:tc>
                <a:tc>
                  <a:txBody>
                    <a:bodyPr/>
                    <a:lstStyle/>
                    <a:p>
                      <a:pPr algn="r" fontAlgn="ctr"/>
                      <a:endParaRPr lang="en-CA" sz="1400" b="0" i="0" u="none" strike="noStrike" dirty="0">
                        <a:solidFill>
                          <a:schemeClr val="bg1"/>
                        </a:solidFill>
                        <a:effectLst/>
                        <a:latin typeface="+mn-lt"/>
                      </a:endParaRPr>
                    </a:p>
                  </a:txBody>
                  <a:tcPr marL="0" marR="0" marT="0" marB="0" anchor="ctr"/>
                </a:tc>
                <a:tc>
                  <a:txBody>
                    <a:bodyPr/>
                    <a:lstStyle/>
                    <a:p>
                      <a:pPr algn="r" fontAlgn="ctr"/>
                      <a:endParaRPr lang="en-CA" sz="1400" b="0" i="0" u="none" strike="noStrike" dirty="0">
                        <a:solidFill>
                          <a:schemeClr val="bg1"/>
                        </a:solidFill>
                        <a:effectLst/>
                        <a:latin typeface="+mn-lt"/>
                      </a:endParaRPr>
                    </a:p>
                  </a:txBody>
                  <a:tcPr marL="0" marR="0" marT="0" marB="0" anchor="ctr"/>
                </a:tc>
                <a:tc>
                  <a:txBody>
                    <a:bodyPr/>
                    <a:lstStyle/>
                    <a:p>
                      <a:pPr algn="r" fontAlgn="ctr"/>
                      <a:endParaRPr lang="en-CA" sz="1400" b="0" i="0" u="none" strike="noStrike" dirty="0">
                        <a:solidFill>
                          <a:schemeClr val="bg1"/>
                        </a:solidFill>
                        <a:effectLst/>
                        <a:latin typeface="+mn-lt"/>
                      </a:endParaRPr>
                    </a:p>
                  </a:txBody>
                  <a:tcPr marL="0" marR="0" marT="0" marB="0" anchor="ctr"/>
                </a:tc>
                <a:extLst>
                  <a:ext uri="{0D108BD9-81ED-4DB2-BD59-A6C34878D82A}">
                    <a16:rowId xmlns:a16="http://schemas.microsoft.com/office/drawing/2014/main" val="3156907199"/>
                  </a:ext>
                </a:extLst>
              </a:tr>
              <a:tr h="296209">
                <a:tc>
                  <a:txBody>
                    <a:bodyPr/>
                    <a:lstStyle/>
                    <a:p>
                      <a:pPr algn="l" fontAlgn="ctr"/>
                      <a:r>
                        <a:rPr lang="en-CA" sz="1400" u="none" strike="noStrike" dirty="0">
                          <a:solidFill>
                            <a:schemeClr val="bg1"/>
                          </a:solidFill>
                          <a:effectLst/>
                          <a:latin typeface="+mn-lt"/>
                        </a:rPr>
                        <a:t>Rec Hall Replacement Plan</a:t>
                      </a:r>
                      <a:endParaRPr lang="en-CA" sz="1400" b="0" i="0" u="none" strike="noStrike" dirty="0">
                        <a:solidFill>
                          <a:schemeClr val="bg1"/>
                        </a:solidFill>
                        <a:effectLst/>
                        <a:latin typeface="+mn-lt"/>
                      </a:endParaRPr>
                    </a:p>
                  </a:txBody>
                  <a:tcPr marL="0" marR="0" marT="0" marB="0" anchor="ctr"/>
                </a:tc>
                <a:tc>
                  <a:txBody>
                    <a:bodyPr/>
                    <a:lstStyle/>
                    <a:p>
                      <a:pPr algn="ctr" fontAlgn="ctr"/>
                      <a:r>
                        <a:rPr lang="en-CA" sz="1400" u="none" strike="noStrike" dirty="0">
                          <a:solidFill>
                            <a:schemeClr val="bg1"/>
                          </a:solidFill>
                          <a:effectLst/>
                          <a:latin typeface="+mn-lt"/>
                        </a:rPr>
                        <a:t>BCF</a:t>
                      </a:r>
                      <a:endParaRPr lang="en-CA" sz="1400" b="0" i="0" u="none" strike="noStrike" dirty="0">
                        <a:solidFill>
                          <a:schemeClr val="bg1"/>
                        </a:solidFill>
                        <a:effectLst/>
                        <a:latin typeface="+mn-lt"/>
                      </a:endParaRPr>
                    </a:p>
                  </a:txBody>
                  <a:tcPr marL="0" marR="0" marT="0" marB="0" anchor="ctr"/>
                </a:tc>
                <a:tc>
                  <a:txBody>
                    <a:bodyPr/>
                    <a:lstStyle/>
                    <a:p>
                      <a:pPr algn="r" fontAlgn="ctr"/>
                      <a:r>
                        <a:rPr lang="en-CA" sz="1400" u="none" strike="noStrike" dirty="0">
                          <a:solidFill>
                            <a:schemeClr val="bg1"/>
                          </a:solidFill>
                          <a:effectLst/>
                          <a:latin typeface="+mn-lt"/>
                        </a:rPr>
                        <a:t>75,000</a:t>
                      </a:r>
                      <a:endParaRPr lang="en-CA" sz="1400" b="0" i="0" u="none" strike="noStrike" dirty="0">
                        <a:solidFill>
                          <a:schemeClr val="bg1"/>
                        </a:solidFill>
                        <a:effectLst/>
                        <a:latin typeface="+mn-lt"/>
                      </a:endParaRPr>
                    </a:p>
                  </a:txBody>
                  <a:tcPr marL="0" marR="0" marT="0" marB="0" anchor="ctr"/>
                </a:tc>
                <a:tc>
                  <a:txBody>
                    <a:bodyPr/>
                    <a:lstStyle/>
                    <a:p>
                      <a:pPr algn="r" fontAlgn="ctr"/>
                      <a:endParaRPr lang="en-CA" sz="1400" b="0" i="0" u="none" strike="noStrike" dirty="0">
                        <a:solidFill>
                          <a:schemeClr val="bg1"/>
                        </a:solidFill>
                        <a:effectLst/>
                        <a:latin typeface="+mn-lt"/>
                      </a:endParaRPr>
                    </a:p>
                  </a:txBody>
                  <a:tcPr marL="0" marR="0" marT="0" marB="0" anchor="ctr"/>
                </a:tc>
                <a:tc>
                  <a:txBody>
                    <a:bodyPr/>
                    <a:lstStyle/>
                    <a:p>
                      <a:pPr algn="r" fontAlgn="ctr"/>
                      <a:endParaRPr lang="en-CA" sz="1400" b="0" i="0" u="none" strike="noStrike" dirty="0">
                        <a:solidFill>
                          <a:schemeClr val="bg1"/>
                        </a:solidFill>
                        <a:effectLst/>
                        <a:latin typeface="+mn-lt"/>
                      </a:endParaRPr>
                    </a:p>
                  </a:txBody>
                  <a:tcPr marL="0" marR="0" marT="0" marB="0" anchor="ctr"/>
                </a:tc>
                <a:tc>
                  <a:txBody>
                    <a:bodyPr/>
                    <a:lstStyle/>
                    <a:p>
                      <a:pPr algn="r" fontAlgn="ctr"/>
                      <a:endParaRPr lang="en-CA" sz="1400" b="0" i="0" u="none" strike="noStrike" dirty="0">
                        <a:solidFill>
                          <a:schemeClr val="bg1"/>
                        </a:solidFill>
                        <a:effectLst/>
                        <a:latin typeface="+mn-lt"/>
                      </a:endParaRPr>
                    </a:p>
                  </a:txBody>
                  <a:tcPr marL="0" marR="0" marT="0" marB="0" anchor="ctr"/>
                </a:tc>
                <a:tc>
                  <a:txBody>
                    <a:bodyPr/>
                    <a:lstStyle/>
                    <a:p>
                      <a:pPr algn="r" fontAlgn="ctr"/>
                      <a:endParaRPr lang="en-CA" sz="1400" b="0" i="0" u="none" strike="noStrike" dirty="0">
                        <a:solidFill>
                          <a:schemeClr val="bg1"/>
                        </a:solidFill>
                        <a:effectLst/>
                        <a:latin typeface="+mn-lt"/>
                      </a:endParaRPr>
                    </a:p>
                  </a:txBody>
                  <a:tcPr marL="0" marR="0" marT="0" marB="0" anchor="ctr"/>
                </a:tc>
                <a:extLst>
                  <a:ext uri="{0D108BD9-81ED-4DB2-BD59-A6C34878D82A}">
                    <a16:rowId xmlns:a16="http://schemas.microsoft.com/office/drawing/2014/main" val="566796202"/>
                  </a:ext>
                </a:extLst>
              </a:tr>
              <a:tr h="296209">
                <a:tc>
                  <a:txBody>
                    <a:bodyPr/>
                    <a:lstStyle/>
                    <a:p>
                      <a:pPr algn="l" fontAlgn="b"/>
                      <a:r>
                        <a:rPr lang="en-US" sz="1400" u="none" strike="noStrike" dirty="0">
                          <a:solidFill>
                            <a:schemeClr val="bg1"/>
                          </a:solidFill>
                          <a:effectLst/>
                          <a:latin typeface="+mn-lt"/>
                        </a:rPr>
                        <a:t>Atco Trailer (Additional Office &amp; Work Space)</a:t>
                      </a:r>
                      <a:endParaRPr lang="en-US" sz="1400" b="0" i="0" u="none" strike="noStrike" dirty="0">
                        <a:solidFill>
                          <a:schemeClr val="bg1"/>
                        </a:solidFill>
                        <a:effectLst/>
                        <a:latin typeface="+mn-lt"/>
                      </a:endParaRPr>
                    </a:p>
                  </a:txBody>
                  <a:tcPr marL="0" marR="0" marT="0" marB="0" anchor="b"/>
                </a:tc>
                <a:tc>
                  <a:txBody>
                    <a:bodyPr/>
                    <a:lstStyle/>
                    <a:p>
                      <a:pPr algn="ctr" fontAlgn="ctr"/>
                      <a:r>
                        <a:rPr lang="en-CA" sz="1400" u="none" strike="noStrike" dirty="0">
                          <a:solidFill>
                            <a:schemeClr val="bg1"/>
                          </a:solidFill>
                          <a:effectLst/>
                          <a:latin typeface="+mn-lt"/>
                        </a:rPr>
                        <a:t>GR</a:t>
                      </a:r>
                      <a:endParaRPr lang="en-CA" sz="1400" b="0" i="0" u="none" strike="noStrike" dirty="0">
                        <a:solidFill>
                          <a:schemeClr val="bg1"/>
                        </a:solidFill>
                        <a:effectLst/>
                        <a:latin typeface="+mn-lt"/>
                      </a:endParaRPr>
                    </a:p>
                  </a:txBody>
                  <a:tcPr marL="0" marR="0" marT="0" marB="0" anchor="ctr"/>
                </a:tc>
                <a:tc>
                  <a:txBody>
                    <a:bodyPr/>
                    <a:lstStyle/>
                    <a:p>
                      <a:pPr algn="r" fontAlgn="ctr"/>
                      <a:r>
                        <a:rPr lang="en-CA" sz="1400" u="none" strike="noStrike" dirty="0">
                          <a:solidFill>
                            <a:schemeClr val="bg1"/>
                          </a:solidFill>
                          <a:effectLst/>
                          <a:latin typeface="+mn-lt"/>
                        </a:rPr>
                        <a:t>75,000</a:t>
                      </a:r>
                      <a:endParaRPr lang="en-CA" sz="1400" b="0" i="0" u="none" strike="noStrike" dirty="0">
                        <a:solidFill>
                          <a:schemeClr val="bg1"/>
                        </a:solidFill>
                        <a:effectLst/>
                        <a:latin typeface="+mn-lt"/>
                      </a:endParaRPr>
                    </a:p>
                  </a:txBody>
                  <a:tcPr marL="0" marR="0" marT="0" marB="0" anchor="ctr"/>
                </a:tc>
                <a:tc>
                  <a:txBody>
                    <a:bodyPr/>
                    <a:lstStyle/>
                    <a:p>
                      <a:pPr algn="r" fontAlgn="ctr"/>
                      <a:endParaRPr lang="en-CA" sz="1400" b="0" i="0" u="none" strike="noStrike" dirty="0">
                        <a:solidFill>
                          <a:schemeClr val="bg1"/>
                        </a:solidFill>
                        <a:effectLst/>
                        <a:latin typeface="+mn-lt"/>
                      </a:endParaRPr>
                    </a:p>
                  </a:txBody>
                  <a:tcPr marL="0" marR="0" marT="0" marB="0" anchor="ctr"/>
                </a:tc>
                <a:tc>
                  <a:txBody>
                    <a:bodyPr/>
                    <a:lstStyle/>
                    <a:p>
                      <a:pPr algn="r" fontAlgn="ctr"/>
                      <a:endParaRPr lang="en-CA" sz="1400" b="0" i="0" u="none" strike="noStrike" dirty="0">
                        <a:solidFill>
                          <a:schemeClr val="bg1"/>
                        </a:solidFill>
                        <a:effectLst/>
                        <a:latin typeface="+mn-lt"/>
                      </a:endParaRPr>
                    </a:p>
                  </a:txBody>
                  <a:tcPr marL="0" marR="0" marT="0" marB="0" anchor="ctr"/>
                </a:tc>
                <a:tc>
                  <a:txBody>
                    <a:bodyPr/>
                    <a:lstStyle/>
                    <a:p>
                      <a:pPr algn="r" fontAlgn="ctr"/>
                      <a:endParaRPr lang="en-CA" sz="1400" b="0" i="0" u="none" strike="noStrike" dirty="0">
                        <a:solidFill>
                          <a:schemeClr val="bg1"/>
                        </a:solidFill>
                        <a:effectLst/>
                        <a:latin typeface="+mn-lt"/>
                      </a:endParaRPr>
                    </a:p>
                  </a:txBody>
                  <a:tcPr marL="0" marR="0" marT="0" marB="0" anchor="ctr"/>
                </a:tc>
                <a:tc>
                  <a:txBody>
                    <a:bodyPr/>
                    <a:lstStyle/>
                    <a:p>
                      <a:pPr algn="r" fontAlgn="ctr"/>
                      <a:endParaRPr lang="en-CA" sz="1400" b="0" i="0" u="none" strike="noStrike" dirty="0">
                        <a:solidFill>
                          <a:schemeClr val="bg1"/>
                        </a:solidFill>
                        <a:effectLst/>
                        <a:latin typeface="+mn-lt"/>
                      </a:endParaRPr>
                    </a:p>
                  </a:txBody>
                  <a:tcPr marL="0" marR="0" marT="0" marB="0" anchor="ctr"/>
                </a:tc>
                <a:extLst>
                  <a:ext uri="{0D108BD9-81ED-4DB2-BD59-A6C34878D82A}">
                    <a16:rowId xmlns:a16="http://schemas.microsoft.com/office/drawing/2014/main" val="1869901814"/>
                  </a:ext>
                </a:extLst>
              </a:tr>
              <a:tr h="296209">
                <a:tc>
                  <a:txBody>
                    <a:bodyPr/>
                    <a:lstStyle/>
                    <a:p>
                      <a:pPr algn="l" fontAlgn="b"/>
                      <a:r>
                        <a:rPr lang="en-CA" sz="1400" u="none" strike="noStrike" dirty="0">
                          <a:solidFill>
                            <a:schemeClr val="bg1"/>
                          </a:solidFill>
                          <a:effectLst/>
                          <a:latin typeface="+mn-lt"/>
                        </a:rPr>
                        <a:t>REC Hall Replacement</a:t>
                      </a:r>
                      <a:endParaRPr lang="en-CA" sz="1400" b="0" i="0" u="none" strike="noStrike" dirty="0">
                        <a:solidFill>
                          <a:schemeClr val="bg1"/>
                        </a:solidFill>
                        <a:effectLst/>
                        <a:latin typeface="+mn-lt"/>
                      </a:endParaRPr>
                    </a:p>
                  </a:txBody>
                  <a:tcPr marL="0" marR="0" marT="0" marB="0" anchor="b"/>
                </a:tc>
                <a:tc>
                  <a:txBody>
                    <a:bodyPr/>
                    <a:lstStyle/>
                    <a:p>
                      <a:pPr algn="ctr" fontAlgn="ctr"/>
                      <a:r>
                        <a:rPr lang="en-CA" sz="1400" u="none" strike="noStrike" dirty="0">
                          <a:solidFill>
                            <a:schemeClr val="bg1"/>
                          </a:solidFill>
                          <a:effectLst/>
                          <a:latin typeface="+mn-lt"/>
                        </a:rPr>
                        <a:t>G/BCF/RR</a:t>
                      </a:r>
                      <a:endParaRPr lang="en-CA" sz="1400" b="0" i="0" u="none" strike="noStrike" dirty="0">
                        <a:solidFill>
                          <a:schemeClr val="bg1"/>
                        </a:solidFill>
                        <a:effectLst/>
                        <a:latin typeface="+mn-lt"/>
                      </a:endParaRPr>
                    </a:p>
                  </a:txBody>
                  <a:tcPr marL="0" marR="0" marT="0" marB="0" anchor="ctr"/>
                </a:tc>
                <a:tc>
                  <a:txBody>
                    <a:bodyPr/>
                    <a:lstStyle/>
                    <a:p>
                      <a:pPr algn="r" fontAlgn="ctr"/>
                      <a:endParaRPr lang="en-CA" sz="1400" b="0" i="0" u="none" strike="noStrike" dirty="0">
                        <a:solidFill>
                          <a:schemeClr val="bg1"/>
                        </a:solidFill>
                        <a:effectLst/>
                        <a:latin typeface="+mn-lt"/>
                      </a:endParaRPr>
                    </a:p>
                  </a:txBody>
                  <a:tcPr marL="0" marR="0" marT="0" marB="0" anchor="ctr"/>
                </a:tc>
                <a:tc>
                  <a:txBody>
                    <a:bodyPr/>
                    <a:lstStyle/>
                    <a:p>
                      <a:pPr algn="r" fontAlgn="ctr"/>
                      <a:endParaRPr lang="en-CA" sz="1400" b="0" i="0" u="none" strike="noStrike" dirty="0">
                        <a:solidFill>
                          <a:schemeClr val="bg1"/>
                        </a:solidFill>
                        <a:effectLst/>
                        <a:latin typeface="+mn-lt"/>
                      </a:endParaRPr>
                    </a:p>
                  </a:txBody>
                  <a:tcPr marL="0" marR="0" marT="0" marB="0" anchor="ctr"/>
                </a:tc>
                <a:tc>
                  <a:txBody>
                    <a:bodyPr/>
                    <a:lstStyle/>
                    <a:p>
                      <a:pPr algn="r" fontAlgn="ctr"/>
                      <a:endParaRPr lang="en-CA" sz="1400" b="0" i="0" u="none" strike="noStrike" dirty="0">
                        <a:solidFill>
                          <a:schemeClr val="bg1"/>
                        </a:solidFill>
                        <a:effectLst/>
                        <a:latin typeface="+mn-lt"/>
                      </a:endParaRPr>
                    </a:p>
                  </a:txBody>
                  <a:tcPr marL="0" marR="0" marT="0" marB="0" anchor="ctr"/>
                </a:tc>
                <a:tc>
                  <a:txBody>
                    <a:bodyPr/>
                    <a:lstStyle/>
                    <a:p>
                      <a:pPr algn="r" fontAlgn="ctr"/>
                      <a:endParaRPr lang="en-CA" sz="1400" b="0" i="0" u="none" strike="noStrike" dirty="0">
                        <a:solidFill>
                          <a:schemeClr val="bg1"/>
                        </a:solidFill>
                        <a:effectLst/>
                        <a:latin typeface="+mn-lt"/>
                      </a:endParaRPr>
                    </a:p>
                  </a:txBody>
                  <a:tcPr marL="0" marR="0" marT="0" marB="0" anchor="ctr"/>
                </a:tc>
                <a:tc>
                  <a:txBody>
                    <a:bodyPr/>
                    <a:lstStyle/>
                    <a:p>
                      <a:pPr algn="r" fontAlgn="ctr"/>
                      <a:r>
                        <a:rPr lang="en-CA" sz="1400" u="none" strike="noStrike" dirty="0">
                          <a:solidFill>
                            <a:schemeClr val="bg1"/>
                          </a:solidFill>
                          <a:effectLst/>
                          <a:latin typeface="+mn-lt"/>
                        </a:rPr>
                        <a:t>3,000,000</a:t>
                      </a:r>
                      <a:endParaRPr lang="en-CA" sz="1400" b="0" i="0" u="none" strike="noStrike" dirty="0">
                        <a:solidFill>
                          <a:schemeClr val="bg1"/>
                        </a:solidFill>
                        <a:effectLst/>
                        <a:latin typeface="+mn-lt"/>
                      </a:endParaRPr>
                    </a:p>
                  </a:txBody>
                  <a:tcPr marL="0" marR="0" marT="0" marB="0" anchor="ctr"/>
                </a:tc>
                <a:extLst>
                  <a:ext uri="{0D108BD9-81ED-4DB2-BD59-A6C34878D82A}">
                    <a16:rowId xmlns:a16="http://schemas.microsoft.com/office/drawing/2014/main" val="676311092"/>
                  </a:ext>
                </a:extLst>
              </a:tr>
              <a:tr h="296209">
                <a:tc>
                  <a:txBody>
                    <a:bodyPr/>
                    <a:lstStyle/>
                    <a:p>
                      <a:pPr algn="l" fontAlgn="ctr"/>
                      <a:r>
                        <a:rPr lang="en-CA" sz="1400" b="1" u="none" strike="noStrike" dirty="0">
                          <a:solidFill>
                            <a:schemeClr val="bg1"/>
                          </a:solidFill>
                          <a:effectLst/>
                          <a:latin typeface="+mn-lt"/>
                        </a:rPr>
                        <a:t>TOTAL</a:t>
                      </a:r>
                      <a:endParaRPr lang="en-CA" sz="1400" b="1" i="0" u="none" strike="noStrike" dirty="0">
                        <a:solidFill>
                          <a:schemeClr val="bg1"/>
                        </a:solidFill>
                        <a:effectLst/>
                        <a:latin typeface="+mn-lt"/>
                      </a:endParaRPr>
                    </a:p>
                  </a:txBody>
                  <a:tcPr marL="0" marR="0" marT="0" marB="0" anchor="ctr"/>
                </a:tc>
                <a:tc>
                  <a:txBody>
                    <a:bodyPr/>
                    <a:lstStyle/>
                    <a:p>
                      <a:pPr algn="ctr" fontAlgn="ctr"/>
                      <a:r>
                        <a:rPr lang="en-CA" sz="1400" b="1" u="none" strike="noStrike" dirty="0">
                          <a:solidFill>
                            <a:schemeClr val="bg1"/>
                          </a:solidFill>
                          <a:effectLst/>
                          <a:latin typeface="+mn-lt"/>
                        </a:rPr>
                        <a:t> </a:t>
                      </a:r>
                      <a:endParaRPr lang="en-CA" sz="1400" b="1" i="0" u="none" strike="noStrike" dirty="0">
                        <a:solidFill>
                          <a:schemeClr val="bg1"/>
                        </a:solidFill>
                        <a:effectLst/>
                        <a:latin typeface="+mn-lt"/>
                      </a:endParaRPr>
                    </a:p>
                  </a:txBody>
                  <a:tcPr marL="0" marR="0" marT="0" marB="0" anchor="ctr"/>
                </a:tc>
                <a:tc>
                  <a:txBody>
                    <a:bodyPr/>
                    <a:lstStyle/>
                    <a:p>
                      <a:pPr algn="r" fontAlgn="ctr"/>
                      <a:r>
                        <a:rPr lang="en-US" sz="1400" b="1" i="0" u="none" strike="noStrike" dirty="0">
                          <a:solidFill>
                            <a:schemeClr val="bg1"/>
                          </a:solidFill>
                          <a:effectLst/>
                          <a:latin typeface="+mn-lt"/>
                        </a:rPr>
                        <a:t>1,301,532</a:t>
                      </a:r>
                      <a:endParaRPr lang="en-CA" sz="1400" b="1" i="0" u="none" strike="noStrike" dirty="0">
                        <a:solidFill>
                          <a:schemeClr val="bg1"/>
                        </a:solidFill>
                        <a:effectLst/>
                        <a:latin typeface="+mn-lt"/>
                      </a:endParaRPr>
                    </a:p>
                  </a:txBody>
                  <a:tcPr marL="0" marR="0" marT="0" marB="0" anchor="ctr"/>
                </a:tc>
                <a:tc>
                  <a:txBody>
                    <a:bodyPr/>
                    <a:lstStyle/>
                    <a:p>
                      <a:pPr algn="r" fontAlgn="ctr"/>
                      <a:r>
                        <a:rPr lang="en-US" sz="1400" b="1" i="0" u="none" strike="noStrike" dirty="0">
                          <a:solidFill>
                            <a:schemeClr val="bg1"/>
                          </a:solidFill>
                          <a:effectLst/>
                          <a:latin typeface="+mn-lt"/>
                        </a:rPr>
                        <a:t>95,000</a:t>
                      </a:r>
                      <a:endParaRPr lang="en-CA" sz="1400" b="1" i="0" u="none" strike="noStrike" dirty="0">
                        <a:solidFill>
                          <a:schemeClr val="bg1"/>
                        </a:solidFill>
                        <a:effectLst/>
                        <a:latin typeface="+mn-lt"/>
                      </a:endParaRPr>
                    </a:p>
                  </a:txBody>
                  <a:tcPr marL="0" marR="0" marT="0" marB="0" anchor="ctr"/>
                </a:tc>
                <a:tc>
                  <a:txBody>
                    <a:bodyPr/>
                    <a:lstStyle/>
                    <a:p>
                      <a:pPr algn="r" fontAlgn="ctr"/>
                      <a:r>
                        <a:rPr lang="en-US" sz="1400" b="1" i="0" u="none" strike="noStrike" dirty="0">
                          <a:solidFill>
                            <a:schemeClr val="bg1"/>
                          </a:solidFill>
                          <a:effectLst/>
                          <a:latin typeface="+mn-lt"/>
                        </a:rPr>
                        <a:t>219,000</a:t>
                      </a:r>
                      <a:endParaRPr lang="en-CA" sz="1400" b="1" i="0" u="none" strike="noStrike" dirty="0">
                        <a:solidFill>
                          <a:schemeClr val="bg1"/>
                        </a:solidFill>
                        <a:effectLst/>
                        <a:latin typeface="+mn-lt"/>
                      </a:endParaRPr>
                    </a:p>
                  </a:txBody>
                  <a:tcPr marL="0" marR="0" marT="0" marB="0" anchor="ctr"/>
                </a:tc>
                <a:tc>
                  <a:txBody>
                    <a:bodyPr/>
                    <a:lstStyle/>
                    <a:p>
                      <a:pPr algn="r" fontAlgn="ctr"/>
                      <a:endParaRPr lang="en-CA" sz="1400" b="1" i="0" u="none" strike="noStrike" dirty="0">
                        <a:solidFill>
                          <a:schemeClr val="bg1"/>
                        </a:solidFill>
                        <a:effectLst/>
                        <a:latin typeface="+mn-lt"/>
                      </a:endParaRPr>
                    </a:p>
                  </a:txBody>
                  <a:tcPr marL="0" marR="0" marT="0" marB="0" anchor="ctr"/>
                </a:tc>
                <a:tc>
                  <a:txBody>
                    <a:bodyPr/>
                    <a:lstStyle/>
                    <a:p>
                      <a:pPr algn="r" fontAlgn="ctr"/>
                      <a:r>
                        <a:rPr lang="en-US" sz="1400" b="1" i="0" u="none" strike="noStrike" dirty="0">
                          <a:solidFill>
                            <a:schemeClr val="bg1"/>
                          </a:solidFill>
                          <a:effectLst/>
                          <a:latin typeface="+mn-lt"/>
                        </a:rPr>
                        <a:t>3,000,000</a:t>
                      </a:r>
                      <a:endParaRPr lang="en-CA" sz="1400" b="1" i="0" u="none" strike="noStrike" dirty="0">
                        <a:solidFill>
                          <a:schemeClr val="bg1"/>
                        </a:solidFill>
                        <a:effectLst/>
                        <a:latin typeface="+mn-lt"/>
                      </a:endParaRPr>
                    </a:p>
                  </a:txBody>
                  <a:tcPr marL="0" marR="0" marT="0" marB="0" anchor="ctr"/>
                </a:tc>
                <a:extLst>
                  <a:ext uri="{0D108BD9-81ED-4DB2-BD59-A6C34878D82A}">
                    <a16:rowId xmlns:a16="http://schemas.microsoft.com/office/drawing/2014/main" val="969450591"/>
                  </a:ext>
                </a:extLst>
              </a:tr>
            </a:tbl>
          </a:graphicData>
        </a:graphic>
      </p:graphicFrame>
    </p:spTree>
    <p:extLst>
      <p:ext uri="{BB962C8B-B14F-4D97-AF65-F5344CB8AC3E}">
        <p14:creationId xmlns:p14="http://schemas.microsoft.com/office/powerpoint/2010/main" val="301769222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6697F791-5FFA-4164-899F-EB52EA72B0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6" name="Picture 2">
            <a:extLst>
              <a:ext uri="{FF2B5EF4-FFF2-40B4-BE49-F238E27FC236}">
                <a16:creationId xmlns:a16="http://schemas.microsoft.com/office/drawing/2014/main" id="{4E28A1A9-FB81-4816-AAEA-C3B43094695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cstate="email">
            <a:extLst>
              <a:ext uri="{28A0092B-C50C-407E-A947-70E740481C1C}">
                <a14:useLocalDpi xmlns:a14="http://schemas.microsoft.com/office/drawing/2010/main" val="0"/>
              </a:ext>
            </a:extLst>
          </a:blip>
          <a:srcRect/>
          <a:stretch>
            <a:fillRect/>
          </a:stretch>
        </p:blipFill>
        <p:spPr bwMode="auto">
          <a:xfrm>
            <a:off x="1190" y="-2"/>
            <a:ext cx="4061525" cy="6858001"/>
          </a:xfrm>
          <a:prstGeom prst="rect">
            <a:avLst/>
          </a:prstGeom>
          <a:extLst>
            <a:ext uri="{909E8E84-426E-40dd-AFC4-6F175D3DCCD1}">
              <a14:hiddenFill xmlns="" xmlns:a16="http://schemas.microsoft.com/office/drawing/2014/main" xmlns:p14="http://schemas.microsoft.com/office/powerpoint/2010/main" xmlns:a14="http://schemas.microsoft.com/office/drawing/2010/main">
                <a:solidFill>
                  <a:srgbClr val="FFFFFF"/>
                </a:solidFill>
              </a14:hiddenFill>
            </a:ext>
          </a:extLst>
        </p:spPr>
      </p:pic>
      <p:sp>
        <p:nvSpPr>
          <p:cNvPr id="18" name="Rectangle 17">
            <a:extLst>
              <a:ext uri="{FF2B5EF4-FFF2-40B4-BE49-F238E27FC236}">
                <a16:creationId xmlns:a16="http://schemas.microsoft.com/office/drawing/2014/main" id="{B773AB25-A422-41AA-9737-5E04C1966D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853"/>
            <a:ext cx="4055621" cy="6858000"/>
          </a:xfrm>
          <a:prstGeom prst="rect">
            <a:avLst/>
          </a:prstGeom>
          <a:ln>
            <a:noFill/>
          </a:ln>
          <a:effectLst>
            <a:outerShdw blurRad="76200" dist="38100" algn="l" rotWithShape="0">
              <a:prstClr val="black">
                <a:alpha val="37000"/>
              </a:prstClr>
            </a:outerShdw>
          </a:effectLst>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dirty="0"/>
          </a:p>
        </p:txBody>
      </p:sp>
      <p:pic>
        <p:nvPicPr>
          <p:cNvPr id="20" name="Picture 2">
            <a:extLst>
              <a:ext uri="{FF2B5EF4-FFF2-40B4-BE49-F238E27FC236}">
                <a16:creationId xmlns:a16="http://schemas.microsoft.com/office/drawing/2014/main" id="{AF0552B8-DE8C-40DF-B29F-1728E6A1061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cstate="email">
            <a:alphaModFix amt="30000"/>
            <a:extLst>
              <a:ext uri="{28A0092B-C50C-407E-A947-70E740481C1C}">
                <a14:useLocalDpi xmlns:a14="http://schemas.microsoft.com/office/drawing/2010/main" val="0"/>
              </a:ext>
            </a:extLst>
          </a:blip>
          <a:srcRect/>
          <a:stretch>
            <a:fillRect/>
          </a:stretch>
        </p:blipFill>
        <p:spPr bwMode="auto">
          <a:xfrm>
            <a:off x="-22530" y="23283"/>
            <a:ext cx="4078152" cy="6858001"/>
          </a:xfrm>
          <a:prstGeom prst="rect">
            <a:avLst/>
          </a:prstGeom>
          <a:noFill/>
          <a:extLst>
            <a:ext uri="{909E8E84-426E-40dd-AFC4-6F175D3DCCD1}">
              <a14:hiddenFill xmlns="" xmlns:a16="http://schemas.microsoft.com/office/drawing/2014/main" xmlns:p14="http://schemas.microsoft.com/office/powerpoint/2010/main"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F3E99235-CCB4-F937-FB48-83CEA3722FEB}"/>
              </a:ext>
            </a:extLst>
          </p:cNvPr>
          <p:cNvSpPr txBox="1"/>
          <p:nvPr/>
        </p:nvSpPr>
        <p:spPr>
          <a:xfrm>
            <a:off x="909752" y="1084598"/>
            <a:ext cx="2862444" cy="3957302"/>
          </a:xfrm>
          <a:prstGeom prst="rect">
            <a:avLst/>
          </a:prstGeom>
        </p:spPr>
        <p:txBody>
          <a:bodyPr vert="horz" lIns="91440" tIns="45720" rIns="91440" bIns="45720" rtlCol="0">
            <a:normAutofit/>
          </a:bodyPr>
          <a:lstStyle/>
          <a:p>
            <a:pPr algn="ctr"/>
            <a:r>
              <a:rPr lang="en-CA" sz="1800" b="1" dirty="0">
                <a:latin typeface="Century Gothic" panose="020B0502020202020204" pitchFamily="34" charset="0"/>
              </a:rPr>
              <a:t>Inner Boat Basin Pathway</a:t>
            </a:r>
          </a:p>
          <a:p>
            <a:pPr algn="ctr"/>
            <a:r>
              <a:rPr lang="en-CA" sz="1800" b="1" dirty="0">
                <a:latin typeface="Century Gothic" panose="020B0502020202020204" pitchFamily="34" charset="0"/>
              </a:rPr>
              <a:t>(Safe Harbour Pathway)</a:t>
            </a:r>
          </a:p>
          <a:p>
            <a:pPr algn="ctr"/>
            <a:endParaRPr lang="en-US" dirty="0"/>
          </a:p>
          <a:p>
            <a:pPr marL="0" indent="0" algn="ctr">
              <a:buNone/>
            </a:pPr>
            <a:r>
              <a:rPr lang="en-CA" sz="1800" b="1" dirty="0">
                <a:latin typeface="Century Gothic" panose="020B0502020202020204" pitchFamily="34" charset="0"/>
              </a:rPr>
              <a:t>$735,000</a:t>
            </a:r>
          </a:p>
          <a:p>
            <a:pPr marL="0" indent="0">
              <a:buNone/>
            </a:pPr>
            <a:endParaRPr lang="en-CA" sz="1800" b="1" dirty="0">
              <a:latin typeface="Century Gothic" panose="020B0502020202020204" pitchFamily="34" charset="0"/>
            </a:endParaRPr>
          </a:p>
          <a:p>
            <a:pPr marL="0" indent="0" algn="ctr">
              <a:buNone/>
            </a:pPr>
            <a:r>
              <a:rPr lang="en-CA" sz="1800" b="1" dirty="0">
                <a:latin typeface="Century Gothic" panose="020B0502020202020204" pitchFamily="34" charset="0"/>
              </a:rPr>
              <a:t>$435,000 RMI</a:t>
            </a:r>
          </a:p>
          <a:p>
            <a:pPr marL="0" indent="0" algn="ctr">
              <a:buNone/>
            </a:pPr>
            <a:r>
              <a:rPr lang="en-CA" sz="1800" b="1" dirty="0">
                <a:latin typeface="Century Gothic" panose="020B0502020202020204" pitchFamily="34" charset="0"/>
              </a:rPr>
              <a:t>$300,000 HR</a:t>
            </a:r>
          </a:p>
          <a:p>
            <a:pPr marL="0" indent="0" algn="ctr">
              <a:buNone/>
            </a:pPr>
            <a:endParaRPr lang="en-CA" b="1" dirty="0">
              <a:latin typeface="Century Gothic" panose="020B0502020202020204" pitchFamily="34" charset="0"/>
            </a:endParaRPr>
          </a:p>
          <a:p>
            <a:pPr marL="0" indent="0" algn="ctr">
              <a:buNone/>
            </a:pPr>
            <a:r>
              <a:rPr lang="en-CA" sz="1600" b="1" dirty="0">
                <a:latin typeface="Century Gothic" panose="020B0502020202020204" pitchFamily="34" charset="0"/>
              </a:rPr>
              <a:t>Harbour Path From Parking Lot to Waters Edge</a:t>
            </a:r>
          </a:p>
          <a:p>
            <a:pPr marL="0" indent="0" algn="ctr">
              <a:buNone/>
            </a:pPr>
            <a:r>
              <a:rPr lang="en-CA" sz="1600" b="1" dirty="0">
                <a:latin typeface="Century Gothic" panose="020B0502020202020204" pitchFamily="34" charset="0"/>
              </a:rPr>
              <a:t>Repair and Replacement of Waters Edge Walkway </a:t>
            </a:r>
          </a:p>
          <a:p>
            <a:pPr defTabSz="914400">
              <a:lnSpc>
                <a:spcPct val="120000"/>
              </a:lnSpc>
              <a:spcAft>
                <a:spcPts val="600"/>
              </a:spcAft>
              <a:buSzPct val="125000"/>
            </a:pPr>
            <a:endParaRPr lang="en-US" sz="1400" dirty="0"/>
          </a:p>
        </p:txBody>
      </p:sp>
      <p:grpSp>
        <p:nvGrpSpPr>
          <p:cNvPr id="22" name="Group 21">
            <a:extLst>
              <a:ext uri="{FF2B5EF4-FFF2-40B4-BE49-F238E27FC236}">
                <a16:creationId xmlns:a16="http://schemas.microsoft.com/office/drawing/2014/main" id="{6AD0D387-1584-4477-B5F8-52B50D4F220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20788" cy="6858001"/>
            <a:chOff x="-14288" y="0"/>
            <a:chExt cx="1220788" cy="6858001"/>
          </a:xfrm>
          <a:gradFill flip="none" rotWithShape="1">
            <a:gsLst>
              <a:gs pos="0">
                <a:schemeClr val="bg2"/>
              </a:gs>
              <a:gs pos="100000">
                <a:schemeClr val="tx2">
                  <a:lumMod val="60000"/>
                  <a:lumOff val="40000"/>
                </a:schemeClr>
              </a:gs>
            </a:gsLst>
            <a:lin ang="5400000" scaled="0"/>
            <a:tileRect/>
          </a:gradFill>
        </p:grpSpPr>
        <p:sp>
          <p:nvSpPr>
            <p:cNvPr id="23" name="Rectangle 5">
              <a:extLst>
                <a:ext uri="{FF2B5EF4-FFF2-40B4-BE49-F238E27FC236}">
                  <a16:creationId xmlns:a16="http://schemas.microsoft.com/office/drawing/2014/main" id="{22C90122-8CF0-4164-B596-168DE41D39A4}"/>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4300" y="4763"/>
              <a:ext cx="23813" cy="2181225"/>
            </a:xfrm>
            <a:prstGeom prst="rect">
              <a:avLst/>
            </a:pr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miter lim="800000"/>
                  <a:headEnd/>
                  <a:tailEnd/>
                </a14:hiddenLine>
              </a:ext>
            </a:extLst>
          </p:spPr>
          <p:txBody>
            <a:bodyPr/>
            <a:lstStyle/>
            <a:p>
              <a:endParaRPr lang="en-CA" dirty="0"/>
            </a:p>
          </p:txBody>
        </p:sp>
        <p:sp>
          <p:nvSpPr>
            <p:cNvPr id="24" name="Freeform 6">
              <a:extLst>
                <a:ext uri="{FF2B5EF4-FFF2-40B4-BE49-F238E27FC236}">
                  <a16:creationId xmlns:a16="http://schemas.microsoft.com/office/drawing/2014/main" id="{E74D534E-37A6-4D27-9C47-0B2F0527838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CA" dirty="0"/>
            </a:p>
          </p:txBody>
        </p:sp>
        <p:sp>
          <p:nvSpPr>
            <p:cNvPr id="25" name="Freeform 7">
              <a:extLst>
                <a:ext uri="{FF2B5EF4-FFF2-40B4-BE49-F238E27FC236}">
                  <a16:creationId xmlns:a16="http://schemas.microsoft.com/office/drawing/2014/main" id="{1C1C156E-D2E0-468A-9B19-79521D69BF5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CA" dirty="0"/>
            </a:p>
          </p:txBody>
        </p:sp>
        <p:sp>
          <p:nvSpPr>
            <p:cNvPr id="26" name="Freeform 8">
              <a:extLst>
                <a:ext uri="{FF2B5EF4-FFF2-40B4-BE49-F238E27FC236}">
                  <a16:creationId xmlns:a16="http://schemas.microsoft.com/office/drawing/2014/main" id="{14C97F11-4F6C-4DFF-89BC-3AEA5B7FF7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CA" dirty="0"/>
            </a:p>
          </p:txBody>
        </p:sp>
        <p:sp>
          <p:nvSpPr>
            <p:cNvPr id="27" name="Freeform 9">
              <a:extLst>
                <a:ext uri="{FF2B5EF4-FFF2-40B4-BE49-F238E27FC236}">
                  <a16:creationId xmlns:a16="http://schemas.microsoft.com/office/drawing/2014/main" id="{773C2106-77CE-42E1-839F-925EAEBB2FF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CA" dirty="0"/>
            </a:p>
          </p:txBody>
        </p:sp>
        <p:sp>
          <p:nvSpPr>
            <p:cNvPr id="28" name="Freeform 10">
              <a:extLst>
                <a:ext uri="{FF2B5EF4-FFF2-40B4-BE49-F238E27FC236}">
                  <a16:creationId xmlns:a16="http://schemas.microsoft.com/office/drawing/2014/main" id="{E2807D33-BD1F-4B09-8D93-63C06DB3C0F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CA" dirty="0"/>
            </a:p>
          </p:txBody>
        </p:sp>
        <p:sp>
          <p:nvSpPr>
            <p:cNvPr id="29" name="Freeform 11">
              <a:extLst>
                <a:ext uri="{FF2B5EF4-FFF2-40B4-BE49-F238E27FC236}">
                  <a16:creationId xmlns:a16="http://schemas.microsoft.com/office/drawing/2014/main" id="{84BDF3E8-157B-47D1-AF8E-FE1EFF0612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CA" dirty="0"/>
            </a:p>
          </p:txBody>
        </p:sp>
        <p:sp>
          <p:nvSpPr>
            <p:cNvPr id="30" name="Freeform 12">
              <a:extLst>
                <a:ext uri="{FF2B5EF4-FFF2-40B4-BE49-F238E27FC236}">
                  <a16:creationId xmlns:a16="http://schemas.microsoft.com/office/drawing/2014/main" id="{68B482B5-E0FD-406A-99B2-297DF333546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CA" dirty="0"/>
            </a:p>
          </p:txBody>
        </p:sp>
        <p:sp>
          <p:nvSpPr>
            <p:cNvPr id="31" name="Freeform 13">
              <a:extLst>
                <a:ext uri="{FF2B5EF4-FFF2-40B4-BE49-F238E27FC236}">
                  <a16:creationId xmlns:a16="http://schemas.microsoft.com/office/drawing/2014/main" id="{B8750F30-12E8-410B-8709-78F1EF3BBE7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CA" dirty="0"/>
            </a:p>
          </p:txBody>
        </p:sp>
        <p:sp>
          <p:nvSpPr>
            <p:cNvPr id="32" name="Freeform 14">
              <a:extLst>
                <a:ext uri="{FF2B5EF4-FFF2-40B4-BE49-F238E27FC236}">
                  <a16:creationId xmlns:a16="http://schemas.microsoft.com/office/drawing/2014/main" id="{DB2D030A-4700-4CC4-A971-F119F8372C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CA" dirty="0"/>
            </a:p>
          </p:txBody>
        </p:sp>
        <p:sp>
          <p:nvSpPr>
            <p:cNvPr id="33" name="Freeform 15">
              <a:extLst>
                <a:ext uri="{FF2B5EF4-FFF2-40B4-BE49-F238E27FC236}">
                  <a16:creationId xmlns:a16="http://schemas.microsoft.com/office/drawing/2014/main" id="{B4E516DB-F66E-4E88-8CAA-67153F56189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CA" dirty="0"/>
            </a:p>
          </p:txBody>
        </p:sp>
        <p:sp>
          <p:nvSpPr>
            <p:cNvPr id="34" name="Line 16">
              <a:extLst>
                <a:ext uri="{FF2B5EF4-FFF2-40B4-BE49-F238E27FC236}">
                  <a16:creationId xmlns:a16="http://schemas.microsoft.com/office/drawing/2014/main" id="{DF749FDD-DD56-4DC9-A379-77E1106981DC}"/>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a:off x="-4763" y="9525"/>
              <a:ext cx="0" cy="0"/>
            </a:xfrm>
            <a:prstGeom prst="line">
              <a:avLst/>
            </a:prstGeom>
            <a:grpFill/>
            <a:ln w="15" cap="flat">
              <a:solidFill>
                <a:srgbClr val="FFFFFF"/>
              </a:solidFill>
              <a:prstDash val="solid"/>
              <a:miter lim="800000"/>
              <a:headEnd/>
              <a:tailEnd/>
            </a:ln>
          </p:spPr>
          <p:txBody>
            <a:bodyPr/>
            <a:lstStyle/>
            <a:p>
              <a:endParaRPr lang="en-CA" dirty="0"/>
            </a:p>
          </p:txBody>
        </p:sp>
        <p:sp>
          <p:nvSpPr>
            <p:cNvPr id="35" name="Freeform 17">
              <a:extLst>
                <a:ext uri="{FF2B5EF4-FFF2-40B4-BE49-F238E27FC236}">
                  <a16:creationId xmlns:a16="http://schemas.microsoft.com/office/drawing/2014/main" id="{6AD95087-E0AF-45D3-B824-EFFCBBECDE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CA" dirty="0"/>
            </a:p>
          </p:txBody>
        </p:sp>
        <p:sp>
          <p:nvSpPr>
            <p:cNvPr id="36" name="Freeform 18">
              <a:extLst>
                <a:ext uri="{FF2B5EF4-FFF2-40B4-BE49-F238E27FC236}">
                  <a16:creationId xmlns:a16="http://schemas.microsoft.com/office/drawing/2014/main" id="{2D21010F-3DE2-4881-B9D5-3415C4E05D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CA" dirty="0"/>
            </a:p>
          </p:txBody>
        </p:sp>
        <p:sp>
          <p:nvSpPr>
            <p:cNvPr id="37" name="Freeform 19">
              <a:extLst>
                <a:ext uri="{FF2B5EF4-FFF2-40B4-BE49-F238E27FC236}">
                  <a16:creationId xmlns:a16="http://schemas.microsoft.com/office/drawing/2014/main" id="{2AFDF4BC-8E99-4A2C-9EF2-4B98A05C2E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CA" dirty="0"/>
            </a:p>
          </p:txBody>
        </p:sp>
        <p:sp>
          <p:nvSpPr>
            <p:cNvPr id="38" name="Freeform 20">
              <a:extLst>
                <a:ext uri="{FF2B5EF4-FFF2-40B4-BE49-F238E27FC236}">
                  <a16:creationId xmlns:a16="http://schemas.microsoft.com/office/drawing/2014/main" id="{BB8EAEE8-22EA-4103-A02E-5043474C4BE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CA" dirty="0"/>
            </a:p>
          </p:txBody>
        </p:sp>
        <p:sp>
          <p:nvSpPr>
            <p:cNvPr id="39" name="Rectangle 21">
              <a:extLst>
                <a:ext uri="{FF2B5EF4-FFF2-40B4-BE49-F238E27FC236}">
                  <a16:creationId xmlns:a16="http://schemas.microsoft.com/office/drawing/2014/main" id="{7148ABD2-E447-429F-B97E-86494051C101}"/>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33350" y="4662488"/>
              <a:ext cx="23813" cy="2181225"/>
            </a:xfrm>
            <a:prstGeom prst="rect">
              <a:avLst/>
            </a:pr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miter lim="800000"/>
                  <a:headEnd/>
                  <a:tailEnd/>
                </a14:hiddenLine>
              </a:ext>
            </a:extLst>
          </p:spPr>
          <p:txBody>
            <a:bodyPr/>
            <a:lstStyle/>
            <a:p>
              <a:endParaRPr lang="en-CA" dirty="0"/>
            </a:p>
          </p:txBody>
        </p:sp>
        <p:sp>
          <p:nvSpPr>
            <p:cNvPr id="40" name="Freeform 22">
              <a:extLst>
                <a:ext uri="{FF2B5EF4-FFF2-40B4-BE49-F238E27FC236}">
                  <a16:creationId xmlns:a16="http://schemas.microsoft.com/office/drawing/2014/main" id="{99900F4A-F8CA-456E-9FA0-34572621C09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CA" dirty="0"/>
            </a:p>
          </p:txBody>
        </p:sp>
        <p:sp>
          <p:nvSpPr>
            <p:cNvPr id="41" name="Freeform 23">
              <a:extLst>
                <a:ext uri="{FF2B5EF4-FFF2-40B4-BE49-F238E27FC236}">
                  <a16:creationId xmlns:a16="http://schemas.microsoft.com/office/drawing/2014/main" id="{DF5CD0A9-E49B-4968-886B-41C1A66D232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CA" dirty="0"/>
            </a:p>
          </p:txBody>
        </p:sp>
        <p:sp>
          <p:nvSpPr>
            <p:cNvPr id="42" name="Freeform 24">
              <a:extLst>
                <a:ext uri="{FF2B5EF4-FFF2-40B4-BE49-F238E27FC236}">
                  <a16:creationId xmlns:a16="http://schemas.microsoft.com/office/drawing/2014/main" id="{7E462582-7383-4272-A323-85C9D137C4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CA" dirty="0"/>
            </a:p>
          </p:txBody>
        </p:sp>
        <p:sp>
          <p:nvSpPr>
            <p:cNvPr id="43" name="Freeform 25">
              <a:extLst>
                <a:ext uri="{FF2B5EF4-FFF2-40B4-BE49-F238E27FC236}">
                  <a16:creationId xmlns:a16="http://schemas.microsoft.com/office/drawing/2014/main" id="{CB472F67-7C37-4D80-B346-DE30D44B55A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CA" dirty="0"/>
            </a:p>
          </p:txBody>
        </p:sp>
        <p:sp>
          <p:nvSpPr>
            <p:cNvPr id="44" name="Freeform 26">
              <a:extLst>
                <a:ext uri="{FF2B5EF4-FFF2-40B4-BE49-F238E27FC236}">
                  <a16:creationId xmlns:a16="http://schemas.microsoft.com/office/drawing/2014/main" id="{19A8AE83-358F-4D4E-91C7-F09E35097A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CA" dirty="0"/>
            </a:p>
          </p:txBody>
        </p:sp>
        <p:sp>
          <p:nvSpPr>
            <p:cNvPr id="45" name="Freeform 27">
              <a:extLst>
                <a:ext uri="{FF2B5EF4-FFF2-40B4-BE49-F238E27FC236}">
                  <a16:creationId xmlns:a16="http://schemas.microsoft.com/office/drawing/2014/main" id="{C4B79436-9285-45DE-A9FB-B3DD7507380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CA" dirty="0"/>
            </a:p>
          </p:txBody>
        </p:sp>
        <p:sp>
          <p:nvSpPr>
            <p:cNvPr id="46" name="Freeform 28">
              <a:extLst>
                <a:ext uri="{FF2B5EF4-FFF2-40B4-BE49-F238E27FC236}">
                  <a16:creationId xmlns:a16="http://schemas.microsoft.com/office/drawing/2014/main" id="{B0BF8BF3-C90A-483A-B61E-13D2C41FBAC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CA" dirty="0"/>
            </a:p>
          </p:txBody>
        </p:sp>
        <p:sp>
          <p:nvSpPr>
            <p:cNvPr id="47" name="Freeform 29">
              <a:extLst>
                <a:ext uri="{FF2B5EF4-FFF2-40B4-BE49-F238E27FC236}">
                  <a16:creationId xmlns:a16="http://schemas.microsoft.com/office/drawing/2014/main" id="{31011274-F329-444B-9B06-69DD2EC4490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CA" dirty="0"/>
            </a:p>
          </p:txBody>
        </p:sp>
        <p:sp>
          <p:nvSpPr>
            <p:cNvPr id="48" name="Freeform 30">
              <a:extLst>
                <a:ext uri="{FF2B5EF4-FFF2-40B4-BE49-F238E27FC236}">
                  <a16:creationId xmlns:a16="http://schemas.microsoft.com/office/drawing/2014/main" id="{DB8B1D39-5B9A-4B4E-849B-A5821A2460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CA" dirty="0"/>
            </a:p>
          </p:txBody>
        </p:sp>
        <p:sp>
          <p:nvSpPr>
            <p:cNvPr id="49" name="Freeform 31">
              <a:extLst>
                <a:ext uri="{FF2B5EF4-FFF2-40B4-BE49-F238E27FC236}">
                  <a16:creationId xmlns:a16="http://schemas.microsoft.com/office/drawing/2014/main" id="{336ECD63-75C2-4A32-A31B-30BB3097240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CA" dirty="0"/>
            </a:p>
          </p:txBody>
        </p:sp>
      </p:grpSp>
      <p:sp>
        <p:nvSpPr>
          <p:cNvPr id="3" name="Content Placeholder 2"/>
          <p:cNvSpPr>
            <a:spLocks/>
          </p:cNvSpPr>
          <p:nvPr/>
        </p:nvSpPr>
        <p:spPr>
          <a:xfrm>
            <a:off x="4711778" y="1354627"/>
            <a:ext cx="6844045" cy="3993936"/>
          </a:xfrm>
          <a:prstGeom prst="rect">
            <a:avLst/>
          </a:prstGeom>
        </p:spPr>
        <p:txBody>
          <a:bodyPr>
            <a:normAutofit/>
          </a:bodyPr>
          <a:lstStyle/>
          <a:p>
            <a:pPr defTabSz="393192">
              <a:spcAft>
                <a:spcPts val="600"/>
              </a:spcAft>
            </a:pPr>
            <a:endParaRPr lang="en-CA" sz="1548" b="1" kern="1200" dirty="0">
              <a:solidFill>
                <a:schemeClr val="tx1"/>
              </a:solidFill>
              <a:latin typeface="Century Gothic" panose="020B0502020202020204" pitchFamily="34" charset="0"/>
              <a:ea typeface="+mn-ea"/>
              <a:cs typeface="+mn-cs"/>
            </a:endParaRPr>
          </a:p>
          <a:p>
            <a:pPr defTabSz="393192">
              <a:spcAft>
                <a:spcPts val="600"/>
              </a:spcAft>
            </a:pPr>
            <a:endParaRPr lang="en-CA" sz="1548" kern="1200" dirty="0">
              <a:solidFill>
                <a:schemeClr val="tx1"/>
              </a:solidFill>
              <a:latin typeface="Century Gothic" panose="020B0502020202020204" pitchFamily="34" charset="0"/>
              <a:ea typeface="+mn-ea"/>
              <a:cs typeface="+mn-cs"/>
            </a:endParaRPr>
          </a:p>
          <a:p>
            <a:pPr marL="0" indent="0">
              <a:spcAft>
                <a:spcPts val="600"/>
              </a:spcAft>
              <a:buNone/>
            </a:pPr>
            <a:endParaRPr lang="en-CA" sz="1800" dirty="0">
              <a:latin typeface="Century Gothic" panose="020B0502020202020204" pitchFamily="34" charset="0"/>
            </a:endParaRPr>
          </a:p>
        </p:txBody>
      </p:sp>
      <p:pic>
        <p:nvPicPr>
          <p:cNvPr id="27650" name="Picture 2" descr="Ucluelet Small Craft Harbour in Ucluelet, BC, Canada - Marina Reviews -  Phone Number - Marinas.com">
            <a:extLst>
              <a:ext uri="{FF2B5EF4-FFF2-40B4-BE49-F238E27FC236}">
                <a16:creationId xmlns:a16="http://schemas.microsoft.com/office/drawing/2014/main" id="{69F5B238-6D4E-6D52-31A5-4B02868740BB}"/>
              </a:ext>
            </a:extLst>
          </p:cNvPr>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4427721" y="636588"/>
            <a:ext cx="6853053" cy="456870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5E844A2C-5D90-732C-B1C0-48D67475DFAD}"/>
              </a:ext>
            </a:extLst>
          </p:cNvPr>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8441705" y="3850410"/>
            <a:ext cx="3322086" cy="2480540"/>
          </a:xfrm>
          <a:prstGeom prst="rect">
            <a:avLst/>
          </a:prstGeom>
        </p:spPr>
      </p:pic>
      <mc:AlternateContent xmlns:mc="http://schemas.openxmlformats.org/markup-compatibility/2006" xmlns:p14="http://schemas.microsoft.com/office/powerpoint/2010/main">
        <mc:Choice Requires="p14">
          <p:contentPart p14:bwMode="auto" r:id="rId7">
            <p14:nvContentPartPr>
              <p14:cNvPr id="6" name="Ink 5">
                <a:extLst>
                  <a:ext uri="{FF2B5EF4-FFF2-40B4-BE49-F238E27FC236}">
                    <a16:creationId xmlns:a16="http://schemas.microsoft.com/office/drawing/2014/main" id="{18F633A3-2CC4-B6B4-6B54-5CF3E8AD4BFA}"/>
                  </a:ext>
                </a:extLst>
              </p14:cNvPr>
              <p14:cNvContentPartPr/>
              <p14:nvPr/>
            </p14:nvContentPartPr>
            <p14:xfrm>
              <a:off x="7130124" y="3989807"/>
              <a:ext cx="360" cy="360"/>
            </p14:xfrm>
          </p:contentPart>
        </mc:Choice>
        <mc:Fallback xmlns="">
          <p:pic>
            <p:nvPicPr>
              <p:cNvPr id="6" name="Ink 5">
                <a:extLst>
                  <a:ext uri="{FF2B5EF4-FFF2-40B4-BE49-F238E27FC236}">
                    <a16:creationId xmlns:a16="http://schemas.microsoft.com/office/drawing/2014/main" id="{18F633A3-2CC4-B6B4-6B54-5CF3E8AD4BFA}"/>
                  </a:ext>
                </a:extLst>
              </p:cNvPr>
              <p:cNvPicPr/>
              <p:nvPr/>
            </p:nvPicPr>
            <p:blipFill>
              <a:blip r:embed="rId8"/>
              <a:stretch>
                <a:fillRect/>
              </a:stretch>
            </p:blipFill>
            <p:spPr>
              <a:xfrm>
                <a:off x="7124004" y="3983687"/>
                <a:ext cx="12600" cy="12600"/>
              </a:xfrm>
              <a:prstGeom prst="rect">
                <a:avLst/>
              </a:prstGeom>
            </p:spPr>
          </p:pic>
        </mc:Fallback>
      </mc:AlternateContent>
    </p:spTree>
    <p:extLst>
      <p:ext uri="{BB962C8B-B14F-4D97-AF65-F5344CB8AC3E}">
        <p14:creationId xmlns:p14="http://schemas.microsoft.com/office/powerpoint/2010/main" val="82368164"/>
      </p:ext>
    </p:extLst>
  </p:cSld>
  <p:clrMapOvr>
    <a:overrideClrMapping bg1="lt1" tx1="dk1" bg2="lt2" tx2="dk2" accent1="accent1" accent2="accent2" accent3="accent3" accent4="accent4" accent5="accent5" accent6="accent6" hlink="hlink" folHlink="folHlink"/>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35E27155-981B-41FD-8670-5A3DAB78E1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418416B-9ACD-3AC6-6DCA-7727AFBDCD50}"/>
              </a:ext>
            </a:extLst>
          </p:cNvPr>
          <p:cNvSpPr>
            <a:spLocks noGrp="1"/>
          </p:cNvSpPr>
          <p:nvPr>
            <p:ph type="title"/>
          </p:nvPr>
        </p:nvSpPr>
        <p:spPr>
          <a:xfrm>
            <a:off x="1141406" y="181638"/>
            <a:ext cx="9905998" cy="1478570"/>
          </a:xfrm>
        </p:spPr>
        <p:txBody>
          <a:bodyPr>
            <a:normAutofit/>
          </a:bodyPr>
          <a:lstStyle/>
          <a:p>
            <a:r>
              <a:rPr lang="en-US" dirty="0">
                <a:solidFill>
                  <a:schemeClr val="bg1"/>
                </a:solidFill>
              </a:rPr>
              <a:t>Harbour</a:t>
            </a:r>
            <a:endParaRPr lang="en-CA" dirty="0">
              <a:solidFill>
                <a:schemeClr val="bg1"/>
              </a:solidFill>
            </a:endParaRPr>
          </a:p>
        </p:txBody>
      </p:sp>
      <p:graphicFrame>
        <p:nvGraphicFramePr>
          <p:cNvPr id="5" name="Content Placeholder 4">
            <a:extLst>
              <a:ext uri="{FF2B5EF4-FFF2-40B4-BE49-F238E27FC236}">
                <a16:creationId xmlns:a16="http://schemas.microsoft.com/office/drawing/2014/main" id="{838BAA75-3591-1EA2-77B4-4E525D2B4D4B}"/>
              </a:ext>
            </a:extLst>
          </p:cNvPr>
          <p:cNvGraphicFramePr>
            <a:graphicFrameLocks noGrp="1"/>
          </p:cNvGraphicFramePr>
          <p:nvPr>
            <p:ph idx="1"/>
            <p:extLst>
              <p:ext uri="{D42A27DB-BD31-4B8C-83A1-F6EECF244321}">
                <p14:modId xmlns:p14="http://schemas.microsoft.com/office/powerpoint/2010/main" val="169236524"/>
              </p:ext>
            </p:extLst>
          </p:nvPr>
        </p:nvGraphicFramePr>
        <p:xfrm>
          <a:off x="1141406" y="2097088"/>
          <a:ext cx="9469350" cy="1681205"/>
        </p:xfrm>
        <a:graphic>
          <a:graphicData uri="http://schemas.openxmlformats.org/drawingml/2006/table">
            <a:tbl>
              <a:tblPr firstRow="1" bandRow="1">
                <a:tableStyleId>{5C22544A-7EE6-4342-B048-85BDC9FD1C3A}</a:tableStyleId>
              </a:tblPr>
              <a:tblGrid>
                <a:gridCol w="3731803">
                  <a:extLst>
                    <a:ext uri="{9D8B030D-6E8A-4147-A177-3AD203B41FA5}">
                      <a16:colId xmlns:a16="http://schemas.microsoft.com/office/drawing/2014/main" val="829218523"/>
                    </a:ext>
                  </a:extLst>
                </a:gridCol>
                <a:gridCol w="1090700">
                  <a:extLst>
                    <a:ext uri="{9D8B030D-6E8A-4147-A177-3AD203B41FA5}">
                      <a16:colId xmlns:a16="http://schemas.microsoft.com/office/drawing/2014/main" val="1204766544"/>
                    </a:ext>
                  </a:extLst>
                </a:gridCol>
                <a:gridCol w="1093815">
                  <a:extLst>
                    <a:ext uri="{9D8B030D-6E8A-4147-A177-3AD203B41FA5}">
                      <a16:colId xmlns:a16="http://schemas.microsoft.com/office/drawing/2014/main" val="3398301396"/>
                    </a:ext>
                  </a:extLst>
                </a:gridCol>
                <a:gridCol w="1006526">
                  <a:extLst>
                    <a:ext uri="{9D8B030D-6E8A-4147-A177-3AD203B41FA5}">
                      <a16:colId xmlns:a16="http://schemas.microsoft.com/office/drawing/2014/main" val="3187406465"/>
                    </a:ext>
                  </a:extLst>
                </a:gridCol>
                <a:gridCol w="907028">
                  <a:extLst>
                    <a:ext uri="{9D8B030D-6E8A-4147-A177-3AD203B41FA5}">
                      <a16:colId xmlns:a16="http://schemas.microsoft.com/office/drawing/2014/main" val="2255261015"/>
                    </a:ext>
                  </a:extLst>
                </a:gridCol>
                <a:gridCol w="819739">
                  <a:extLst>
                    <a:ext uri="{9D8B030D-6E8A-4147-A177-3AD203B41FA5}">
                      <a16:colId xmlns:a16="http://schemas.microsoft.com/office/drawing/2014/main" val="37940040"/>
                    </a:ext>
                  </a:extLst>
                </a:gridCol>
                <a:gridCol w="819739">
                  <a:extLst>
                    <a:ext uri="{9D8B030D-6E8A-4147-A177-3AD203B41FA5}">
                      <a16:colId xmlns:a16="http://schemas.microsoft.com/office/drawing/2014/main" val="2092936728"/>
                    </a:ext>
                  </a:extLst>
                </a:gridCol>
              </a:tblGrid>
              <a:tr h="336241">
                <a:tc>
                  <a:txBody>
                    <a:bodyPr/>
                    <a:lstStyle/>
                    <a:p>
                      <a:pPr algn="l" fontAlgn="ctr"/>
                      <a:r>
                        <a:rPr lang="en-CA" sz="1400" u="none" strike="noStrike" dirty="0">
                          <a:solidFill>
                            <a:schemeClr val="bg1"/>
                          </a:solidFill>
                          <a:effectLst/>
                          <a:latin typeface="+mn-lt"/>
                        </a:rPr>
                        <a:t>HARBOUR</a:t>
                      </a:r>
                      <a:endParaRPr lang="en-CA" sz="1400" b="1" i="0" u="none" strike="noStrike" dirty="0">
                        <a:solidFill>
                          <a:schemeClr val="bg1"/>
                        </a:solidFill>
                        <a:effectLst/>
                        <a:latin typeface="+mn-lt"/>
                      </a:endParaRPr>
                    </a:p>
                  </a:txBody>
                  <a:tcPr marL="0" marR="0" marT="0" marB="0" anchor="ctr"/>
                </a:tc>
                <a:tc>
                  <a:txBody>
                    <a:bodyPr/>
                    <a:lstStyle/>
                    <a:p>
                      <a:pPr algn="ctr" fontAlgn="b"/>
                      <a:r>
                        <a:rPr lang="en-CA" sz="1400" u="none" strike="noStrike" dirty="0">
                          <a:solidFill>
                            <a:schemeClr val="bg1"/>
                          </a:solidFill>
                          <a:effectLst/>
                          <a:latin typeface="+mn-lt"/>
                        </a:rPr>
                        <a:t>Fund</a:t>
                      </a:r>
                      <a:endParaRPr lang="en-CA" sz="1400" b="1" i="0" u="none" strike="noStrike" dirty="0">
                        <a:solidFill>
                          <a:schemeClr val="bg1"/>
                        </a:solidFill>
                        <a:effectLst/>
                        <a:latin typeface="+mn-lt"/>
                      </a:endParaRPr>
                    </a:p>
                  </a:txBody>
                  <a:tcPr marL="0" marR="0" marT="0" marB="0" anchor="b"/>
                </a:tc>
                <a:tc>
                  <a:txBody>
                    <a:bodyPr/>
                    <a:lstStyle/>
                    <a:p>
                      <a:pPr algn="r" fontAlgn="b"/>
                      <a:r>
                        <a:rPr lang="en-CA" sz="1400" u="none" strike="noStrike" dirty="0">
                          <a:solidFill>
                            <a:schemeClr val="bg1"/>
                          </a:solidFill>
                          <a:effectLst/>
                          <a:latin typeface="+mn-lt"/>
                        </a:rPr>
                        <a:t>2024 </a:t>
                      </a:r>
                      <a:endParaRPr lang="en-CA" sz="1400" b="1" i="0" u="none" strike="noStrike" dirty="0">
                        <a:solidFill>
                          <a:schemeClr val="bg1"/>
                        </a:solidFill>
                        <a:effectLst/>
                        <a:latin typeface="+mn-lt"/>
                      </a:endParaRPr>
                    </a:p>
                  </a:txBody>
                  <a:tcPr marL="0" marR="0" marT="0" marB="0" anchor="b"/>
                </a:tc>
                <a:tc>
                  <a:txBody>
                    <a:bodyPr/>
                    <a:lstStyle/>
                    <a:p>
                      <a:pPr algn="r" fontAlgn="b"/>
                      <a:r>
                        <a:rPr lang="en-CA" sz="1400" u="none" strike="noStrike" dirty="0">
                          <a:solidFill>
                            <a:schemeClr val="bg1"/>
                          </a:solidFill>
                          <a:effectLst/>
                          <a:latin typeface="+mn-lt"/>
                        </a:rPr>
                        <a:t>2025 </a:t>
                      </a:r>
                      <a:endParaRPr lang="en-CA" sz="1400" b="1" i="0" u="none" strike="noStrike" dirty="0">
                        <a:solidFill>
                          <a:schemeClr val="bg1"/>
                        </a:solidFill>
                        <a:effectLst/>
                        <a:latin typeface="+mn-lt"/>
                      </a:endParaRPr>
                    </a:p>
                  </a:txBody>
                  <a:tcPr marL="0" marR="0" marT="0" marB="0" anchor="b"/>
                </a:tc>
                <a:tc>
                  <a:txBody>
                    <a:bodyPr/>
                    <a:lstStyle/>
                    <a:p>
                      <a:pPr algn="r" fontAlgn="b"/>
                      <a:r>
                        <a:rPr lang="en-CA" sz="1400" u="none" strike="noStrike" dirty="0">
                          <a:solidFill>
                            <a:schemeClr val="bg1"/>
                          </a:solidFill>
                          <a:effectLst/>
                          <a:latin typeface="+mn-lt"/>
                        </a:rPr>
                        <a:t>2026 </a:t>
                      </a:r>
                      <a:endParaRPr lang="en-CA" sz="1400" b="1" i="0" u="none" strike="noStrike" dirty="0">
                        <a:solidFill>
                          <a:schemeClr val="bg1"/>
                        </a:solidFill>
                        <a:effectLst/>
                        <a:latin typeface="+mn-lt"/>
                      </a:endParaRPr>
                    </a:p>
                  </a:txBody>
                  <a:tcPr marL="0" marR="0" marT="0" marB="0" anchor="b"/>
                </a:tc>
                <a:tc>
                  <a:txBody>
                    <a:bodyPr/>
                    <a:lstStyle/>
                    <a:p>
                      <a:pPr algn="r" fontAlgn="b"/>
                      <a:r>
                        <a:rPr lang="en-CA" sz="1400" u="none" strike="noStrike" dirty="0">
                          <a:solidFill>
                            <a:schemeClr val="bg1"/>
                          </a:solidFill>
                          <a:effectLst/>
                          <a:latin typeface="+mn-lt"/>
                        </a:rPr>
                        <a:t>2027 </a:t>
                      </a:r>
                      <a:endParaRPr lang="en-CA" sz="1400" b="1" i="0" u="none" strike="noStrike" dirty="0">
                        <a:solidFill>
                          <a:schemeClr val="bg1"/>
                        </a:solidFill>
                        <a:effectLst/>
                        <a:latin typeface="+mn-lt"/>
                      </a:endParaRPr>
                    </a:p>
                  </a:txBody>
                  <a:tcPr marL="0" marR="0" marT="0" marB="0" anchor="b"/>
                </a:tc>
                <a:tc>
                  <a:txBody>
                    <a:bodyPr/>
                    <a:lstStyle/>
                    <a:p>
                      <a:pPr algn="r" fontAlgn="b"/>
                      <a:r>
                        <a:rPr lang="en-CA" sz="1400" u="none" strike="noStrike" dirty="0">
                          <a:solidFill>
                            <a:schemeClr val="bg1"/>
                          </a:solidFill>
                          <a:effectLst/>
                          <a:latin typeface="+mn-lt"/>
                        </a:rPr>
                        <a:t>2028 </a:t>
                      </a:r>
                      <a:endParaRPr lang="en-CA" sz="1400" b="1" i="0" u="none" strike="noStrike" dirty="0">
                        <a:solidFill>
                          <a:schemeClr val="bg1"/>
                        </a:solidFill>
                        <a:effectLst/>
                        <a:latin typeface="+mn-lt"/>
                      </a:endParaRPr>
                    </a:p>
                  </a:txBody>
                  <a:tcPr marL="0" marR="0" marT="0" marB="0" anchor="b"/>
                </a:tc>
                <a:extLst>
                  <a:ext uri="{0D108BD9-81ED-4DB2-BD59-A6C34878D82A}">
                    <a16:rowId xmlns:a16="http://schemas.microsoft.com/office/drawing/2014/main" val="2500251423"/>
                  </a:ext>
                </a:extLst>
              </a:tr>
              <a:tr h="336241">
                <a:tc>
                  <a:txBody>
                    <a:bodyPr/>
                    <a:lstStyle/>
                    <a:p>
                      <a:pPr algn="l" fontAlgn="ctr"/>
                      <a:r>
                        <a:rPr lang="en-US" sz="1400" u="none" strike="noStrike" dirty="0">
                          <a:solidFill>
                            <a:schemeClr val="bg1"/>
                          </a:solidFill>
                          <a:effectLst/>
                          <a:latin typeface="+mn-lt"/>
                        </a:rPr>
                        <a:t>Float Plane Upgrade at Whiskey Dock</a:t>
                      </a:r>
                      <a:endParaRPr lang="en-US" sz="1400" b="0" i="0" u="none" strike="noStrike" dirty="0">
                        <a:solidFill>
                          <a:schemeClr val="bg1"/>
                        </a:solidFill>
                        <a:effectLst/>
                        <a:latin typeface="+mn-lt"/>
                      </a:endParaRPr>
                    </a:p>
                  </a:txBody>
                  <a:tcPr marL="0" marR="0" marT="0" marB="0" anchor="ctr"/>
                </a:tc>
                <a:tc>
                  <a:txBody>
                    <a:bodyPr/>
                    <a:lstStyle/>
                    <a:p>
                      <a:pPr algn="ctr" fontAlgn="ctr"/>
                      <a:r>
                        <a:rPr lang="en-CA" sz="1400" u="none" strike="noStrike" dirty="0">
                          <a:solidFill>
                            <a:schemeClr val="bg1"/>
                          </a:solidFill>
                          <a:effectLst/>
                          <a:latin typeface="+mn-lt"/>
                        </a:rPr>
                        <a:t>HR</a:t>
                      </a:r>
                      <a:endParaRPr lang="en-CA" sz="1400" b="0" i="0" u="none" strike="noStrike" dirty="0">
                        <a:solidFill>
                          <a:schemeClr val="bg1"/>
                        </a:solidFill>
                        <a:effectLst/>
                        <a:latin typeface="+mn-lt"/>
                      </a:endParaRPr>
                    </a:p>
                  </a:txBody>
                  <a:tcPr marL="0" marR="0" marT="0" marB="0" anchor="ctr"/>
                </a:tc>
                <a:tc>
                  <a:txBody>
                    <a:bodyPr/>
                    <a:lstStyle/>
                    <a:p>
                      <a:pPr algn="r" fontAlgn="ctr"/>
                      <a:r>
                        <a:rPr lang="en-CA" sz="1400" u="none" strike="noStrike" dirty="0">
                          <a:solidFill>
                            <a:schemeClr val="bg1"/>
                          </a:solidFill>
                          <a:effectLst/>
                          <a:latin typeface="+mn-lt"/>
                        </a:rPr>
                        <a:t>30,000</a:t>
                      </a:r>
                      <a:endParaRPr lang="en-CA" sz="1400" b="0" i="0" u="none" strike="noStrike" dirty="0">
                        <a:solidFill>
                          <a:schemeClr val="bg1"/>
                        </a:solidFill>
                        <a:effectLst/>
                        <a:latin typeface="+mn-lt"/>
                      </a:endParaRPr>
                    </a:p>
                  </a:txBody>
                  <a:tcPr marL="0" marR="0" marT="0" marB="0" anchor="ctr"/>
                </a:tc>
                <a:tc>
                  <a:txBody>
                    <a:bodyPr/>
                    <a:lstStyle/>
                    <a:p>
                      <a:pPr algn="r" fontAlgn="ctr"/>
                      <a:endParaRPr lang="en-CA" sz="1400" b="0" i="0" u="none" strike="noStrike" dirty="0">
                        <a:solidFill>
                          <a:schemeClr val="bg1"/>
                        </a:solidFill>
                        <a:effectLst/>
                        <a:latin typeface="+mn-lt"/>
                      </a:endParaRPr>
                    </a:p>
                  </a:txBody>
                  <a:tcPr marL="0" marR="0" marT="0" marB="0" anchor="ctr"/>
                </a:tc>
                <a:tc>
                  <a:txBody>
                    <a:bodyPr/>
                    <a:lstStyle/>
                    <a:p>
                      <a:pPr algn="r" fontAlgn="ctr"/>
                      <a:endParaRPr lang="en-CA" sz="1400" b="0" i="0" u="none" strike="noStrike" dirty="0">
                        <a:solidFill>
                          <a:schemeClr val="bg1"/>
                        </a:solidFill>
                        <a:effectLst/>
                        <a:latin typeface="+mn-lt"/>
                      </a:endParaRPr>
                    </a:p>
                  </a:txBody>
                  <a:tcPr marL="0" marR="0" marT="0" marB="0" anchor="ctr"/>
                </a:tc>
                <a:tc>
                  <a:txBody>
                    <a:bodyPr/>
                    <a:lstStyle/>
                    <a:p>
                      <a:pPr algn="r" fontAlgn="ctr"/>
                      <a:endParaRPr lang="en-CA" sz="1400" b="0" i="0" u="none" strike="noStrike" dirty="0">
                        <a:solidFill>
                          <a:schemeClr val="bg1"/>
                        </a:solidFill>
                        <a:effectLst/>
                        <a:latin typeface="+mn-lt"/>
                      </a:endParaRPr>
                    </a:p>
                  </a:txBody>
                  <a:tcPr marL="0" marR="0" marT="0" marB="0" anchor="ctr"/>
                </a:tc>
                <a:tc>
                  <a:txBody>
                    <a:bodyPr/>
                    <a:lstStyle/>
                    <a:p>
                      <a:pPr algn="r" fontAlgn="ctr"/>
                      <a:endParaRPr lang="en-CA" sz="1400" b="0" i="0" u="none" strike="noStrike" dirty="0">
                        <a:solidFill>
                          <a:schemeClr val="bg1"/>
                        </a:solidFill>
                        <a:effectLst/>
                        <a:latin typeface="+mn-lt"/>
                      </a:endParaRPr>
                    </a:p>
                  </a:txBody>
                  <a:tcPr marL="0" marR="0" marT="0" marB="0" anchor="ctr"/>
                </a:tc>
                <a:extLst>
                  <a:ext uri="{0D108BD9-81ED-4DB2-BD59-A6C34878D82A}">
                    <a16:rowId xmlns:a16="http://schemas.microsoft.com/office/drawing/2014/main" val="933538131"/>
                  </a:ext>
                </a:extLst>
              </a:tr>
              <a:tr h="336241">
                <a:tc>
                  <a:txBody>
                    <a:bodyPr/>
                    <a:lstStyle/>
                    <a:p>
                      <a:pPr algn="l" fontAlgn="b"/>
                      <a:r>
                        <a:rPr lang="en-CA" sz="1400" u="none" strike="noStrike" dirty="0">
                          <a:solidFill>
                            <a:schemeClr val="bg1"/>
                          </a:solidFill>
                          <a:effectLst/>
                          <a:latin typeface="+mn-lt"/>
                        </a:rPr>
                        <a:t>Inner Harbour Walkway</a:t>
                      </a:r>
                      <a:endParaRPr lang="en-CA" sz="1400" b="0" i="0" u="none" strike="noStrike" dirty="0">
                        <a:solidFill>
                          <a:schemeClr val="bg1"/>
                        </a:solidFill>
                        <a:effectLst/>
                        <a:latin typeface="+mn-lt"/>
                      </a:endParaRPr>
                    </a:p>
                  </a:txBody>
                  <a:tcPr marL="0" marR="0" marT="0" marB="0" anchor="b"/>
                </a:tc>
                <a:tc>
                  <a:txBody>
                    <a:bodyPr/>
                    <a:lstStyle/>
                    <a:p>
                      <a:pPr algn="ctr" fontAlgn="ctr"/>
                      <a:r>
                        <a:rPr lang="en-CA" sz="1400" u="none" strike="noStrike" dirty="0">
                          <a:solidFill>
                            <a:schemeClr val="bg1"/>
                          </a:solidFill>
                          <a:effectLst/>
                          <a:latin typeface="+mn-lt"/>
                        </a:rPr>
                        <a:t>HR/RMI</a:t>
                      </a:r>
                      <a:endParaRPr lang="en-CA" sz="1400" b="0" i="0" u="none" strike="noStrike" dirty="0">
                        <a:solidFill>
                          <a:schemeClr val="bg1"/>
                        </a:solidFill>
                        <a:effectLst/>
                        <a:latin typeface="+mn-lt"/>
                      </a:endParaRPr>
                    </a:p>
                  </a:txBody>
                  <a:tcPr marL="0" marR="0" marT="0" marB="0" anchor="ctr"/>
                </a:tc>
                <a:tc>
                  <a:txBody>
                    <a:bodyPr/>
                    <a:lstStyle/>
                    <a:p>
                      <a:pPr algn="r" fontAlgn="ctr"/>
                      <a:r>
                        <a:rPr lang="en-US" sz="1400" b="0" i="0" u="none" strike="noStrike" dirty="0">
                          <a:solidFill>
                            <a:schemeClr val="bg1"/>
                          </a:solidFill>
                          <a:effectLst/>
                          <a:highlight>
                            <a:srgbClr val="FFFF00"/>
                          </a:highlight>
                          <a:latin typeface="+mn-lt"/>
                        </a:rPr>
                        <a:t>132,002</a:t>
                      </a:r>
                      <a:endParaRPr lang="en-CA" sz="1400" b="0" i="0" u="none" strike="noStrike" dirty="0">
                        <a:solidFill>
                          <a:schemeClr val="bg1"/>
                        </a:solidFill>
                        <a:effectLst/>
                        <a:highlight>
                          <a:srgbClr val="FFFF00"/>
                        </a:highlight>
                        <a:latin typeface="+mn-lt"/>
                      </a:endParaRPr>
                    </a:p>
                  </a:txBody>
                  <a:tcPr marL="0" marR="0" marT="0" marB="0" anchor="ctr"/>
                </a:tc>
                <a:tc>
                  <a:txBody>
                    <a:bodyPr/>
                    <a:lstStyle/>
                    <a:p>
                      <a:pPr algn="r" fontAlgn="ctr"/>
                      <a:r>
                        <a:rPr lang="en-US" sz="1400" b="0" i="0" u="none" strike="noStrike" dirty="0">
                          <a:solidFill>
                            <a:schemeClr val="bg1"/>
                          </a:solidFill>
                          <a:effectLst/>
                          <a:highlight>
                            <a:srgbClr val="FFFF00"/>
                          </a:highlight>
                          <a:latin typeface="+mn-lt"/>
                        </a:rPr>
                        <a:t>600,000</a:t>
                      </a:r>
                      <a:endParaRPr lang="en-CA" sz="1400" b="0" i="0" u="none" strike="noStrike" dirty="0">
                        <a:solidFill>
                          <a:schemeClr val="bg1"/>
                        </a:solidFill>
                        <a:effectLst/>
                        <a:highlight>
                          <a:srgbClr val="FFFF00"/>
                        </a:highlight>
                        <a:latin typeface="+mn-lt"/>
                      </a:endParaRPr>
                    </a:p>
                  </a:txBody>
                  <a:tcPr marL="0" marR="0" marT="0" marB="0" anchor="ctr"/>
                </a:tc>
                <a:tc>
                  <a:txBody>
                    <a:bodyPr/>
                    <a:lstStyle/>
                    <a:p>
                      <a:pPr algn="r" fontAlgn="ctr"/>
                      <a:endParaRPr lang="en-CA" sz="1400" b="0" i="0" u="none" strike="noStrike" dirty="0">
                        <a:solidFill>
                          <a:schemeClr val="bg1"/>
                        </a:solidFill>
                        <a:effectLst/>
                        <a:latin typeface="+mn-lt"/>
                      </a:endParaRPr>
                    </a:p>
                  </a:txBody>
                  <a:tcPr marL="0" marR="0" marT="0" marB="0" anchor="ctr"/>
                </a:tc>
                <a:tc>
                  <a:txBody>
                    <a:bodyPr/>
                    <a:lstStyle/>
                    <a:p>
                      <a:pPr algn="r" fontAlgn="ctr"/>
                      <a:endParaRPr lang="en-CA" sz="1400" b="0" i="0" u="none" strike="noStrike" dirty="0">
                        <a:solidFill>
                          <a:schemeClr val="bg1"/>
                        </a:solidFill>
                        <a:effectLst/>
                        <a:latin typeface="+mn-lt"/>
                      </a:endParaRPr>
                    </a:p>
                  </a:txBody>
                  <a:tcPr marL="0" marR="0" marT="0" marB="0" anchor="ctr"/>
                </a:tc>
                <a:tc>
                  <a:txBody>
                    <a:bodyPr/>
                    <a:lstStyle/>
                    <a:p>
                      <a:pPr algn="r" fontAlgn="ctr"/>
                      <a:endParaRPr lang="en-CA" sz="1400" b="0" i="0" u="none" strike="noStrike" dirty="0">
                        <a:solidFill>
                          <a:schemeClr val="bg1"/>
                        </a:solidFill>
                        <a:effectLst/>
                        <a:latin typeface="+mn-lt"/>
                      </a:endParaRPr>
                    </a:p>
                  </a:txBody>
                  <a:tcPr marL="0" marR="0" marT="0" marB="0" anchor="ctr"/>
                </a:tc>
                <a:extLst>
                  <a:ext uri="{0D108BD9-81ED-4DB2-BD59-A6C34878D82A}">
                    <a16:rowId xmlns:a16="http://schemas.microsoft.com/office/drawing/2014/main" val="1715844847"/>
                  </a:ext>
                </a:extLst>
              </a:tr>
              <a:tr h="336241">
                <a:tc>
                  <a:txBody>
                    <a:bodyPr/>
                    <a:lstStyle/>
                    <a:p>
                      <a:pPr algn="l" fontAlgn="ctr"/>
                      <a:r>
                        <a:rPr lang="en-CA" sz="1400" u="none" strike="noStrike" dirty="0">
                          <a:solidFill>
                            <a:schemeClr val="bg1"/>
                          </a:solidFill>
                          <a:effectLst/>
                          <a:latin typeface="+mn-lt"/>
                        </a:rPr>
                        <a:t>Boat Launch Extension</a:t>
                      </a:r>
                      <a:endParaRPr lang="en-CA" sz="1400" b="0" i="0" u="none" strike="noStrike" dirty="0">
                        <a:solidFill>
                          <a:schemeClr val="bg1"/>
                        </a:solidFill>
                        <a:effectLst/>
                        <a:latin typeface="+mn-lt"/>
                      </a:endParaRPr>
                    </a:p>
                  </a:txBody>
                  <a:tcPr marL="0" marR="0" marT="0" marB="0" anchor="ctr"/>
                </a:tc>
                <a:tc>
                  <a:txBody>
                    <a:bodyPr/>
                    <a:lstStyle/>
                    <a:p>
                      <a:pPr algn="ctr" fontAlgn="ctr"/>
                      <a:r>
                        <a:rPr lang="en-CA" sz="1400" u="none" strike="noStrike" dirty="0">
                          <a:solidFill>
                            <a:schemeClr val="bg1"/>
                          </a:solidFill>
                          <a:effectLst/>
                          <a:latin typeface="+mn-lt"/>
                        </a:rPr>
                        <a:t>HR</a:t>
                      </a:r>
                      <a:endParaRPr lang="en-CA" sz="1400" b="0" i="0" u="none" strike="noStrike" dirty="0">
                        <a:solidFill>
                          <a:schemeClr val="bg1"/>
                        </a:solidFill>
                        <a:effectLst/>
                        <a:latin typeface="+mn-lt"/>
                      </a:endParaRPr>
                    </a:p>
                  </a:txBody>
                  <a:tcPr marL="0" marR="0" marT="0" marB="0" anchor="ctr"/>
                </a:tc>
                <a:tc>
                  <a:txBody>
                    <a:bodyPr/>
                    <a:lstStyle/>
                    <a:p>
                      <a:pPr algn="r" fontAlgn="ctr"/>
                      <a:r>
                        <a:rPr lang="en-US" sz="1400" b="0" i="0" u="none" strike="noStrike" dirty="0">
                          <a:solidFill>
                            <a:schemeClr val="bg1"/>
                          </a:solidFill>
                          <a:effectLst/>
                          <a:highlight>
                            <a:srgbClr val="FFFF00"/>
                          </a:highlight>
                          <a:latin typeface="+mn-lt"/>
                        </a:rPr>
                        <a:t>80,000</a:t>
                      </a:r>
                      <a:endParaRPr lang="en-CA" sz="1400" b="0" i="0" u="none" strike="noStrike" dirty="0">
                        <a:solidFill>
                          <a:schemeClr val="bg1"/>
                        </a:solidFill>
                        <a:effectLst/>
                        <a:highlight>
                          <a:srgbClr val="FFFF00"/>
                        </a:highlight>
                        <a:latin typeface="+mn-lt"/>
                      </a:endParaRPr>
                    </a:p>
                  </a:txBody>
                  <a:tcPr marL="0" marR="0" marT="0" marB="0" anchor="ctr"/>
                </a:tc>
                <a:tc>
                  <a:txBody>
                    <a:bodyPr/>
                    <a:lstStyle/>
                    <a:p>
                      <a:pPr algn="r" fontAlgn="ctr"/>
                      <a:endParaRPr lang="en-CA" sz="1400" b="0" i="0" u="none" strike="noStrike" dirty="0">
                        <a:solidFill>
                          <a:schemeClr val="bg1"/>
                        </a:solidFill>
                        <a:effectLst/>
                        <a:latin typeface="+mn-lt"/>
                      </a:endParaRPr>
                    </a:p>
                  </a:txBody>
                  <a:tcPr marL="0" marR="0" marT="0" marB="0" anchor="ctr"/>
                </a:tc>
                <a:tc>
                  <a:txBody>
                    <a:bodyPr/>
                    <a:lstStyle/>
                    <a:p>
                      <a:pPr algn="r" fontAlgn="ctr"/>
                      <a:endParaRPr lang="en-CA" sz="1400" b="0" i="0" u="none" strike="noStrike" dirty="0">
                        <a:solidFill>
                          <a:schemeClr val="bg1"/>
                        </a:solidFill>
                        <a:effectLst/>
                        <a:latin typeface="+mn-lt"/>
                      </a:endParaRPr>
                    </a:p>
                  </a:txBody>
                  <a:tcPr marL="0" marR="0" marT="0" marB="0" anchor="ctr"/>
                </a:tc>
                <a:tc>
                  <a:txBody>
                    <a:bodyPr/>
                    <a:lstStyle/>
                    <a:p>
                      <a:pPr algn="r" fontAlgn="ctr"/>
                      <a:endParaRPr lang="en-CA" sz="1400" b="0" i="0" u="none" strike="noStrike" dirty="0">
                        <a:solidFill>
                          <a:schemeClr val="bg1"/>
                        </a:solidFill>
                        <a:effectLst/>
                        <a:latin typeface="+mn-lt"/>
                      </a:endParaRPr>
                    </a:p>
                  </a:txBody>
                  <a:tcPr marL="0" marR="0" marT="0" marB="0" anchor="ctr"/>
                </a:tc>
                <a:tc>
                  <a:txBody>
                    <a:bodyPr/>
                    <a:lstStyle/>
                    <a:p>
                      <a:pPr algn="r" fontAlgn="ctr"/>
                      <a:endParaRPr lang="en-CA" sz="1400" b="0" i="0" u="none" strike="noStrike" dirty="0">
                        <a:solidFill>
                          <a:schemeClr val="bg1"/>
                        </a:solidFill>
                        <a:effectLst/>
                        <a:latin typeface="+mn-lt"/>
                      </a:endParaRPr>
                    </a:p>
                  </a:txBody>
                  <a:tcPr marL="0" marR="0" marT="0" marB="0" anchor="ctr"/>
                </a:tc>
                <a:extLst>
                  <a:ext uri="{0D108BD9-81ED-4DB2-BD59-A6C34878D82A}">
                    <a16:rowId xmlns:a16="http://schemas.microsoft.com/office/drawing/2014/main" val="1339200685"/>
                  </a:ext>
                </a:extLst>
              </a:tr>
              <a:tr h="336241">
                <a:tc>
                  <a:txBody>
                    <a:bodyPr/>
                    <a:lstStyle/>
                    <a:p>
                      <a:pPr algn="l" fontAlgn="ctr"/>
                      <a:r>
                        <a:rPr lang="en-CA" sz="1400" b="1" u="none" strike="noStrike" dirty="0">
                          <a:solidFill>
                            <a:schemeClr val="bg1"/>
                          </a:solidFill>
                          <a:effectLst/>
                          <a:latin typeface="+mn-lt"/>
                        </a:rPr>
                        <a:t>TOTAL</a:t>
                      </a:r>
                      <a:endParaRPr lang="en-CA" sz="1400" b="1" i="0" u="none" strike="noStrike" dirty="0">
                        <a:solidFill>
                          <a:schemeClr val="bg1"/>
                        </a:solidFill>
                        <a:effectLst/>
                        <a:latin typeface="+mn-lt"/>
                      </a:endParaRPr>
                    </a:p>
                  </a:txBody>
                  <a:tcPr marL="0" marR="0" marT="0" marB="0" anchor="ctr"/>
                </a:tc>
                <a:tc>
                  <a:txBody>
                    <a:bodyPr/>
                    <a:lstStyle/>
                    <a:p>
                      <a:pPr algn="ctr" fontAlgn="ctr"/>
                      <a:r>
                        <a:rPr lang="en-CA" sz="1400" b="1" u="none" strike="noStrike" dirty="0">
                          <a:solidFill>
                            <a:schemeClr val="bg1"/>
                          </a:solidFill>
                          <a:effectLst/>
                          <a:latin typeface="+mn-lt"/>
                        </a:rPr>
                        <a:t> </a:t>
                      </a:r>
                      <a:endParaRPr lang="en-CA" sz="1400" b="1" i="0" u="none" strike="noStrike" dirty="0">
                        <a:solidFill>
                          <a:schemeClr val="bg1"/>
                        </a:solidFill>
                        <a:effectLst/>
                        <a:latin typeface="+mn-lt"/>
                      </a:endParaRPr>
                    </a:p>
                  </a:txBody>
                  <a:tcPr marL="0" marR="0" marT="0" marB="0" anchor="ctr"/>
                </a:tc>
                <a:tc>
                  <a:txBody>
                    <a:bodyPr/>
                    <a:lstStyle/>
                    <a:p>
                      <a:pPr algn="r" fontAlgn="ctr"/>
                      <a:r>
                        <a:rPr lang="en-US" sz="1400" b="1" i="0" u="none" strike="noStrike" dirty="0">
                          <a:solidFill>
                            <a:schemeClr val="bg1"/>
                          </a:solidFill>
                          <a:effectLst/>
                          <a:latin typeface="+mn-lt"/>
                        </a:rPr>
                        <a:t>242,002</a:t>
                      </a:r>
                      <a:endParaRPr lang="en-CA" sz="1400" b="1" i="0" u="none" strike="noStrike" dirty="0">
                        <a:solidFill>
                          <a:schemeClr val="bg1"/>
                        </a:solidFill>
                        <a:effectLst/>
                        <a:latin typeface="+mn-lt"/>
                      </a:endParaRPr>
                    </a:p>
                  </a:txBody>
                  <a:tcPr marL="0" marR="0" marT="0" marB="0" anchor="ctr"/>
                </a:tc>
                <a:tc>
                  <a:txBody>
                    <a:bodyPr/>
                    <a:lstStyle/>
                    <a:p>
                      <a:pPr algn="r" fontAlgn="ctr"/>
                      <a:r>
                        <a:rPr lang="en-US" sz="1400" b="1" i="0" u="none" strike="noStrike" dirty="0">
                          <a:solidFill>
                            <a:schemeClr val="bg1"/>
                          </a:solidFill>
                          <a:effectLst/>
                          <a:latin typeface="+mn-lt"/>
                        </a:rPr>
                        <a:t>600,000</a:t>
                      </a:r>
                      <a:endParaRPr lang="en-CA" sz="1400" b="1" i="0" u="none" strike="noStrike" dirty="0">
                        <a:solidFill>
                          <a:schemeClr val="bg1"/>
                        </a:solidFill>
                        <a:effectLst/>
                        <a:latin typeface="+mn-lt"/>
                      </a:endParaRPr>
                    </a:p>
                  </a:txBody>
                  <a:tcPr marL="0" marR="0" marT="0" marB="0" anchor="ctr"/>
                </a:tc>
                <a:tc>
                  <a:txBody>
                    <a:bodyPr/>
                    <a:lstStyle/>
                    <a:p>
                      <a:pPr algn="r" fontAlgn="ctr"/>
                      <a:r>
                        <a:rPr lang="en-CA" sz="1400" b="1" u="none" strike="noStrike" dirty="0">
                          <a:solidFill>
                            <a:schemeClr val="bg1"/>
                          </a:solidFill>
                          <a:effectLst/>
                          <a:latin typeface="+mn-lt"/>
                        </a:rPr>
                        <a:t>0</a:t>
                      </a:r>
                      <a:endParaRPr lang="en-CA" sz="1400" b="1" i="0" u="none" strike="noStrike" dirty="0">
                        <a:solidFill>
                          <a:schemeClr val="bg1"/>
                        </a:solidFill>
                        <a:effectLst/>
                        <a:latin typeface="+mn-lt"/>
                      </a:endParaRPr>
                    </a:p>
                  </a:txBody>
                  <a:tcPr marL="0" marR="0" marT="0" marB="0" anchor="ctr"/>
                </a:tc>
                <a:tc>
                  <a:txBody>
                    <a:bodyPr/>
                    <a:lstStyle/>
                    <a:p>
                      <a:pPr algn="r" fontAlgn="ctr"/>
                      <a:r>
                        <a:rPr lang="en-CA" sz="1400" b="1" u="none" strike="noStrike" dirty="0">
                          <a:solidFill>
                            <a:schemeClr val="bg1"/>
                          </a:solidFill>
                          <a:effectLst/>
                          <a:latin typeface="+mn-lt"/>
                        </a:rPr>
                        <a:t>0</a:t>
                      </a:r>
                      <a:endParaRPr lang="en-CA" sz="1400" b="1" i="0" u="none" strike="noStrike" dirty="0">
                        <a:solidFill>
                          <a:schemeClr val="bg1"/>
                        </a:solidFill>
                        <a:effectLst/>
                        <a:latin typeface="+mn-lt"/>
                      </a:endParaRPr>
                    </a:p>
                  </a:txBody>
                  <a:tcPr marL="0" marR="0" marT="0" marB="0" anchor="ctr"/>
                </a:tc>
                <a:tc>
                  <a:txBody>
                    <a:bodyPr/>
                    <a:lstStyle/>
                    <a:p>
                      <a:pPr algn="r" fontAlgn="ctr"/>
                      <a:r>
                        <a:rPr lang="en-CA" sz="1400" b="1" u="none" strike="noStrike" dirty="0">
                          <a:solidFill>
                            <a:schemeClr val="bg1"/>
                          </a:solidFill>
                          <a:effectLst/>
                          <a:latin typeface="+mn-lt"/>
                        </a:rPr>
                        <a:t>0</a:t>
                      </a:r>
                      <a:endParaRPr lang="en-CA" sz="1400" b="1" i="0" u="none" strike="noStrike" dirty="0">
                        <a:solidFill>
                          <a:schemeClr val="bg1"/>
                        </a:solidFill>
                        <a:effectLst/>
                        <a:latin typeface="+mn-lt"/>
                      </a:endParaRPr>
                    </a:p>
                  </a:txBody>
                  <a:tcPr marL="0" marR="0" marT="0" marB="0" anchor="ctr"/>
                </a:tc>
                <a:extLst>
                  <a:ext uri="{0D108BD9-81ED-4DB2-BD59-A6C34878D82A}">
                    <a16:rowId xmlns:a16="http://schemas.microsoft.com/office/drawing/2014/main" val="3667587094"/>
                  </a:ext>
                </a:extLst>
              </a:tr>
            </a:tbl>
          </a:graphicData>
        </a:graphic>
      </p:graphicFrame>
      <p:sp>
        <p:nvSpPr>
          <p:cNvPr id="6" name="TextBox 5">
            <a:extLst>
              <a:ext uri="{FF2B5EF4-FFF2-40B4-BE49-F238E27FC236}">
                <a16:creationId xmlns:a16="http://schemas.microsoft.com/office/drawing/2014/main" id="{EDDE9409-55D8-85B4-9172-19ECF4D26BBC}"/>
              </a:ext>
            </a:extLst>
          </p:cNvPr>
          <p:cNvSpPr txBox="1"/>
          <p:nvPr/>
        </p:nvSpPr>
        <p:spPr>
          <a:xfrm>
            <a:off x="1141406" y="4856480"/>
            <a:ext cx="7636642" cy="646331"/>
          </a:xfrm>
          <a:prstGeom prst="rect">
            <a:avLst/>
          </a:prstGeom>
          <a:noFill/>
        </p:spPr>
        <p:txBody>
          <a:bodyPr wrap="none" rtlCol="0">
            <a:spAutoFit/>
          </a:bodyPr>
          <a:lstStyle/>
          <a:p>
            <a:r>
              <a:rPr lang="en-US" dirty="0">
                <a:solidFill>
                  <a:schemeClr val="bg1"/>
                </a:solidFill>
              </a:rPr>
              <a:t>Harbour projects fully funded through harbour reserves. </a:t>
            </a:r>
          </a:p>
          <a:p>
            <a:r>
              <a:rPr lang="en-US" dirty="0">
                <a:solidFill>
                  <a:schemeClr val="bg1"/>
                </a:solidFill>
              </a:rPr>
              <a:t>Re-allocated Inner Harbour Walkway Funding to reflect anticipated expenditures</a:t>
            </a:r>
            <a:endParaRPr lang="en-CA" dirty="0">
              <a:solidFill>
                <a:schemeClr val="bg1"/>
              </a:solidFill>
            </a:endParaRPr>
          </a:p>
        </p:txBody>
      </p:sp>
    </p:spTree>
    <p:extLst>
      <p:ext uri="{BB962C8B-B14F-4D97-AF65-F5344CB8AC3E}">
        <p14:creationId xmlns:p14="http://schemas.microsoft.com/office/powerpoint/2010/main" val="284646967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6697F791-5FFA-4164-899F-EB52EA72B0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6" name="Picture 2">
            <a:extLst>
              <a:ext uri="{FF2B5EF4-FFF2-40B4-BE49-F238E27FC236}">
                <a16:creationId xmlns:a16="http://schemas.microsoft.com/office/drawing/2014/main" id="{4E28A1A9-FB81-4816-AAEA-C3B43094695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cstate="email">
            <a:extLst>
              <a:ext uri="{28A0092B-C50C-407E-A947-70E740481C1C}">
                <a14:useLocalDpi xmlns:a14="http://schemas.microsoft.com/office/drawing/2010/main" val="0"/>
              </a:ext>
            </a:extLst>
          </a:blip>
          <a:srcRect/>
          <a:stretch>
            <a:fillRect/>
          </a:stretch>
        </p:blipFill>
        <p:spPr bwMode="auto">
          <a:xfrm>
            <a:off x="1190" y="-2"/>
            <a:ext cx="4061525" cy="6858001"/>
          </a:xfrm>
          <a:prstGeom prst="rect">
            <a:avLst/>
          </a:prstGeom>
          <a:extLst>
            <a:ext uri="{909E8E84-426E-40dd-AFC4-6F175D3DCCD1}">
              <a14:hiddenFill xmlns="" xmlns:a16="http://schemas.microsoft.com/office/drawing/2014/main" xmlns:p14="http://schemas.microsoft.com/office/powerpoint/2010/main" xmlns:a14="http://schemas.microsoft.com/office/drawing/2010/main">
                <a:solidFill>
                  <a:srgbClr val="FFFFFF"/>
                </a:solidFill>
              </a14:hiddenFill>
            </a:ext>
          </a:extLst>
        </p:spPr>
      </p:pic>
      <p:sp>
        <p:nvSpPr>
          <p:cNvPr id="18" name="Rectangle 17">
            <a:extLst>
              <a:ext uri="{FF2B5EF4-FFF2-40B4-BE49-F238E27FC236}">
                <a16:creationId xmlns:a16="http://schemas.microsoft.com/office/drawing/2014/main" id="{B773AB25-A422-41AA-9737-5E04C1966D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853"/>
            <a:ext cx="4055621" cy="6858000"/>
          </a:xfrm>
          <a:prstGeom prst="rect">
            <a:avLst/>
          </a:prstGeom>
          <a:ln>
            <a:noFill/>
          </a:ln>
          <a:effectLst>
            <a:outerShdw blurRad="76200" dist="38100" algn="l" rotWithShape="0">
              <a:prstClr val="black">
                <a:alpha val="37000"/>
              </a:prstClr>
            </a:outerShdw>
          </a:effectLst>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dirty="0"/>
          </a:p>
        </p:txBody>
      </p:sp>
      <p:pic>
        <p:nvPicPr>
          <p:cNvPr id="20" name="Picture 2">
            <a:extLst>
              <a:ext uri="{FF2B5EF4-FFF2-40B4-BE49-F238E27FC236}">
                <a16:creationId xmlns:a16="http://schemas.microsoft.com/office/drawing/2014/main" id="{AF0552B8-DE8C-40DF-B29F-1728E6A1061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cstate="email">
            <a:alphaModFix amt="30000"/>
            <a:extLst>
              <a:ext uri="{28A0092B-C50C-407E-A947-70E740481C1C}">
                <a14:useLocalDpi xmlns:a14="http://schemas.microsoft.com/office/drawing/2010/main" val="0"/>
              </a:ext>
            </a:extLst>
          </a:blip>
          <a:srcRect/>
          <a:stretch>
            <a:fillRect/>
          </a:stretch>
        </p:blipFill>
        <p:spPr bwMode="auto">
          <a:xfrm>
            <a:off x="-22530" y="23283"/>
            <a:ext cx="4078152" cy="6858001"/>
          </a:xfrm>
          <a:prstGeom prst="rect">
            <a:avLst/>
          </a:prstGeom>
          <a:noFill/>
          <a:extLst>
            <a:ext uri="{909E8E84-426E-40dd-AFC4-6F175D3DCCD1}">
              <a14:hiddenFill xmlns="" xmlns:a16="http://schemas.microsoft.com/office/drawing/2014/main" xmlns:p14="http://schemas.microsoft.com/office/powerpoint/2010/main"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F3E99235-CCB4-F937-FB48-83CEA3722FEB}"/>
              </a:ext>
            </a:extLst>
          </p:cNvPr>
          <p:cNvSpPr txBox="1"/>
          <p:nvPr/>
        </p:nvSpPr>
        <p:spPr>
          <a:xfrm>
            <a:off x="944164" y="479426"/>
            <a:ext cx="2862444" cy="5740133"/>
          </a:xfrm>
          <a:prstGeom prst="rect">
            <a:avLst/>
          </a:prstGeom>
        </p:spPr>
        <p:txBody>
          <a:bodyPr vert="horz" lIns="91440" tIns="45720" rIns="91440" bIns="45720" rtlCol="0">
            <a:normAutofit fontScale="92500" lnSpcReduction="10000"/>
          </a:bodyPr>
          <a:lstStyle/>
          <a:p>
            <a:pPr algn="ctr" defTabSz="914400">
              <a:lnSpc>
                <a:spcPct val="120000"/>
              </a:lnSpc>
              <a:spcAft>
                <a:spcPts val="600"/>
              </a:spcAft>
              <a:buSzPct val="125000"/>
            </a:pPr>
            <a:r>
              <a:rPr lang="en-US" sz="1900" dirty="0"/>
              <a:t>Village Green Playground</a:t>
            </a:r>
          </a:p>
          <a:p>
            <a:pPr algn="ctr" defTabSz="914400">
              <a:lnSpc>
                <a:spcPct val="120000"/>
              </a:lnSpc>
              <a:spcAft>
                <a:spcPts val="600"/>
              </a:spcAft>
              <a:buSzPct val="125000"/>
            </a:pPr>
            <a:r>
              <a:rPr lang="en-US" dirty="0"/>
              <a:t>$349,000</a:t>
            </a:r>
          </a:p>
          <a:p>
            <a:pPr algn="ctr" defTabSz="914400">
              <a:lnSpc>
                <a:spcPct val="120000"/>
              </a:lnSpc>
              <a:spcAft>
                <a:spcPts val="600"/>
              </a:spcAft>
              <a:buSzPct val="125000"/>
            </a:pPr>
            <a:r>
              <a:rPr lang="en-US" dirty="0"/>
              <a:t>RMI</a:t>
            </a:r>
          </a:p>
          <a:p>
            <a:pPr algn="ctr" defTabSz="393192">
              <a:spcAft>
                <a:spcPts val="600"/>
              </a:spcAft>
            </a:pPr>
            <a:endParaRPr lang="en-CA" b="1" kern="1200" dirty="0">
              <a:latin typeface="+mn-lt"/>
              <a:ea typeface="+mn-ea"/>
              <a:cs typeface="+mn-cs"/>
            </a:endParaRPr>
          </a:p>
          <a:p>
            <a:pPr algn="ctr" defTabSz="393192">
              <a:spcAft>
                <a:spcPts val="600"/>
              </a:spcAft>
            </a:pPr>
            <a:r>
              <a:rPr lang="en-US" kern="1200" dirty="0">
                <a:latin typeface="+mn-lt"/>
                <a:ea typeface="+mn-ea"/>
                <a:cs typeface="+mn-cs"/>
              </a:rPr>
              <a:t>Installation of a new </a:t>
            </a:r>
            <a:r>
              <a:rPr lang="en-US" dirty="0"/>
              <a:t>playground within the Village Green park, fully funded through RMI.</a:t>
            </a:r>
          </a:p>
          <a:p>
            <a:pPr algn="ctr" defTabSz="393192">
              <a:spcAft>
                <a:spcPts val="600"/>
              </a:spcAft>
            </a:pPr>
            <a:endParaRPr lang="en-US" kern="1200" dirty="0">
              <a:latin typeface="+mn-lt"/>
              <a:ea typeface="+mn-ea"/>
              <a:cs typeface="+mn-cs"/>
            </a:endParaRPr>
          </a:p>
          <a:p>
            <a:pPr algn="ctr" defTabSz="393192">
              <a:spcAft>
                <a:spcPts val="600"/>
              </a:spcAft>
            </a:pPr>
            <a:r>
              <a:rPr lang="en-US" sz="1900" kern="1200" dirty="0">
                <a:latin typeface="+mn-lt"/>
                <a:ea typeface="+mn-ea"/>
                <a:cs typeface="+mn-cs"/>
              </a:rPr>
              <a:t>Park Washrooms</a:t>
            </a:r>
          </a:p>
          <a:p>
            <a:pPr algn="ctr" defTabSz="393192">
              <a:spcAft>
                <a:spcPts val="600"/>
              </a:spcAft>
            </a:pPr>
            <a:r>
              <a:rPr lang="en-US" dirty="0"/>
              <a:t>$340,000</a:t>
            </a:r>
          </a:p>
          <a:p>
            <a:pPr algn="ctr" defTabSz="393192">
              <a:spcAft>
                <a:spcPts val="600"/>
              </a:spcAft>
            </a:pPr>
            <a:r>
              <a:rPr lang="en-US" dirty="0"/>
              <a:t>DDF</a:t>
            </a:r>
          </a:p>
          <a:p>
            <a:pPr algn="ctr" defTabSz="393192">
              <a:spcAft>
                <a:spcPts val="600"/>
              </a:spcAft>
            </a:pPr>
            <a:r>
              <a:rPr lang="en-US" dirty="0"/>
              <a:t>$150,000</a:t>
            </a:r>
          </a:p>
          <a:p>
            <a:pPr algn="ctr" defTabSz="393192">
              <a:spcAft>
                <a:spcPts val="600"/>
              </a:spcAft>
            </a:pPr>
            <a:r>
              <a:rPr lang="en-US" dirty="0"/>
              <a:t>RMI</a:t>
            </a:r>
          </a:p>
          <a:p>
            <a:pPr algn="ctr" defTabSz="393192">
              <a:spcAft>
                <a:spcPts val="600"/>
              </a:spcAft>
            </a:pPr>
            <a:endParaRPr lang="en-US" kern="1200" dirty="0">
              <a:latin typeface="+mn-lt"/>
              <a:ea typeface="+mn-ea"/>
              <a:cs typeface="+mn-cs"/>
            </a:endParaRPr>
          </a:p>
          <a:p>
            <a:pPr algn="ctr" defTabSz="393192">
              <a:spcAft>
                <a:spcPts val="600"/>
              </a:spcAft>
            </a:pPr>
            <a:r>
              <a:rPr lang="en-US" dirty="0"/>
              <a:t>Replacement of potable toilets with permanent washroom and deep well facilities.  Reduces waste disposal costs.</a:t>
            </a:r>
          </a:p>
          <a:p>
            <a:pPr algn="ctr" defTabSz="393192">
              <a:spcAft>
                <a:spcPts val="600"/>
              </a:spcAft>
            </a:pPr>
            <a:endParaRPr lang="en-US" kern="1200" dirty="0">
              <a:latin typeface="+mn-lt"/>
              <a:ea typeface="+mn-ea"/>
              <a:cs typeface="+mn-cs"/>
            </a:endParaRPr>
          </a:p>
          <a:p>
            <a:pPr defTabSz="914400">
              <a:lnSpc>
                <a:spcPct val="120000"/>
              </a:lnSpc>
              <a:spcAft>
                <a:spcPts val="600"/>
              </a:spcAft>
              <a:buSzPct val="125000"/>
            </a:pPr>
            <a:endParaRPr lang="en-US" sz="1400" dirty="0"/>
          </a:p>
        </p:txBody>
      </p:sp>
      <p:grpSp>
        <p:nvGrpSpPr>
          <p:cNvPr id="22" name="Group 21">
            <a:extLst>
              <a:ext uri="{FF2B5EF4-FFF2-40B4-BE49-F238E27FC236}">
                <a16:creationId xmlns:a16="http://schemas.microsoft.com/office/drawing/2014/main" id="{6AD0D387-1584-4477-B5F8-52B50D4F220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20788" cy="6858001"/>
            <a:chOff x="-14288" y="0"/>
            <a:chExt cx="1220788" cy="6858001"/>
          </a:xfrm>
          <a:gradFill flip="none" rotWithShape="1">
            <a:gsLst>
              <a:gs pos="0">
                <a:schemeClr val="bg2"/>
              </a:gs>
              <a:gs pos="100000">
                <a:schemeClr val="tx2">
                  <a:lumMod val="60000"/>
                  <a:lumOff val="40000"/>
                </a:schemeClr>
              </a:gs>
            </a:gsLst>
            <a:lin ang="5400000" scaled="0"/>
            <a:tileRect/>
          </a:gradFill>
        </p:grpSpPr>
        <p:sp>
          <p:nvSpPr>
            <p:cNvPr id="23" name="Rectangle 5">
              <a:extLst>
                <a:ext uri="{FF2B5EF4-FFF2-40B4-BE49-F238E27FC236}">
                  <a16:creationId xmlns:a16="http://schemas.microsoft.com/office/drawing/2014/main" id="{22C90122-8CF0-4164-B596-168DE41D39A4}"/>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4300" y="4763"/>
              <a:ext cx="23813" cy="2181225"/>
            </a:xfrm>
            <a:prstGeom prst="rect">
              <a:avLst/>
            </a:pr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miter lim="800000"/>
                  <a:headEnd/>
                  <a:tailEnd/>
                </a14:hiddenLine>
              </a:ext>
            </a:extLst>
          </p:spPr>
          <p:txBody>
            <a:bodyPr/>
            <a:lstStyle/>
            <a:p>
              <a:endParaRPr lang="en-CA" dirty="0"/>
            </a:p>
          </p:txBody>
        </p:sp>
        <p:sp>
          <p:nvSpPr>
            <p:cNvPr id="24" name="Freeform 6">
              <a:extLst>
                <a:ext uri="{FF2B5EF4-FFF2-40B4-BE49-F238E27FC236}">
                  <a16:creationId xmlns:a16="http://schemas.microsoft.com/office/drawing/2014/main" id="{E74D534E-37A6-4D27-9C47-0B2F0527838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CA" dirty="0"/>
            </a:p>
          </p:txBody>
        </p:sp>
        <p:sp>
          <p:nvSpPr>
            <p:cNvPr id="25" name="Freeform 7">
              <a:extLst>
                <a:ext uri="{FF2B5EF4-FFF2-40B4-BE49-F238E27FC236}">
                  <a16:creationId xmlns:a16="http://schemas.microsoft.com/office/drawing/2014/main" id="{1C1C156E-D2E0-468A-9B19-79521D69BF5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CA" dirty="0"/>
            </a:p>
          </p:txBody>
        </p:sp>
        <p:sp>
          <p:nvSpPr>
            <p:cNvPr id="26" name="Freeform 8">
              <a:extLst>
                <a:ext uri="{FF2B5EF4-FFF2-40B4-BE49-F238E27FC236}">
                  <a16:creationId xmlns:a16="http://schemas.microsoft.com/office/drawing/2014/main" id="{14C97F11-4F6C-4DFF-89BC-3AEA5B7FF7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CA" dirty="0"/>
            </a:p>
          </p:txBody>
        </p:sp>
        <p:sp>
          <p:nvSpPr>
            <p:cNvPr id="27" name="Freeform 9">
              <a:extLst>
                <a:ext uri="{FF2B5EF4-FFF2-40B4-BE49-F238E27FC236}">
                  <a16:creationId xmlns:a16="http://schemas.microsoft.com/office/drawing/2014/main" id="{773C2106-77CE-42E1-839F-925EAEBB2FF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CA" dirty="0"/>
            </a:p>
          </p:txBody>
        </p:sp>
        <p:sp>
          <p:nvSpPr>
            <p:cNvPr id="28" name="Freeform 10">
              <a:extLst>
                <a:ext uri="{FF2B5EF4-FFF2-40B4-BE49-F238E27FC236}">
                  <a16:creationId xmlns:a16="http://schemas.microsoft.com/office/drawing/2014/main" id="{E2807D33-BD1F-4B09-8D93-63C06DB3C0F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CA" dirty="0"/>
            </a:p>
          </p:txBody>
        </p:sp>
        <p:sp>
          <p:nvSpPr>
            <p:cNvPr id="29" name="Freeform 11">
              <a:extLst>
                <a:ext uri="{FF2B5EF4-FFF2-40B4-BE49-F238E27FC236}">
                  <a16:creationId xmlns:a16="http://schemas.microsoft.com/office/drawing/2014/main" id="{84BDF3E8-157B-47D1-AF8E-FE1EFF0612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CA" dirty="0"/>
            </a:p>
          </p:txBody>
        </p:sp>
        <p:sp>
          <p:nvSpPr>
            <p:cNvPr id="30" name="Freeform 12">
              <a:extLst>
                <a:ext uri="{FF2B5EF4-FFF2-40B4-BE49-F238E27FC236}">
                  <a16:creationId xmlns:a16="http://schemas.microsoft.com/office/drawing/2014/main" id="{68B482B5-E0FD-406A-99B2-297DF333546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CA" dirty="0"/>
            </a:p>
          </p:txBody>
        </p:sp>
        <p:sp>
          <p:nvSpPr>
            <p:cNvPr id="31" name="Freeform 13">
              <a:extLst>
                <a:ext uri="{FF2B5EF4-FFF2-40B4-BE49-F238E27FC236}">
                  <a16:creationId xmlns:a16="http://schemas.microsoft.com/office/drawing/2014/main" id="{B8750F30-12E8-410B-8709-78F1EF3BBE7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CA" dirty="0"/>
            </a:p>
          </p:txBody>
        </p:sp>
        <p:sp>
          <p:nvSpPr>
            <p:cNvPr id="32" name="Freeform 14">
              <a:extLst>
                <a:ext uri="{FF2B5EF4-FFF2-40B4-BE49-F238E27FC236}">
                  <a16:creationId xmlns:a16="http://schemas.microsoft.com/office/drawing/2014/main" id="{DB2D030A-4700-4CC4-A971-F119F8372C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CA" dirty="0"/>
            </a:p>
          </p:txBody>
        </p:sp>
        <p:sp>
          <p:nvSpPr>
            <p:cNvPr id="33" name="Freeform 15">
              <a:extLst>
                <a:ext uri="{FF2B5EF4-FFF2-40B4-BE49-F238E27FC236}">
                  <a16:creationId xmlns:a16="http://schemas.microsoft.com/office/drawing/2014/main" id="{B4E516DB-F66E-4E88-8CAA-67153F56189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CA" dirty="0"/>
            </a:p>
          </p:txBody>
        </p:sp>
        <p:sp>
          <p:nvSpPr>
            <p:cNvPr id="34" name="Line 16">
              <a:extLst>
                <a:ext uri="{FF2B5EF4-FFF2-40B4-BE49-F238E27FC236}">
                  <a16:creationId xmlns:a16="http://schemas.microsoft.com/office/drawing/2014/main" id="{DF749FDD-DD56-4DC9-A379-77E1106981DC}"/>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a:off x="-4763" y="9525"/>
              <a:ext cx="0" cy="0"/>
            </a:xfrm>
            <a:prstGeom prst="line">
              <a:avLst/>
            </a:prstGeom>
            <a:grpFill/>
            <a:ln w="15" cap="flat">
              <a:solidFill>
                <a:srgbClr val="FFFFFF"/>
              </a:solidFill>
              <a:prstDash val="solid"/>
              <a:miter lim="800000"/>
              <a:headEnd/>
              <a:tailEnd/>
            </a:ln>
          </p:spPr>
          <p:txBody>
            <a:bodyPr/>
            <a:lstStyle/>
            <a:p>
              <a:endParaRPr lang="en-CA" dirty="0"/>
            </a:p>
          </p:txBody>
        </p:sp>
        <p:sp>
          <p:nvSpPr>
            <p:cNvPr id="35" name="Freeform 17">
              <a:extLst>
                <a:ext uri="{FF2B5EF4-FFF2-40B4-BE49-F238E27FC236}">
                  <a16:creationId xmlns:a16="http://schemas.microsoft.com/office/drawing/2014/main" id="{6AD95087-E0AF-45D3-B824-EFFCBBECDE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CA" dirty="0"/>
            </a:p>
          </p:txBody>
        </p:sp>
        <p:sp>
          <p:nvSpPr>
            <p:cNvPr id="36" name="Freeform 18">
              <a:extLst>
                <a:ext uri="{FF2B5EF4-FFF2-40B4-BE49-F238E27FC236}">
                  <a16:creationId xmlns:a16="http://schemas.microsoft.com/office/drawing/2014/main" id="{2D21010F-3DE2-4881-B9D5-3415C4E05D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CA" dirty="0"/>
            </a:p>
          </p:txBody>
        </p:sp>
        <p:sp>
          <p:nvSpPr>
            <p:cNvPr id="37" name="Freeform 19">
              <a:extLst>
                <a:ext uri="{FF2B5EF4-FFF2-40B4-BE49-F238E27FC236}">
                  <a16:creationId xmlns:a16="http://schemas.microsoft.com/office/drawing/2014/main" id="{2AFDF4BC-8E99-4A2C-9EF2-4B98A05C2E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CA" dirty="0"/>
            </a:p>
          </p:txBody>
        </p:sp>
        <p:sp>
          <p:nvSpPr>
            <p:cNvPr id="38" name="Freeform 20">
              <a:extLst>
                <a:ext uri="{FF2B5EF4-FFF2-40B4-BE49-F238E27FC236}">
                  <a16:creationId xmlns:a16="http://schemas.microsoft.com/office/drawing/2014/main" id="{BB8EAEE8-22EA-4103-A02E-5043474C4BE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CA" dirty="0"/>
            </a:p>
          </p:txBody>
        </p:sp>
        <p:sp>
          <p:nvSpPr>
            <p:cNvPr id="39" name="Rectangle 21">
              <a:extLst>
                <a:ext uri="{FF2B5EF4-FFF2-40B4-BE49-F238E27FC236}">
                  <a16:creationId xmlns:a16="http://schemas.microsoft.com/office/drawing/2014/main" id="{7148ABD2-E447-429F-B97E-86494051C101}"/>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33350" y="4662488"/>
              <a:ext cx="23813" cy="2181225"/>
            </a:xfrm>
            <a:prstGeom prst="rect">
              <a:avLst/>
            </a:pr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miter lim="800000"/>
                  <a:headEnd/>
                  <a:tailEnd/>
                </a14:hiddenLine>
              </a:ext>
            </a:extLst>
          </p:spPr>
          <p:txBody>
            <a:bodyPr/>
            <a:lstStyle/>
            <a:p>
              <a:endParaRPr lang="en-CA" dirty="0"/>
            </a:p>
          </p:txBody>
        </p:sp>
        <p:sp>
          <p:nvSpPr>
            <p:cNvPr id="40" name="Freeform 22">
              <a:extLst>
                <a:ext uri="{FF2B5EF4-FFF2-40B4-BE49-F238E27FC236}">
                  <a16:creationId xmlns:a16="http://schemas.microsoft.com/office/drawing/2014/main" id="{99900F4A-F8CA-456E-9FA0-34572621C09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CA" dirty="0"/>
            </a:p>
          </p:txBody>
        </p:sp>
        <p:sp>
          <p:nvSpPr>
            <p:cNvPr id="41" name="Freeform 23">
              <a:extLst>
                <a:ext uri="{FF2B5EF4-FFF2-40B4-BE49-F238E27FC236}">
                  <a16:creationId xmlns:a16="http://schemas.microsoft.com/office/drawing/2014/main" id="{DF5CD0A9-E49B-4968-886B-41C1A66D232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CA" dirty="0"/>
            </a:p>
          </p:txBody>
        </p:sp>
        <p:sp>
          <p:nvSpPr>
            <p:cNvPr id="42" name="Freeform 24">
              <a:extLst>
                <a:ext uri="{FF2B5EF4-FFF2-40B4-BE49-F238E27FC236}">
                  <a16:creationId xmlns:a16="http://schemas.microsoft.com/office/drawing/2014/main" id="{7E462582-7383-4272-A323-85C9D137C4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CA" dirty="0"/>
            </a:p>
          </p:txBody>
        </p:sp>
        <p:sp>
          <p:nvSpPr>
            <p:cNvPr id="43" name="Freeform 25">
              <a:extLst>
                <a:ext uri="{FF2B5EF4-FFF2-40B4-BE49-F238E27FC236}">
                  <a16:creationId xmlns:a16="http://schemas.microsoft.com/office/drawing/2014/main" id="{CB472F67-7C37-4D80-B346-DE30D44B55A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CA" dirty="0"/>
            </a:p>
          </p:txBody>
        </p:sp>
        <p:sp>
          <p:nvSpPr>
            <p:cNvPr id="44" name="Freeform 26">
              <a:extLst>
                <a:ext uri="{FF2B5EF4-FFF2-40B4-BE49-F238E27FC236}">
                  <a16:creationId xmlns:a16="http://schemas.microsoft.com/office/drawing/2014/main" id="{19A8AE83-358F-4D4E-91C7-F09E35097A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CA" dirty="0"/>
            </a:p>
          </p:txBody>
        </p:sp>
        <p:sp>
          <p:nvSpPr>
            <p:cNvPr id="45" name="Freeform 27">
              <a:extLst>
                <a:ext uri="{FF2B5EF4-FFF2-40B4-BE49-F238E27FC236}">
                  <a16:creationId xmlns:a16="http://schemas.microsoft.com/office/drawing/2014/main" id="{C4B79436-9285-45DE-A9FB-B3DD7507380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CA" dirty="0"/>
            </a:p>
          </p:txBody>
        </p:sp>
        <p:sp>
          <p:nvSpPr>
            <p:cNvPr id="46" name="Freeform 28">
              <a:extLst>
                <a:ext uri="{FF2B5EF4-FFF2-40B4-BE49-F238E27FC236}">
                  <a16:creationId xmlns:a16="http://schemas.microsoft.com/office/drawing/2014/main" id="{B0BF8BF3-C90A-483A-B61E-13D2C41FBAC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CA" dirty="0"/>
            </a:p>
          </p:txBody>
        </p:sp>
        <p:sp>
          <p:nvSpPr>
            <p:cNvPr id="47" name="Freeform 29">
              <a:extLst>
                <a:ext uri="{FF2B5EF4-FFF2-40B4-BE49-F238E27FC236}">
                  <a16:creationId xmlns:a16="http://schemas.microsoft.com/office/drawing/2014/main" id="{31011274-F329-444B-9B06-69DD2EC4490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CA" dirty="0"/>
            </a:p>
          </p:txBody>
        </p:sp>
        <p:sp>
          <p:nvSpPr>
            <p:cNvPr id="48" name="Freeform 30">
              <a:extLst>
                <a:ext uri="{FF2B5EF4-FFF2-40B4-BE49-F238E27FC236}">
                  <a16:creationId xmlns:a16="http://schemas.microsoft.com/office/drawing/2014/main" id="{DB8B1D39-5B9A-4B4E-849B-A5821A2460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CA" dirty="0"/>
            </a:p>
          </p:txBody>
        </p:sp>
        <p:sp>
          <p:nvSpPr>
            <p:cNvPr id="49" name="Freeform 31">
              <a:extLst>
                <a:ext uri="{FF2B5EF4-FFF2-40B4-BE49-F238E27FC236}">
                  <a16:creationId xmlns:a16="http://schemas.microsoft.com/office/drawing/2014/main" id="{336ECD63-75C2-4A32-A31B-30BB3097240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CA" dirty="0"/>
            </a:p>
          </p:txBody>
        </p:sp>
      </p:grpSp>
      <p:sp>
        <p:nvSpPr>
          <p:cNvPr id="3" name="Content Placeholder 2"/>
          <p:cNvSpPr>
            <a:spLocks/>
          </p:cNvSpPr>
          <p:nvPr/>
        </p:nvSpPr>
        <p:spPr>
          <a:xfrm>
            <a:off x="4711778" y="1354627"/>
            <a:ext cx="6844045" cy="3993936"/>
          </a:xfrm>
          <a:prstGeom prst="rect">
            <a:avLst/>
          </a:prstGeom>
        </p:spPr>
        <p:txBody>
          <a:bodyPr>
            <a:normAutofit/>
          </a:bodyPr>
          <a:lstStyle/>
          <a:p>
            <a:pPr defTabSz="393192">
              <a:spcAft>
                <a:spcPts val="600"/>
              </a:spcAft>
            </a:pPr>
            <a:endParaRPr lang="en-CA" sz="1548" b="1" kern="1200" dirty="0">
              <a:solidFill>
                <a:schemeClr val="tx1"/>
              </a:solidFill>
              <a:latin typeface="Century Gothic" panose="020B0502020202020204" pitchFamily="34" charset="0"/>
              <a:ea typeface="+mn-ea"/>
              <a:cs typeface="+mn-cs"/>
            </a:endParaRPr>
          </a:p>
          <a:p>
            <a:pPr defTabSz="393192">
              <a:spcAft>
                <a:spcPts val="600"/>
              </a:spcAft>
            </a:pPr>
            <a:endParaRPr lang="en-CA" sz="1548" kern="1200" dirty="0">
              <a:solidFill>
                <a:schemeClr val="tx1"/>
              </a:solidFill>
              <a:latin typeface="Century Gothic" panose="020B0502020202020204" pitchFamily="34" charset="0"/>
              <a:ea typeface="+mn-ea"/>
              <a:cs typeface="+mn-cs"/>
            </a:endParaRPr>
          </a:p>
          <a:p>
            <a:pPr marL="0" indent="0">
              <a:spcAft>
                <a:spcPts val="600"/>
              </a:spcAft>
              <a:buNone/>
            </a:pPr>
            <a:endParaRPr lang="en-CA" sz="1800" dirty="0">
              <a:latin typeface="Century Gothic" panose="020B0502020202020204" pitchFamily="34" charset="0"/>
            </a:endParaRPr>
          </a:p>
        </p:txBody>
      </p:sp>
      <p:pic>
        <p:nvPicPr>
          <p:cNvPr id="6" name="Picture 5">
            <a:extLst>
              <a:ext uri="{FF2B5EF4-FFF2-40B4-BE49-F238E27FC236}">
                <a16:creationId xmlns:a16="http://schemas.microsoft.com/office/drawing/2014/main" id="{2722A67E-554E-2585-1C08-5A266273DE8D}"/>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7282456" y="363210"/>
            <a:ext cx="4591455" cy="1699721"/>
          </a:xfrm>
          <a:prstGeom prst="rect">
            <a:avLst/>
          </a:prstGeom>
        </p:spPr>
      </p:pic>
      <p:pic>
        <p:nvPicPr>
          <p:cNvPr id="1026" name="Picture 3" descr="Traverse Bay Modular Series - Cedar Forest Products">
            <a:extLst>
              <a:ext uri="{FF2B5EF4-FFF2-40B4-BE49-F238E27FC236}">
                <a16:creationId xmlns:a16="http://schemas.microsoft.com/office/drawing/2014/main" id="{4EB17148-13F3-98DB-D502-0A6AF5121DFE}"/>
              </a:ext>
            </a:extLst>
          </p:cNvPr>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4189316" y="1082958"/>
            <a:ext cx="2939919" cy="19599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2">
            <a:extLst>
              <a:ext uri="{FF2B5EF4-FFF2-40B4-BE49-F238E27FC236}">
                <a16:creationId xmlns:a16="http://schemas.microsoft.com/office/drawing/2014/main" id="{ECAD9AC1-001A-03B1-4430-499BBA53A2CC}"/>
              </a:ext>
            </a:extLst>
          </p:cNvPr>
          <p:cNvPicPr>
            <a:picLocks noChangeAspect="1" noChangeArrowheads="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4180930" y="3279695"/>
            <a:ext cx="2992438" cy="2248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a:extLst>
              <a:ext uri="{FF2B5EF4-FFF2-40B4-BE49-F238E27FC236}">
                <a16:creationId xmlns:a16="http://schemas.microsoft.com/office/drawing/2014/main" id="{21C6FE22-8403-6F03-ABE6-E8F6F0938B2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282456" y="4323167"/>
            <a:ext cx="4591455" cy="2266545"/>
          </a:xfrm>
          <a:prstGeom prst="rect">
            <a:avLst/>
          </a:prstGeom>
        </p:spPr>
      </p:pic>
      <p:pic>
        <p:nvPicPr>
          <p:cNvPr id="17" name="Picture 16">
            <a:extLst>
              <a:ext uri="{FF2B5EF4-FFF2-40B4-BE49-F238E27FC236}">
                <a16:creationId xmlns:a16="http://schemas.microsoft.com/office/drawing/2014/main" id="{E4C2B2BC-F4E0-5BC1-A44B-9BA5BC734EDB}"/>
              </a:ext>
            </a:extLst>
          </p:cNvPr>
          <p:cNvPicPr>
            <a:picLocks noChangeAspect="1"/>
          </p:cNvPicPr>
          <p:nvPr/>
        </p:nvPicPr>
        <p:blipFill>
          <a:blip r:embed="rId9" cstate="email">
            <a:extLst>
              <a:ext uri="{28A0092B-C50C-407E-A947-70E740481C1C}">
                <a14:useLocalDpi xmlns:a14="http://schemas.microsoft.com/office/drawing/2010/main" val="0"/>
              </a:ext>
            </a:extLst>
          </a:blip>
          <a:stretch>
            <a:fillRect/>
          </a:stretch>
        </p:blipFill>
        <p:spPr>
          <a:xfrm>
            <a:off x="7282455" y="2185989"/>
            <a:ext cx="4592835" cy="1959946"/>
          </a:xfrm>
          <a:prstGeom prst="rect">
            <a:avLst/>
          </a:prstGeom>
        </p:spPr>
      </p:pic>
    </p:spTree>
    <p:extLst>
      <p:ext uri="{BB962C8B-B14F-4D97-AF65-F5344CB8AC3E}">
        <p14:creationId xmlns:p14="http://schemas.microsoft.com/office/powerpoint/2010/main" val="1238137015"/>
      </p:ext>
    </p:extLst>
  </p:cSld>
  <p:clrMapOvr>
    <a:overrideClrMapping bg1="lt1" tx1="dk1" bg2="lt2" tx2="dk2" accent1="accent1" accent2="accent2" accent3="accent3" accent4="accent4" accent5="accent5" accent6="accent6" hlink="hlink" folHlink="folHlink"/>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88" name="Rectangle 87">
            <a:extLst>
              <a:ext uri="{FF2B5EF4-FFF2-40B4-BE49-F238E27FC236}">
                <a16:creationId xmlns:a16="http://schemas.microsoft.com/office/drawing/2014/main" id="{35E27155-981B-41FD-8670-5A3DAB78E1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32B5613-1E60-73F3-854B-A93286B2661C}"/>
              </a:ext>
            </a:extLst>
          </p:cNvPr>
          <p:cNvSpPr>
            <a:spLocks noGrp="1"/>
          </p:cNvSpPr>
          <p:nvPr>
            <p:ph type="title"/>
          </p:nvPr>
        </p:nvSpPr>
        <p:spPr>
          <a:xfrm>
            <a:off x="1141415" y="0"/>
            <a:ext cx="9905998" cy="1478570"/>
          </a:xfrm>
        </p:spPr>
        <p:txBody>
          <a:bodyPr>
            <a:normAutofit/>
          </a:bodyPr>
          <a:lstStyle/>
          <a:p>
            <a:r>
              <a:rPr lang="en-US" dirty="0">
                <a:solidFill>
                  <a:schemeClr val="bg1"/>
                </a:solidFill>
              </a:rPr>
              <a:t>Parks and trails</a:t>
            </a:r>
            <a:endParaRPr lang="en-CA" dirty="0">
              <a:solidFill>
                <a:schemeClr val="bg1"/>
              </a:solidFill>
            </a:endParaRPr>
          </a:p>
        </p:txBody>
      </p:sp>
      <p:graphicFrame>
        <p:nvGraphicFramePr>
          <p:cNvPr id="9" name="Content Placeholder 8">
            <a:extLst>
              <a:ext uri="{FF2B5EF4-FFF2-40B4-BE49-F238E27FC236}">
                <a16:creationId xmlns:a16="http://schemas.microsoft.com/office/drawing/2014/main" id="{787E402C-4E0C-C2E5-025F-4F2503CAB11D}"/>
              </a:ext>
            </a:extLst>
          </p:cNvPr>
          <p:cNvGraphicFramePr>
            <a:graphicFrameLocks noGrp="1"/>
          </p:cNvGraphicFramePr>
          <p:nvPr>
            <p:ph idx="1"/>
            <p:extLst>
              <p:ext uri="{D42A27DB-BD31-4B8C-83A1-F6EECF244321}">
                <p14:modId xmlns:p14="http://schemas.microsoft.com/office/powerpoint/2010/main" val="2791649996"/>
              </p:ext>
            </p:extLst>
          </p:nvPr>
        </p:nvGraphicFramePr>
        <p:xfrm>
          <a:off x="1270001" y="1305850"/>
          <a:ext cx="9734979" cy="4932397"/>
        </p:xfrm>
        <a:graphic>
          <a:graphicData uri="http://schemas.openxmlformats.org/drawingml/2006/table">
            <a:tbl>
              <a:tblPr firstRow="1" bandRow="1">
                <a:tableStyleId>{5C22544A-7EE6-4342-B048-85BDC9FD1C3A}</a:tableStyleId>
              </a:tblPr>
              <a:tblGrid>
                <a:gridCol w="4458149">
                  <a:extLst>
                    <a:ext uri="{9D8B030D-6E8A-4147-A177-3AD203B41FA5}">
                      <a16:colId xmlns:a16="http://schemas.microsoft.com/office/drawing/2014/main" val="3597092099"/>
                    </a:ext>
                  </a:extLst>
                </a:gridCol>
                <a:gridCol w="911895">
                  <a:extLst>
                    <a:ext uri="{9D8B030D-6E8A-4147-A177-3AD203B41FA5}">
                      <a16:colId xmlns:a16="http://schemas.microsoft.com/office/drawing/2014/main" val="1658177137"/>
                    </a:ext>
                  </a:extLst>
                </a:gridCol>
                <a:gridCol w="911895">
                  <a:extLst>
                    <a:ext uri="{9D8B030D-6E8A-4147-A177-3AD203B41FA5}">
                      <a16:colId xmlns:a16="http://schemas.microsoft.com/office/drawing/2014/main" val="448338177"/>
                    </a:ext>
                  </a:extLst>
                </a:gridCol>
                <a:gridCol w="863260">
                  <a:extLst>
                    <a:ext uri="{9D8B030D-6E8A-4147-A177-3AD203B41FA5}">
                      <a16:colId xmlns:a16="http://schemas.microsoft.com/office/drawing/2014/main" val="972139841"/>
                    </a:ext>
                  </a:extLst>
                </a:gridCol>
                <a:gridCol w="863260">
                  <a:extLst>
                    <a:ext uri="{9D8B030D-6E8A-4147-A177-3AD203B41FA5}">
                      <a16:colId xmlns:a16="http://schemas.microsoft.com/office/drawing/2014/main" val="1571683123"/>
                    </a:ext>
                  </a:extLst>
                </a:gridCol>
                <a:gridCol w="863260">
                  <a:extLst>
                    <a:ext uri="{9D8B030D-6E8A-4147-A177-3AD203B41FA5}">
                      <a16:colId xmlns:a16="http://schemas.microsoft.com/office/drawing/2014/main" val="2189147926"/>
                    </a:ext>
                  </a:extLst>
                </a:gridCol>
                <a:gridCol w="863260">
                  <a:extLst>
                    <a:ext uri="{9D8B030D-6E8A-4147-A177-3AD203B41FA5}">
                      <a16:colId xmlns:a16="http://schemas.microsoft.com/office/drawing/2014/main" val="3009417080"/>
                    </a:ext>
                  </a:extLst>
                </a:gridCol>
              </a:tblGrid>
              <a:tr h="290141">
                <a:tc>
                  <a:txBody>
                    <a:bodyPr/>
                    <a:lstStyle/>
                    <a:p>
                      <a:pPr algn="l" fontAlgn="ctr"/>
                      <a:r>
                        <a:rPr lang="en-CA" sz="1400" u="none" strike="noStrike" dirty="0">
                          <a:solidFill>
                            <a:schemeClr val="bg1"/>
                          </a:solidFill>
                          <a:effectLst/>
                        </a:rPr>
                        <a:t>PARKS &amp; RECREATION</a:t>
                      </a:r>
                      <a:endParaRPr lang="en-CA" sz="1400" b="1" i="0" u="none" strike="noStrike" dirty="0">
                        <a:solidFill>
                          <a:schemeClr val="bg1"/>
                        </a:solidFill>
                        <a:effectLst/>
                        <a:latin typeface="Arial" panose="020B0604020202020204" pitchFamily="34" charset="0"/>
                      </a:endParaRPr>
                    </a:p>
                  </a:txBody>
                  <a:tcPr marL="0" marR="0" marT="0" marB="0" anchor="ctr"/>
                </a:tc>
                <a:tc>
                  <a:txBody>
                    <a:bodyPr/>
                    <a:lstStyle/>
                    <a:p>
                      <a:pPr algn="ctr" fontAlgn="b"/>
                      <a:r>
                        <a:rPr lang="en-CA" sz="1400" u="none" strike="noStrike" dirty="0">
                          <a:solidFill>
                            <a:schemeClr val="bg1"/>
                          </a:solidFill>
                          <a:effectLst/>
                        </a:rPr>
                        <a:t>Fund</a:t>
                      </a:r>
                      <a:endParaRPr lang="en-CA" sz="1400" b="1" i="0" u="none" strike="noStrike" dirty="0">
                        <a:solidFill>
                          <a:schemeClr val="bg1"/>
                        </a:solidFill>
                        <a:effectLst/>
                        <a:latin typeface="Arial" panose="020B0604020202020204" pitchFamily="34" charset="0"/>
                      </a:endParaRPr>
                    </a:p>
                  </a:txBody>
                  <a:tcPr marL="0" marR="0" marT="0" marB="0" anchor="b"/>
                </a:tc>
                <a:tc>
                  <a:txBody>
                    <a:bodyPr/>
                    <a:lstStyle/>
                    <a:p>
                      <a:pPr algn="r" fontAlgn="b"/>
                      <a:r>
                        <a:rPr lang="en-CA" sz="1400" u="none" strike="noStrike" dirty="0">
                          <a:solidFill>
                            <a:schemeClr val="bg1"/>
                          </a:solidFill>
                          <a:effectLst/>
                        </a:rPr>
                        <a:t>2024 </a:t>
                      </a:r>
                      <a:endParaRPr lang="en-CA" sz="1400" b="1" i="0" u="none" strike="noStrike" dirty="0">
                        <a:solidFill>
                          <a:schemeClr val="bg1"/>
                        </a:solidFill>
                        <a:effectLst/>
                        <a:latin typeface="Arial" panose="020B0604020202020204" pitchFamily="34" charset="0"/>
                      </a:endParaRPr>
                    </a:p>
                  </a:txBody>
                  <a:tcPr marL="0" marR="0" marT="0" marB="0" anchor="b"/>
                </a:tc>
                <a:tc>
                  <a:txBody>
                    <a:bodyPr/>
                    <a:lstStyle/>
                    <a:p>
                      <a:pPr algn="r" fontAlgn="b"/>
                      <a:r>
                        <a:rPr lang="en-CA" sz="1400" u="none" strike="noStrike" dirty="0">
                          <a:solidFill>
                            <a:schemeClr val="bg1"/>
                          </a:solidFill>
                          <a:effectLst/>
                        </a:rPr>
                        <a:t>2025 </a:t>
                      </a:r>
                      <a:endParaRPr lang="en-CA" sz="1400" b="1" i="0" u="none" strike="noStrike" dirty="0">
                        <a:solidFill>
                          <a:schemeClr val="bg1"/>
                        </a:solidFill>
                        <a:effectLst/>
                        <a:latin typeface="Arial" panose="020B0604020202020204" pitchFamily="34" charset="0"/>
                      </a:endParaRPr>
                    </a:p>
                  </a:txBody>
                  <a:tcPr marL="0" marR="0" marT="0" marB="0" anchor="b"/>
                </a:tc>
                <a:tc>
                  <a:txBody>
                    <a:bodyPr/>
                    <a:lstStyle/>
                    <a:p>
                      <a:pPr algn="r" fontAlgn="b"/>
                      <a:r>
                        <a:rPr lang="en-CA" sz="1400" u="none" strike="noStrike" dirty="0">
                          <a:solidFill>
                            <a:schemeClr val="bg1"/>
                          </a:solidFill>
                          <a:effectLst/>
                        </a:rPr>
                        <a:t>2026 </a:t>
                      </a:r>
                      <a:endParaRPr lang="en-CA" sz="1400" b="1" i="0" u="none" strike="noStrike" dirty="0">
                        <a:solidFill>
                          <a:schemeClr val="bg1"/>
                        </a:solidFill>
                        <a:effectLst/>
                        <a:latin typeface="Arial" panose="020B0604020202020204" pitchFamily="34" charset="0"/>
                      </a:endParaRPr>
                    </a:p>
                  </a:txBody>
                  <a:tcPr marL="0" marR="0" marT="0" marB="0" anchor="b"/>
                </a:tc>
                <a:tc>
                  <a:txBody>
                    <a:bodyPr/>
                    <a:lstStyle/>
                    <a:p>
                      <a:pPr algn="r" fontAlgn="b"/>
                      <a:r>
                        <a:rPr lang="en-CA" sz="1400" u="none" strike="noStrike" dirty="0">
                          <a:solidFill>
                            <a:schemeClr val="bg1"/>
                          </a:solidFill>
                          <a:effectLst/>
                        </a:rPr>
                        <a:t>2027 </a:t>
                      </a:r>
                      <a:endParaRPr lang="en-CA" sz="1400" b="1" i="0" u="none" strike="noStrike" dirty="0">
                        <a:solidFill>
                          <a:schemeClr val="bg1"/>
                        </a:solidFill>
                        <a:effectLst/>
                        <a:latin typeface="Arial" panose="020B0604020202020204" pitchFamily="34" charset="0"/>
                      </a:endParaRPr>
                    </a:p>
                  </a:txBody>
                  <a:tcPr marL="0" marR="0" marT="0" marB="0" anchor="b"/>
                </a:tc>
                <a:tc>
                  <a:txBody>
                    <a:bodyPr/>
                    <a:lstStyle/>
                    <a:p>
                      <a:pPr algn="r" fontAlgn="b"/>
                      <a:r>
                        <a:rPr lang="en-CA" sz="1400" u="none" strike="noStrike" dirty="0">
                          <a:solidFill>
                            <a:schemeClr val="bg1"/>
                          </a:solidFill>
                          <a:effectLst/>
                        </a:rPr>
                        <a:t>2028 </a:t>
                      </a:r>
                      <a:endParaRPr lang="en-CA" sz="1400" b="1" i="0" u="none" strike="noStrike" dirty="0">
                        <a:solidFill>
                          <a:schemeClr val="bg1"/>
                        </a:solidFill>
                        <a:effectLst/>
                        <a:latin typeface="Arial" panose="020B0604020202020204" pitchFamily="34" charset="0"/>
                      </a:endParaRPr>
                    </a:p>
                  </a:txBody>
                  <a:tcPr marL="0" marR="0" marT="0" marB="0" anchor="b"/>
                </a:tc>
                <a:extLst>
                  <a:ext uri="{0D108BD9-81ED-4DB2-BD59-A6C34878D82A}">
                    <a16:rowId xmlns:a16="http://schemas.microsoft.com/office/drawing/2014/main" val="579022242"/>
                  </a:ext>
                </a:extLst>
              </a:tr>
              <a:tr h="290141">
                <a:tc>
                  <a:txBody>
                    <a:bodyPr/>
                    <a:lstStyle/>
                    <a:p>
                      <a:pPr algn="l" fontAlgn="b"/>
                      <a:r>
                        <a:rPr lang="en-CA" sz="1400" u="none" strike="noStrike" dirty="0">
                          <a:solidFill>
                            <a:schemeClr val="bg1"/>
                          </a:solidFill>
                          <a:effectLst/>
                        </a:rPr>
                        <a:t>Village Green Lighting &amp; Elec.</a:t>
                      </a:r>
                      <a:endParaRPr lang="en-CA" sz="1400" b="0" i="0" u="none" strike="noStrike" dirty="0">
                        <a:solidFill>
                          <a:schemeClr val="bg1"/>
                        </a:solidFill>
                        <a:effectLst/>
                        <a:latin typeface="Arial" panose="020B0604020202020204" pitchFamily="34" charset="0"/>
                      </a:endParaRPr>
                    </a:p>
                  </a:txBody>
                  <a:tcPr marL="0" marR="0" marT="0" marB="0" anchor="b"/>
                </a:tc>
                <a:tc>
                  <a:txBody>
                    <a:bodyPr/>
                    <a:lstStyle/>
                    <a:p>
                      <a:pPr algn="ctr" fontAlgn="ctr"/>
                      <a:r>
                        <a:rPr lang="en-CA" sz="1400" u="none" strike="noStrike" dirty="0">
                          <a:solidFill>
                            <a:schemeClr val="bg1"/>
                          </a:solidFill>
                          <a:effectLst/>
                        </a:rPr>
                        <a:t>GR</a:t>
                      </a:r>
                      <a:endParaRPr lang="en-CA" sz="1400" b="0" i="0" u="none" strike="noStrike" dirty="0">
                        <a:solidFill>
                          <a:schemeClr val="bg1"/>
                        </a:solidFill>
                        <a:effectLst/>
                        <a:latin typeface="Arial" panose="020B0604020202020204" pitchFamily="34" charset="0"/>
                      </a:endParaRPr>
                    </a:p>
                  </a:txBody>
                  <a:tcPr marL="0" marR="0" marT="0" marB="0" anchor="ctr"/>
                </a:tc>
                <a:tc>
                  <a:txBody>
                    <a:bodyPr/>
                    <a:lstStyle/>
                    <a:p>
                      <a:pPr algn="r" fontAlgn="ctr"/>
                      <a:endParaRPr lang="en-CA" sz="1400" b="0" i="0" u="none" strike="noStrike" dirty="0">
                        <a:solidFill>
                          <a:schemeClr val="bg1"/>
                        </a:solidFill>
                        <a:effectLst/>
                        <a:latin typeface="Arial" panose="020B0604020202020204" pitchFamily="34" charset="0"/>
                      </a:endParaRPr>
                    </a:p>
                  </a:txBody>
                  <a:tcPr marL="0" marR="0" marT="0" marB="0" anchor="ctr"/>
                </a:tc>
                <a:tc>
                  <a:txBody>
                    <a:bodyPr/>
                    <a:lstStyle/>
                    <a:p>
                      <a:pPr algn="r" fontAlgn="ctr"/>
                      <a:endParaRPr lang="en-CA" sz="1400" b="0" i="0" u="none" strike="noStrike" dirty="0">
                        <a:solidFill>
                          <a:schemeClr val="bg1"/>
                        </a:solidFill>
                        <a:effectLst/>
                        <a:latin typeface="Arial" panose="020B0604020202020204" pitchFamily="34" charset="0"/>
                      </a:endParaRPr>
                    </a:p>
                  </a:txBody>
                  <a:tcPr marL="0" marR="0" marT="0" marB="0" anchor="ctr"/>
                </a:tc>
                <a:tc>
                  <a:txBody>
                    <a:bodyPr/>
                    <a:lstStyle/>
                    <a:p>
                      <a:pPr algn="r" fontAlgn="ctr"/>
                      <a:endParaRPr lang="en-CA" sz="1400" b="0" i="0" u="none" strike="noStrike" dirty="0">
                        <a:solidFill>
                          <a:schemeClr val="bg1"/>
                        </a:solidFill>
                        <a:effectLst/>
                        <a:latin typeface="Arial" panose="020B0604020202020204" pitchFamily="34" charset="0"/>
                      </a:endParaRPr>
                    </a:p>
                  </a:txBody>
                  <a:tcPr marL="0" marR="0" marT="0" marB="0" anchor="ctr"/>
                </a:tc>
                <a:tc>
                  <a:txBody>
                    <a:bodyPr/>
                    <a:lstStyle/>
                    <a:p>
                      <a:pPr algn="r" fontAlgn="ctr"/>
                      <a:r>
                        <a:rPr lang="en-CA" sz="1400" u="none" strike="noStrike" dirty="0">
                          <a:solidFill>
                            <a:schemeClr val="bg1"/>
                          </a:solidFill>
                          <a:effectLst/>
                        </a:rPr>
                        <a:t>100,000</a:t>
                      </a:r>
                      <a:endParaRPr lang="en-CA" sz="1400" b="0" i="0" u="none" strike="noStrike" dirty="0">
                        <a:solidFill>
                          <a:schemeClr val="bg1"/>
                        </a:solidFill>
                        <a:effectLst/>
                        <a:latin typeface="Arial" panose="020B0604020202020204" pitchFamily="34" charset="0"/>
                      </a:endParaRPr>
                    </a:p>
                  </a:txBody>
                  <a:tcPr marL="0" marR="0" marT="0" marB="0" anchor="ctr"/>
                </a:tc>
                <a:tc>
                  <a:txBody>
                    <a:bodyPr/>
                    <a:lstStyle/>
                    <a:p>
                      <a:pPr algn="r" fontAlgn="ctr"/>
                      <a:endParaRPr lang="en-CA" sz="1400" b="0" i="0" u="none" strike="noStrike" dirty="0">
                        <a:solidFill>
                          <a:schemeClr val="bg1"/>
                        </a:solidFill>
                        <a:effectLst/>
                        <a:latin typeface="Arial" panose="020B0604020202020204" pitchFamily="34" charset="0"/>
                      </a:endParaRPr>
                    </a:p>
                  </a:txBody>
                  <a:tcPr marL="0" marR="0" marT="0" marB="0" anchor="ctr"/>
                </a:tc>
                <a:extLst>
                  <a:ext uri="{0D108BD9-81ED-4DB2-BD59-A6C34878D82A}">
                    <a16:rowId xmlns:a16="http://schemas.microsoft.com/office/drawing/2014/main" val="1378037514"/>
                  </a:ext>
                </a:extLst>
              </a:tr>
              <a:tr h="290141">
                <a:tc>
                  <a:txBody>
                    <a:bodyPr/>
                    <a:lstStyle/>
                    <a:p>
                      <a:pPr algn="l" fontAlgn="b"/>
                      <a:r>
                        <a:rPr lang="en-CA" sz="1400" u="none" strike="noStrike" dirty="0">
                          <a:solidFill>
                            <a:schemeClr val="bg1"/>
                          </a:solidFill>
                          <a:effectLst/>
                        </a:rPr>
                        <a:t>DDF Washroom Project</a:t>
                      </a:r>
                      <a:endParaRPr lang="en-CA" sz="1400" b="0" i="0" u="none" strike="noStrike" dirty="0">
                        <a:solidFill>
                          <a:schemeClr val="bg1"/>
                        </a:solidFill>
                        <a:effectLst/>
                        <a:latin typeface="Arial" panose="020B0604020202020204" pitchFamily="34" charset="0"/>
                      </a:endParaRPr>
                    </a:p>
                  </a:txBody>
                  <a:tcPr marL="0" marR="0" marT="0" marB="0" anchor="b"/>
                </a:tc>
                <a:tc>
                  <a:txBody>
                    <a:bodyPr/>
                    <a:lstStyle/>
                    <a:p>
                      <a:pPr algn="ctr" fontAlgn="ctr"/>
                      <a:r>
                        <a:rPr lang="en-CA" sz="1400" u="none" strike="noStrike" dirty="0">
                          <a:solidFill>
                            <a:schemeClr val="bg1"/>
                          </a:solidFill>
                          <a:effectLst/>
                        </a:rPr>
                        <a:t>G</a:t>
                      </a:r>
                      <a:endParaRPr lang="en-CA" sz="1400" b="0" i="0" u="none" strike="noStrike" dirty="0">
                        <a:solidFill>
                          <a:schemeClr val="bg1"/>
                        </a:solidFill>
                        <a:effectLst/>
                        <a:latin typeface="Arial" panose="020B0604020202020204" pitchFamily="34" charset="0"/>
                      </a:endParaRPr>
                    </a:p>
                  </a:txBody>
                  <a:tcPr marL="0" marR="0" marT="0" marB="0" anchor="ctr"/>
                </a:tc>
                <a:tc>
                  <a:txBody>
                    <a:bodyPr/>
                    <a:lstStyle/>
                    <a:p>
                      <a:pPr algn="r" fontAlgn="ctr"/>
                      <a:r>
                        <a:rPr lang="en-CA" sz="1400" u="none" strike="noStrike" dirty="0">
                          <a:solidFill>
                            <a:schemeClr val="bg1"/>
                          </a:solidFill>
                          <a:effectLst/>
                        </a:rPr>
                        <a:t>340,000</a:t>
                      </a:r>
                      <a:endParaRPr lang="en-CA" sz="1400" b="0" i="0" u="none" strike="noStrike" dirty="0">
                        <a:solidFill>
                          <a:schemeClr val="bg1"/>
                        </a:solidFill>
                        <a:effectLst/>
                        <a:latin typeface="Arial" panose="020B0604020202020204" pitchFamily="34" charset="0"/>
                      </a:endParaRPr>
                    </a:p>
                  </a:txBody>
                  <a:tcPr marL="0" marR="0" marT="0" marB="0" anchor="ctr"/>
                </a:tc>
                <a:tc>
                  <a:txBody>
                    <a:bodyPr/>
                    <a:lstStyle/>
                    <a:p>
                      <a:pPr algn="r" fontAlgn="ctr"/>
                      <a:endParaRPr lang="en-CA" sz="1400" b="0" i="0" u="none" strike="noStrike" dirty="0">
                        <a:solidFill>
                          <a:schemeClr val="bg1"/>
                        </a:solidFill>
                        <a:effectLst/>
                        <a:latin typeface="Arial" panose="020B0604020202020204" pitchFamily="34" charset="0"/>
                      </a:endParaRPr>
                    </a:p>
                  </a:txBody>
                  <a:tcPr marL="0" marR="0" marT="0" marB="0" anchor="ctr"/>
                </a:tc>
                <a:tc>
                  <a:txBody>
                    <a:bodyPr/>
                    <a:lstStyle/>
                    <a:p>
                      <a:pPr algn="r" fontAlgn="ctr"/>
                      <a:endParaRPr lang="en-CA" sz="1400" b="0" i="0" u="none" strike="noStrike" dirty="0">
                        <a:solidFill>
                          <a:schemeClr val="bg1"/>
                        </a:solidFill>
                        <a:effectLst/>
                        <a:latin typeface="Arial" panose="020B0604020202020204" pitchFamily="34" charset="0"/>
                      </a:endParaRPr>
                    </a:p>
                  </a:txBody>
                  <a:tcPr marL="0" marR="0" marT="0" marB="0" anchor="ctr"/>
                </a:tc>
                <a:tc>
                  <a:txBody>
                    <a:bodyPr/>
                    <a:lstStyle/>
                    <a:p>
                      <a:pPr algn="r" fontAlgn="ctr"/>
                      <a:endParaRPr lang="en-CA" sz="1400" b="0" i="0" u="none" strike="noStrike" dirty="0">
                        <a:solidFill>
                          <a:schemeClr val="bg1"/>
                        </a:solidFill>
                        <a:effectLst/>
                        <a:latin typeface="Arial" panose="020B0604020202020204" pitchFamily="34" charset="0"/>
                      </a:endParaRPr>
                    </a:p>
                  </a:txBody>
                  <a:tcPr marL="0" marR="0" marT="0" marB="0" anchor="ctr"/>
                </a:tc>
                <a:tc>
                  <a:txBody>
                    <a:bodyPr/>
                    <a:lstStyle/>
                    <a:p>
                      <a:pPr algn="r" fontAlgn="ctr"/>
                      <a:endParaRPr lang="en-CA" sz="1400" b="0" i="0" u="none" strike="noStrike" dirty="0">
                        <a:solidFill>
                          <a:schemeClr val="bg1"/>
                        </a:solidFill>
                        <a:effectLst/>
                        <a:latin typeface="Arial" panose="020B0604020202020204" pitchFamily="34" charset="0"/>
                      </a:endParaRPr>
                    </a:p>
                  </a:txBody>
                  <a:tcPr marL="0" marR="0" marT="0" marB="0" anchor="ctr"/>
                </a:tc>
                <a:extLst>
                  <a:ext uri="{0D108BD9-81ED-4DB2-BD59-A6C34878D82A}">
                    <a16:rowId xmlns:a16="http://schemas.microsoft.com/office/drawing/2014/main" val="1720318396"/>
                  </a:ext>
                </a:extLst>
              </a:tr>
              <a:tr h="290141">
                <a:tc>
                  <a:txBody>
                    <a:bodyPr/>
                    <a:lstStyle/>
                    <a:p>
                      <a:pPr algn="l" fontAlgn="ctr"/>
                      <a:r>
                        <a:rPr lang="en-CA" sz="1400" u="none" strike="noStrike" dirty="0">
                          <a:solidFill>
                            <a:schemeClr val="bg1"/>
                          </a:solidFill>
                          <a:effectLst/>
                        </a:rPr>
                        <a:t>High Volume Pit Toilets</a:t>
                      </a:r>
                      <a:endParaRPr lang="en-CA" sz="1400" b="0" i="0" u="none" strike="noStrike" dirty="0">
                        <a:solidFill>
                          <a:schemeClr val="bg1"/>
                        </a:solidFill>
                        <a:effectLst/>
                        <a:latin typeface="Arial" panose="020B0604020202020204" pitchFamily="34" charset="0"/>
                      </a:endParaRPr>
                    </a:p>
                  </a:txBody>
                  <a:tcPr marL="0" marR="0" marT="0" marB="0" anchor="ctr"/>
                </a:tc>
                <a:tc>
                  <a:txBody>
                    <a:bodyPr/>
                    <a:lstStyle/>
                    <a:p>
                      <a:pPr algn="ctr" fontAlgn="ctr"/>
                      <a:r>
                        <a:rPr lang="en-CA" sz="1400" u="none" strike="noStrike" dirty="0">
                          <a:solidFill>
                            <a:schemeClr val="bg1"/>
                          </a:solidFill>
                          <a:effectLst/>
                        </a:rPr>
                        <a:t>RMI</a:t>
                      </a:r>
                      <a:endParaRPr lang="en-CA" sz="1400" b="0" i="0" u="none" strike="noStrike" dirty="0">
                        <a:solidFill>
                          <a:schemeClr val="bg1"/>
                        </a:solidFill>
                        <a:effectLst/>
                        <a:latin typeface="Arial" panose="020B0604020202020204" pitchFamily="34" charset="0"/>
                      </a:endParaRPr>
                    </a:p>
                  </a:txBody>
                  <a:tcPr marL="0" marR="0" marT="0" marB="0" anchor="ctr"/>
                </a:tc>
                <a:tc>
                  <a:txBody>
                    <a:bodyPr/>
                    <a:lstStyle/>
                    <a:p>
                      <a:pPr algn="r" fontAlgn="ctr"/>
                      <a:r>
                        <a:rPr lang="en-CA" sz="1400" u="none" strike="noStrike" dirty="0">
                          <a:solidFill>
                            <a:schemeClr val="bg1"/>
                          </a:solidFill>
                          <a:effectLst/>
                        </a:rPr>
                        <a:t>150,000</a:t>
                      </a:r>
                      <a:endParaRPr lang="en-CA" sz="1400" b="0" i="0" u="none" strike="noStrike" dirty="0">
                        <a:solidFill>
                          <a:schemeClr val="bg1"/>
                        </a:solidFill>
                        <a:effectLst/>
                        <a:latin typeface="Arial" panose="020B0604020202020204" pitchFamily="34" charset="0"/>
                      </a:endParaRPr>
                    </a:p>
                  </a:txBody>
                  <a:tcPr marL="0" marR="0" marT="0" marB="0" anchor="ctr"/>
                </a:tc>
                <a:tc>
                  <a:txBody>
                    <a:bodyPr/>
                    <a:lstStyle/>
                    <a:p>
                      <a:pPr algn="r" fontAlgn="ctr"/>
                      <a:endParaRPr lang="en-CA" sz="1400" b="0" i="0" u="none" strike="noStrike" dirty="0">
                        <a:solidFill>
                          <a:schemeClr val="bg1"/>
                        </a:solidFill>
                        <a:effectLst/>
                        <a:latin typeface="Arial" panose="020B0604020202020204" pitchFamily="34" charset="0"/>
                      </a:endParaRPr>
                    </a:p>
                  </a:txBody>
                  <a:tcPr marL="0" marR="0" marT="0" marB="0" anchor="ctr"/>
                </a:tc>
                <a:tc>
                  <a:txBody>
                    <a:bodyPr/>
                    <a:lstStyle/>
                    <a:p>
                      <a:pPr algn="r" fontAlgn="ctr"/>
                      <a:endParaRPr lang="en-CA" sz="1400" b="0" i="0" u="none" strike="noStrike" dirty="0">
                        <a:solidFill>
                          <a:schemeClr val="bg1"/>
                        </a:solidFill>
                        <a:effectLst/>
                        <a:latin typeface="Arial" panose="020B0604020202020204" pitchFamily="34" charset="0"/>
                      </a:endParaRPr>
                    </a:p>
                  </a:txBody>
                  <a:tcPr marL="0" marR="0" marT="0" marB="0" anchor="ctr"/>
                </a:tc>
                <a:tc>
                  <a:txBody>
                    <a:bodyPr/>
                    <a:lstStyle/>
                    <a:p>
                      <a:pPr algn="r" fontAlgn="ctr"/>
                      <a:endParaRPr lang="en-CA" sz="1400" b="0" i="0" u="none" strike="noStrike" dirty="0">
                        <a:solidFill>
                          <a:schemeClr val="bg1"/>
                        </a:solidFill>
                        <a:effectLst/>
                        <a:latin typeface="Arial" panose="020B0604020202020204" pitchFamily="34" charset="0"/>
                      </a:endParaRPr>
                    </a:p>
                  </a:txBody>
                  <a:tcPr marL="0" marR="0" marT="0" marB="0" anchor="ctr"/>
                </a:tc>
                <a:tc>
                  <a:txBody>
                    <a:bodyPr/>
                    <a:lstStyle/>
                    <a:p>
                      <a:pPr algn="r" fontAlgn="ctr"/>
                      <a:endParaRPr lang="en-CA" sz="1400" b="0" i="0" u="none" strike="noStrike" dirty="0">
                        <a:solidFill>
                          <a:schemeClr val="bg1"/>
                        </a:solidFill>
                        <a:effectLst/>
                        <a:latin typeface="Arial" panose="020B0604020202020204" pitchFamily="34" charset="0"/>
                      </a:endParaRPr>
                    </a:p>
                  </a:txBody>
                  <a:tcPr marL="0" marR="0" marT="0" marB="0" anchor="ctr"/>
                </a:tc>
                <a:extLst>
                  <a:ext uri="{0D108BD9-81ED-4DB2-BD59-A6C34878D82A}">
                    <a16:rowId xmlns:a16="http://schemas.microsoft.com/office/drawing/2014/main" val="2507215047"/>
                  </a:ext>
                </a:extLst>
              </a:tr>
              <a:tr h="290141">
                <a:tc>
                  <a:txBody>
                    <a:bodyPr/>
                    <a:lstStyle/>
                    <a:p>
                      <a:pPr algn="l" fontAlgn="ctr"/>
                      <a:r>
                        <a:rPr lang="en-CA" sz="1400" u="none" strike="noStrike" dirty="0">
                          <a:solidFill>
                            <a:schemeClr val="bg1"/>
                          </a:solidFill>
                          <a:effectLst/>
                        </a:rPr>
                        <a:t>WPT Bridge &amp; Walkways Replacement</a:t>
                      </a:r>
                      <a:endParaRPr lang="en-CA" sz="1400" b="0" i="0" u="none" strike="noStrike" dirty="0">
                        <a:solidFill>
                          <a:schemeClr val="bg1"/>
                        </a:solidFill>
                        <a:effectLst/>
                        <a:latin typeface="Arial" panose="020B0604020202020204" pitchFamily="34" charset="0"/>
                      </a:endParaRPr>
                    </a:p>
                  </a:txBody>
                  <a:tcPr marL="0" marR="0" marT="0" marB="0" anchor="ctr"/>
                </a:tc>
                <a:tc>
                  <a:txBody>
                    <a:bodyPr/>
                    <a:lstStyle/>
                    <a:p>
                      <a:pPr algn="ctr" fontAlgn="ctr"/>
                      <a:r>
                        <a:rPr lang="en-CA" sz="1400" u="none" strike="noStrike" dirty="0">
                          <a:solidFill>
                            <a:schemeClr val="bg1"/>
                          </a:solidFill>
                          <a:effectLst/>
                        </a:rPr>
                        <a:t>RMI/RR</a:t>
                      </a:r>
                      <a:endParaRPr lang="en-CA" sz="1400" b="0" i="0" u="none" strike="noStrike" dirty="0">
                        <a:solidFill>
                          <a:schemeClr val="bg1"/>
                        </a:solidFill>
                        <a:effectLst/>
                        <a:latin typeface="Arial" panose="020B0604020202020204" pitchFamily="34" charset="0"/>
                      </a:endParaRPr>
                    </a:p>
                  </a:txBody>
                  <a:tcPr marL="0" marR="0" marT="0" marB="0" anchor="ctr"/>
                </a:tc>
                <a:tc>
                  <a:txBody>
                    <a:bodyPr/>
                    <a:lstStyle/>
                    <a:p>
                      <a:pPr algn="r" fontAlgn="ctr"/>
                      <a:r>
                        <a:rPr lang="en-CA" sz="1400" u="none" strike="noStrike" dirty="0">
                          <a:solidFill>
                            <a:schemeClr val="bg1"/>
                          </a:solidFill>
                          <a:effectLst/>
                        </a:rPr>
                        <a:t>70,000</a:t>
                      </a:r>
                      <a:endParaRPr lang="en-CA" sz="1400" b="0" i="0" u="none" strike="noStrike" dirty="0">
                        <a:solidFill>
                          <a:schemeClr val="bg1"/>
                        </a:solidFill>
                        <a:effectLst/>
                        <a:latin typeface="Arial" panose="020B0604020202020204" pitchFamily="34" charset="0"/>
                      </a:endParaRPr>
                    </a:p>
                  </a:txBody>
                  <a:tcPr marL="0" marR="0" marT="0" marB="0" anchor="ctr"/>
                </a:tc>
                <a:tc>
                  <a:txBody>
                    <a:bodyPr/>
                    <a:lstStyle/>
                    <a:p>
                      <a:pPr algn="r" fontAlgn="ctr"/>
                      <a:endParaRPr lang="en-CA" sz="1400" b="0" i="0" u="none" strike="noStrike" dirty="0">
                        <a:solidFill>
                          <a:schemeClr val="bg1"/>
                        </a:solidFill>
                        <a:effectLst/>
                        <a:latin typeface="Arial" panose="020B0604020202020204" pitchFamily="34" charset="0"/>
                      </a:endParaRPr>
                    </a:p>
                  </a:txBody>
                  <a:tcPr marL="0" marR="0" marT="0" marB="0" anchor="ctr"/>
                </a:tc>
                <a:tc>
                  <a:txBody>
                    <a:bodyPr/>
                    <a:lstStyle/>
                    <a:p>
                      <a:pPr algn="r" fontAlgn="ctr"/>
                      <a:endParaRPr lang="en-CA" sz="1400" b="0" i="0" u="none" strike="noStrike" dirty="0">
                        <a:solidFill>
                          <a:schemeClr val="bg1"/>
                        </a:solidFill>
                        <a:effectLst/>
                        <a:latin typeface="Arial" panose="020B0604020202020204" pitchFamily="34" charset="0"/>
                      </a:endParaRPr>
                    </a:p>
                  </a:txBody>
                  <a:tcPr marL="0" marR="0" marT="0" marB="0" anchor="ctr"/>
                </a:tc>
                <a:tc>
                  <a:txBody>
                    <a:bodyPr/>
                    <a:lstStyle/>
                    <a:p>
                      <a:pPr algn="r" fontAlgn="ctr"/>
                      <a:endParaRPr lang="en-CA" sz="1400" b="0" i="0" u="none" strike="noStrike" dirty="0">
                        <a:solidFill>
                          <a:schemeClr val="bg1"/>
                        </a:solidFill>
                        <a:effectLst/>
                        <a:latin typeface="Arial" panose="020B0604020202020204" pitchFamily="34" charset="0"/>
                      </a:endParaRPr>
                    </a:p>
                  </a:txBody>
                  <a:tcPr marL="0" marR="0" marT="0" marB="0" anchor="ctr"/>
                </a:tc>
                <a:tc>
                  <a:txBody>
                    <a:bodyPr/>
                    <a:lstStyle/>
                    <a:p>
                      <a:pPr algn="r" fontAlgn="ctr"/>
                      <a:endParaRPr lang="en-CA" sz="1400" b="0" i="0" u="none" strike="noStrike" dirty="0">
                        <a:solidFill>
                          <a:schemeClr val="bg1"/>
                        </a:solidFill>
                        <a:effectLst/>
                        <a:latin typeface="Arial" panose="020B0604020202020204" pitchFamily="34" charset="0"/>
                      </a:endParaRPr>
                    </a:p>
                  </a:txBody>
                  <a:tcPr marL="0" marR="0" marT="0" marB="0" anchor="ctr"/>
                </a:tc>
                <a:extLst>
                  <a:ext uri="{0D108BD9-81ED-4DB2-BD59-A6C34878D82A}">
                    <a16:rowId xmlns:a16="http://schemas.microsoft.com/office/drawing/2014/main" val="2594428243"/>
                  </a:ext>
                </a:extLst>
              </a:tr>
              <a:tr h="290141">
                <a:tc>
                  <a:txBody>
                    <a:bodyPr/>
                    <a:lstStyle/>
                    <a:p>
                      <a:pPr algn="l" fontAlgn="ctr"/>
                      <a:r>
                        <a:rPr lang="en-CA" sz="1400" u="none" strike="noStrike" dirty="0">
                          <a:solidFill>
                            <a:schemeClr val="bg1"/>
                          </a:solidFill>
                          <a:effectLst/>
                        </a:rPr>
                        <a:t>WPT – Coast guard RD - Relocate Trespassing section</a:t>
                      </a:r>
                      <a:endParaRPr lang="en-CA" sz="1400" b="0" i="0" u="none" strike="noStrike" dirty="0">
                        <a:solidFill>
                          <a:schemeClr val="bg1"/>
                        </a:solidFill>
                        <a:effectLst/>
                        <a:latin typeface="Arial" panose="020B0604020202020204" pitchFamily="34" charset="0"/>
                      </a:endParaRPr>
                    </a:p>
                  </a:txBody>
                  <a:tcPr marL="0" marR="0" marT="0" marB="0" anchor="ctr"/>
                </a:tc>
                <a:tc>
                  <a:txBody>
                    <a:bodyPr/>
                    <a:lstStyle/>
                    <a:p>
                      <a:pPr algn="ctr" fontAlgn="ctr"/>
                      <a:r>
                        <a:rPr lang="en-CA" sz="1400" u="none" strike="noStrike" dirty="0">
                          <a:solidFill>
                            <a:schemeClr val="bg1"/>
                          </a:solidFill>
                          <a:effectLst/>
                        </a:rPr>
                        <a:t>RR</a:t>
                      </a:r>
                      <a:endParaRPr lang="en-CA" sz="1400" b="0" i="0" u="none" strike="noStrike" dirty="0">
                        <a:solidFill>
                          <a:schemeClr val="bg1"/>
                        </a:solidFill>
                        <a:effectLst/>
                        <a:latin typeface="Arial" panose="020B0604020202020204" pitchFamily="34" charset="0"/>
                      </a:endParaRPr>
                    </a:p>
                  </a:txBody>
                  <a:tcPr marL="0" marR="0" marT="0" marB="0" anchor="ctr"/>
                </a:tc>
                <a:tc>
                  <a:txBody>
                    <a:bodyPr/>
                    <a:lstStyle/>
                    <a:p>
                      <a:pPr algn="r" fontAlgn="ctr"/>
                      <a:endParaRPr lang="en-CA" sz="1400" b="0" i="0" u="none" strike="noStrike" dirty="0">
                        <a:solidFill>
                          <a:schemeClr val="bg1"/>
                        </a:solidFill>
                        <a:effectLst/>
                        <a:latin typeface="Arial" panose="020B0604020202020204" pitchFamily="34" charset="0"/>
                      </a:endParaRPr>
                    </a:p>
                  </a:txBody>
                  <a:tcPr marL="0" marR="0" marT="0" marB="0" anchor="ctr"/>
                </a:tc>
                <a:tc>
                  <a:txBody>
                    <a:bodyPr/>
                    <a:lstStyle/>
                    <a:p>
                      <a:pPr algn="r" fontAlgn="ctr"/>
                      <a:r>
                        <a:rPr lang="en-CA" sz="1400" u="none" strike="noStrike" dirty="0">
                          <a:solidFill>
                            <a:schemeClr val="bg1"/>
                          </a:solidFill>
                          <a:effectLst/>
                        </a:rPr>
                        <a:t>40,000</a:t>
                      </a:r>
                      <a:endParaRPr lang="en-CA" sz="1400" b="0" i="0" u="none" strike="noStrike" dirty="0">
                        <a:solidFill>
                          <a:schemeClr val="bg1"/>
                        </a:solidFill>
                        <a:effectLst/>
                        <a:latin typeface="Arial" panose="020B0604020202020204" pitchFamily="34" charset="0"/>
                      </a:endParaRPr>
                    </a:p>
                  </a:txBody>
                  <a:tcPr marL="0" marR="0" marT="0" marB="0" anchor="ctr"/>
                </a:tc>
                <a:tc>
                  <a:txBody>
                    <a:bodyPr/>
                    <a:lstStyle/>
                    <a:p>
                      <a:pPr algn="r" fontAlgn="ctr"/>
                      <a:endParaRPr lang="en-CA" sz="1400" b="0" i="0" u="none" strike="noStrike" dirty="0">
                        <a:solidFill>
                          <a:schemeClr val="bg1"/>
                        </a:solidFill>
                        <a:effectLst/>
                        <a:latin typeface="Arial" panose="020B0604020202020204" pitchFamily="34" charset="0"/>
                      </a:endParaRPr>
                    </a:p>
                  </a:txBody>
                  <a:tcPr marL="0" marR="0" marT="0" marB="0" anchor="ctr"/>
                </a:tc>
                <a:tc>
                  <a:txBody>
                    <a:bodyPr/>
                    <a:lstStyle/>
                    <a:p>
                      <a:pPr algn="r" fontAlgn="ctr"/>
                      <a:endParaRPr lang="en-CA" sz="1400" b="0" i="0" u="none" strike="noStrike" dirty="0">
                        <a:solidFill>
                          <a:schemeClr val="bg1"/>
                        </a:solidFill>
                        <a:effectLst/>
                        <a:latin typeface="Arial" panose="020B0604020202020204" pitchFamily="34" charset="0"/>
                      </a:endParaRPr>
                    </a:p>
                  </a:txBody>
                  <a:tcPr marL="0" marR="0" marT="0" marB="0" anchor="ctr"/>
                </a:tc>
                <a:tc>
                  <a:txBody>
                    <a:bodyPr/>
                    <a:lstStyle/>
                    <a:p>
                      <a:pPr algn="r" fontAlgn="ctr"/>
                      <a:endParaRPr lang="en-CA" sz="1400" b="0" i="0" u="none" strike="noStrike" dirty="0">
                        <a:solidFill>
                          <a:schemeClr val="bg1"/>
                        </a:solidFill>
                        <a:effectLst/>
                        <a:latin typeface="Arial" panose="020B0604020202020204" pitchFamily="34" charset="0"/>
                      </a:endParaRPr>
                    </a:p>
                  </a:txBody>
                  <a:tcPr marL="0" marR="0" marT="0" marB="0" anchor="ctr"/>
                </a:tc>
                <a:extLst>
                  <a:ext uri="{0D108BD9-81ED-4DB2-BD59-A6C34878D82A}">
                    <a16:rowId xmlns:a16="http://schemas.microsoft.com/office/drawing/2014/main" val="3836155401"/>
                  </a:ext>
                </a:extLst>
              </a:tr>
              <a:tr h="290141">
                <a:tc>
                  <a:txBody>
                    <a:bodyPr/>
                    <a:lstStyle/>
                    <a:p>
                      <a:pPr algn="l" fontAlgn="ctr"/>
                      <a:r>
                        <a:rPr lang="en-CA" sz="1400" u="none" strike="noStrike" dirty="0">
                          <a:solidFill>
                            <a:schemeClr val="bg1"/>
                          </a:solidFill>
                          <a:effectLst/>
                        </a:rPr>
                        <a:t>WPT Marine Drive </a:t>
                      </a:r>
                      <a:r>
                        <a:rPr lang="en-CA" sz="1400" u="none" strike="noStrike" dirty="0" err="1">
                          <a:solidFill>
                            <a:schemeClr val="bg1"/>
                          </a:solidFill>
                          <a:effectLst/>
                        </a:rPr>
                        <a:t>trailaheads</a:t>
                      </a:r>
                      <a:endParaRPr lang="en-CA" sz="1400" b="0" i="0" u="none" strike="noStrike" dirty="0">
                        <a:solidFill>
                          <a:schemeClr val="bg1"/>
                        </a:solidFill>
                        <a:effectLst/>
                        <a:latin typeface="Arial" panose="020B0604020202020204" pitchFamily="34" charset="0"/>
                      </a:endParaRPr>
                    </a:p>
                  </a:txBody>
                  <a:tcPr marL="0" marR="0" marT="0" marB="0" anchor="ctr"/>
                </a:tc>
                <a:tc>
                  <a:txBody>
                    <a:bodyPr/>
                    <a:lstStyle/>
                    <a:p>
                      <a:pPr algn="ctr" fontAlgn="ctr"/>
                      <a:r>
                        <a:rPr lang="en-CA" sz="1400" u="none" strike="noStrike" dirty="0">
                          <a:solidFill>
                            <a:schemeClr val="bg1"/>
                          </a:solidFill>
                          <a:effectLst/>
                        </a:rPr>
                        <a:t>RR</a:t>
                      </a:r>
                      <a:endParaRPr lang="en-CA" sz="1400" b="0" i="0" u="none" strike="noStrike" dirty="0">
                        <a:solidFill>
                          <a:schemeClr val="bg1"/>
                        </a:solidFill>
                        <a:effectLst/>
                        <a:latin typeface="Arial" panose="020B0604020202020204" pitchFamily="34" charset="0"/>
                      </a:endParaRPr>
                    </a:p>
                  </a:txBody>
                  <a:tcPr marL="0" marR="0" marT="0" marB="0" anchor="ctr"/>
                </a:tc>
                <a:tc>
                  <a:txBody>
                    <a:bodyPr/>
                    <a:lstStyle/>
                    <a:p>
                      <a:pPr algn="r" fontAlgn="ctr"/>
                      <a:endParaRPr lang="en-CA" sz="1400" b="0" i="0" u="none" strike="noStrike" dirty="0">
                        <a:solidFill>
                          <a:schemeClr val="bg1"/>
                        </a:solidFill>
                        <a:effectLst/>
                        <a:latin typeface="Arial" panose="020B0604020202020204" pitchFamily="34" charset="0"/>
                      </a:endParaRPr>
                    </a:p>
                  </a:txBody>
                  <a:tcPr marL="0" marR="0" marT="0" marB="0" anchor="ctr"/>
                </a:tc>
                <a:tc>
                  <a:txBody>
                    <a:bodyPr/>
                    <a:lstStyle/>
                    <a:p>
                      <a:pPr algn="r" fontAlgn="ctr"/>
                      <a:endParaRPr lang="en-CA" sz="1400" b="0" i="0" u="none" strike="noStrike" dirty="0">
                        <a:solidFill>
                          <a:schemeClr val="bg1"/>
                        </a:solidFill>
                        <a:effectLst/>
                        <a:latin typeface="Arial" panose="020B0604020202020204" pitchFamily="34" charset="0"/>
                      </a:endParaRPr>
                    </a:p>
                  </a:txBody>
                  <a:tcPr marL="0" marR="0" marT="0" marB="0" anchor="ctr"/>
                </a:tc>
                <a:tc>
                  <a:txBody>
                    <a:bodyPr/>
                    <a:lstStyle/>
                    <a:p>
                      <a:pPr algn="r" fontAlgn="ctr"/>
                      <a:endParaRPr lang="en-CA" sz="1400" b="0" i="0" u="none" strike="noStrike" dirty="0">
                        <a:solidFill>
                          <a:schemeClr val="bg1"/>
                        </a:solidFill>
                        <a:effectLst/>
                        <a:latin typeface="Arial" panose="020B0604020202020204" pitchFamily="34" charset="0"/>
                      </a:endParaRPr>
                    </a:p>
                  </a:txBody>
                  <a:tcPr marL="0" marR="0" marT="0" marB="0" anchor="ctr"/>
                </a:tc>
                <a:tc>
                  <a:txBody>
                    <a:bodyPr/>
                    <a:lstStyle/>
                    <a:p>
                      <a:pPr algn="r" fontAlgn="ctr"/>
                      <a:endParaRPr lang="en-CA" sz="1400" b="0" i="0" u="none" strike="noStrike" dirty="0">
                        <a:solidFill>
                          <a:schemeClr val="bg1"/>
                        </a:solidFill>
                        <a:effectLst/>
                        <a:latin typeface="Arial" panose="020B0604020202020204" pitchFamily="34" charset="0"/>
                      </a:endParaRPr>
                    </a:p>
                  </a:txBody>
                  <a:tcPr marL="0" marR="0" marT="0" marB="0" anchor="ctr"/>
                </a:tc>
                <a:tc>
                  <a:txBody>
                    <a:bodyPr/>
                    <a:lstStyle/>
                    <a:p>
                      <a:pPr algn="r" fontAlgn="ctr"/>
                      <a:r>
                        <a:rPr lang="en-CA" sz="1400" u="none" strike="noStrike" dirty="0">
                          <a:solidFill>
                            <a:schemeClr val="bg1"/>
                          </a:solidFill>
                          <a:effectLst/>
                        </a:rPr>
                        <a:t>50,000</a:t>
                      </a:r>
                      <a:endParaRPr lang="en-CA" sz="1400" b="0" i="0" u="none" strike="noStrike" dirty="0">
                        <a:solidFill>
                          <a:schemeClr val="bg1"/>
                        </a:solidFill>
                        <a:effectLst/>
                        <a:latin typeface="Arial" panose="020B0604020202020204" pitchFamily="34" charset="0"/>
                      </a:endParaRPr>
                    </a:p>
                  </a:txBody>
                  <a:tcPr marL="0" marR="0" marT="0" marB="0" anchor="ctr"/>
                </a:tc>
                <a:extLst>
                  <a:ext uri="{0D108BD9-81ED-4DB2-BD59-A6C34878D82A}">
                    <a16:rowId xmlns:a16="http://schemas.microsoft.com/office/drawing/2014/main" val="3517430184"/>
                  </a:ext>
                </a:extLst>
              </a:tr>
              <a:tr h="290141">
                <a:tc>
                  <a:txBody>
                    <a:bodyPr/>
                    <a:lstStyle/>
                    <a:p>
                      <a:pPr algn="l" fontAlgn="ctr"/>
                      <a:r>
                        <a:rPr lang="en-CA" sz="1400" u="none" strike="noStrike" dirty="0">
                          <a:solidFill>
                            <a:schemeClr val="bg1"/>
                          </a:solidFill>
                          <a:effectLst/>
                        </a:rPr>
                        <a:t>Pass of Melfort trail</a:t>
                      </a:r>
                      <a:endParaRPr lang="en-CA" sz="1400" b="0" i="0" u="none" strike="noStrike" dirty="0">
                        <a:solidFill>
                          <a:schemeClr val="bg1"/>
                        </a:solidFill>
                        <a:effectLst/>
                        <a:latin typeface="Arial" panose="020B0604020202020204" pitchFamily="34" charset="0"/>
                      </a:endParaRPr>
                    </a:p>
                  </a:txBody>
                  <a:tcPr marL="0" marR="0" marT="0" marB="0" anchor="ctr"/>
                </a:tc>
                <a:tc>
                  <a:txBody>
                    <a:bodyPr/>
                    <a:lstStyle/>
                    <a:p>
                      <a:pPr algn="ctr" fontAlgn="ctr"/>
                      <a:r>
                        <a:rPr lang="en-CA" sz="1400" u="none" strike="noStrike" dirty="0">
                          <a:solidFill>
                            <a:schemeClr val="bg1"/>
                          </a:solidFill>
                          <a:effectLst/>
                        </a:rPr>
                        <a:t>RR</a:t>
                      </a:r>
                      <a:endParaRPr lang="en-CA" sz="1400" b="0" i="0" u="none" strike="noStrike" dirty="0">
                        <a:solidFill>
                          <a:schemeClr val="bg1"/>
                        </a:solidFill>
                        <a:effectLst/>
                        <a:latin typeface="Arial" panose="020B0604020202020204" pitchFamily="34" charset="0"/>
                      </a:endParaRPr>
                    </a:p>
                  </a:txBody>
                  <a:tcPr marL="0" marR="0" marT="0" marB="0" anchor="ctr"/>
                </a:tc>
                <a:tc>
                  <a:txBody>
                    <a:bodyPr/>
                    <a:lstStyle/>
                    <a:p>
                      <a:pPr algn="r" fontAlgn="ctr"/>
                      <a:r>
                        <a:rPr lang="en-CA" sz="1400" u="none" strike="noStrike" dirty="0">
                          <a:solidFill>
                            <a:schemeClr val="bg1"/>
                          </a:solidFill>
                          <a:effectLst/>
                        </a:rPr>
                        <a:t>40,000</a:t>
                      </a:r>
                      <a:endParaRPr lang="en-CA" sz="1400" b="0" i="0" u="none" strike="noStrike" dirty="0">
                        <a:solidFill>
                          <a:schemeClr val="bg1"/>
                        </a:solidFill>
                        <a:effectLst/>
                        <a:latin typeface="Arial" panose="020B0604020202020204" pitchFamily="34" charset="0"/>
                      </a:endParaRPr>
                    </a:p>
                  </a:txBody>
                  <a:tcPr marL="0" marR="0" marT="0" marB="0" anchor="ctr"/>
                </a:tc>
                <a:tc>
                  <a:txBody>
                    <a:bodyPr/>
                    <a:lstStyle/>
                    <a:p>
                      <a:pPr algn="r" fontAlgn="ctr"/>
                      <a:r>
                        <a:rPr lang="en-CA" sz="1400" u="none" strike="noStrike" dirty="0">
                          <a:solidFill>
                            <a:schemeClr val="bg1"/>
                          </a:solidFill>
                          <a:effectLst/>
                        </a:rPr>
                        <a:t>.</a:t>
                      </a:r>
                      <a:endParaRPr lang="en-CA" sz="1400" b="0" i="0" u="none" strike="noStrike" dirty="0">
                        <a:solidFill>
                          <a:schemeClr val="bg1"/>
                        </a:solidFill>
                        <a:effectLst/>
                        <a:latin typeface="Arial" panose="020B0604020202020204" pitchFamily="34" charset="0"/>
                      </a:endParaRPr>
                    </a:p>
                  </a:txBody>
                  <a:tcPr marL="0" marR="0" marT="0" marB="0" anchor="ctr"/>
                </a:tc>
                <a:tc>
                  <a:txBody>
                    <a:bodyPr/>
                    <a:lstStyle/>
                    <a:p>
                      <a:pPr algn="r" fontAlgn="ctr"/>
                      <a:endParaRPr lang="en-CA" sz="1400" b="0" i="0" u="none" strike="noStrike" dirty="0">
                        <a:solidFill>
                          <a:schemeClr val="bg1"/>
                        </a:solidFill>
                        <a:effectLst/>
                        <a:latin typeface="Arial" panose="020B0604020202020204" pitchFamily="34" charset="0"/>
                      </a:endParaRPr>
                    </a:p>
                  </a:txBody>
                  <a:tcPr marL="0" marR="0" marT="0" marB="0" anchor="ctr"/>
                </a:tc>
                <a:tc>
                  <a:txBody>
                    <a:bodyPr/>
                    <a:lstStyle/>
                    <a:p>
                      <a:pPr algn="r" fontAlgn="ctr"/>
                      <a:endParaRPr lang="en-CA" sz="1400" b="0" i="0" u="none" strike="noStrike" dirty="0">
                        <a:solidFill>
                          <a:schemeClr val="bg1"/>
                        </a:solidFill>
                        <a:effectLst/>
                        <a:latin typeface="Arial" panose="020B0604020202020204" pitchFamily="34" charset="0"/>
                      </a:endParaRPr>
                    </a:p>
                  </a:txBody>
                  <a:tcPr marL="0" marR="0" marT="0" marB="0" anchor="ctr"/>
                </a:tc>
                <a:tc>
                  <a:txBody>
                    <a:bodyPr/>
                    <a:lstStyle/>
                    <a:p>
                      <a:pPr algn="r" fontAlgn="ctr"/>
                      <a:endParaRPr lang="en-CA" sz="1400" b="0" i="0" u="none" strike="noStrike" dirty="0">
                        <a:solidFill>
                          <a:schemeClr val="bg1"/>
                        </a:solidFill>
                        <a:effectLst/>
                        <a:latin typeface="Arial" panose="020B0604020202020204" pitchFamily="34" charset="0"/>
                      </a:endParaRPr>
                    </a:p>
                  </a:txBody>
                  <a:tcPr marL="0" marR="0" marT="0" marB="0" anchor="ctr"/>
                </a:tc>
                <a:extLst>
                  <a:ext uri="{0D108BD9-81ED-4DB2-BD59-A6C34878D82A}">
                    <a16:rowId xmlns:a16="http://schemas.microsoft.com/office/drawing/2014/main" val="2262870430"/>
                  </a:ext>
                </a:extLst>
              </a:tr>
              <a:tr h="290141">
                <a:tc>
                  <a:txBody>
                    <a:bodyPr/>
                    <a:lstStyle/>
                    <a:p>
                      <a:pPr algn="l" fontAlgn="ctr"/>
                      <a:r>
                        <a:rPr lang="en-US" sz="1400" u="none" strike="noStrike" dirty="0">
                          <a:solidFill>
                            <a:schemeClr val="bg1"/>
                          </a:solidFill>
                          <a:effectLst/>
                        </a:rPr>
                        <a:t>Marine Drive/Forbes Rd connector trial</a:t>
                      </a:r>
                      <a:endParaRPr lang="en-US" sz="1400" b="0" i="0" u="none" strike="noStrike" dirty="0">
                        <a:solidFill>
                          <a:schemeClr val="bg1"/>
                        </a:solidFill>
                        <a:effectLst/>
                        <a:latin typeface="Arial" panose="020B0604020202020204" pitchFamily="34" charset="0"/>
                      </a:endParaRPr>
                    </a:p>
                  </a:txBody>
                  <a:tcPr marL="0" marR="0" marT="0" marB="0" anchor="ctr"/>
                </a:tc>
                <a:tc>
                  <a:txBody>
                    <a:bodyPr/>
                    <a:lstStyle/>
                    <a:p>
                      <a:pPr algn="ctr" fontAlgn="ctr"/>
                      <a:r>
                        <a:rPr lang="en-CA" sz="1400" u="none" strike="noStrike" dirty="0">
                          <a:solidFill>
                            <a:schemeClr val="bg1"/>
                          </a:solidFill>
                          <a:effectLst/>
                        </a:rPr>
                        <a:t>RR</a:t>
                      </a:r>
                      <a:endParaRPr lang="en-CA" sz="1400" b="0" i="0" u="none" strike="noStrike" dirty="0">
                        <a:solidFill>
                          <a:schemeClr val="bg1"/>
                        </a:solidFill>
                        <a:effectLst/>
                        <a:latin typeface="Arial" panose="020B0604020202020204" pitchFamily="34" charset="0"/>
                      </a:endParaRPr>
                    </a:p>
                  </a:txBody>
                  <a:tcPr marL="0" marR="0" marT="0" marB="0" anchor="ctr"/>
                </a:tc>
                <a:tc>
                  <a:txBody>
                    <a:bodyPr/>
                    <a:lstStyle/>
                    <a:p>
                      <a:pPr algn="r" fontAlgn="ctr"/>
                      <a:endParaRPr lang="en-CA" sz="1400" b="0" i="0" u="none" strike="noStrike" dirty="0">
                        <a:solidFill>
                          <a:schemeClr val="bg1"/>
                        </a:solidFill>
                        <a:effectLst/>
                        <a:latin typeface="Arial" panose="020B0604020202020204" pitchFamily="34" charset="0"/>
                      </a:endParaRPr>
                    </a:p>
                  </a:txBody>
                  <a:tcPr marL="0" marR="0" marT="0" marB="0" anchor="ctr"/>
                </a:tc>
                <a:tc>
                  <a:txBody>
                    <a:bodyPr/>
                    <a:lstStyle/>
                    <a:p>
                      <a:pPr algn="r" fontAlgn="ctr"/>
                      <a:endParaRPr lang="en-CA" sz="1400" b="0" i="0" u="none" strike="noStrike" dirty="0">
                        <a:solidFill>
                          <a:schemeClr val="bg1"/>
                        </a:solidFill>
                        <a:effectLst/>
                        <a:latin typeface="Arial" panose="020B0604020202020204" pitchFamily="34" charset="0"/>
                      </a:endParaRPr>
                    </a:p>
                  </a:txBody>
                  <a:tcPr marL="0" marR="0" marT="0" marB="0" anchor="ctr"/>
                </a:tc>
                <a:tc>
                  <a:txBody>
                    <a:bodyPr/>
                    <a:lstStyle/>
                    <a:p>
                      <a:pPr algn="r" fontAlgn="ctr"/>
                      <a:endParaRPr lang="en-CA" sz="1400" b="0" i="0" u="none" strike="noStrike" dirty="0">
                        <a:solidFill>
                          <a:schemeClr val="bg1"/>
                        </a:solidFill>
                        <a:effectLst/>
                        <a:latin typeface="Arial" panose="020B0604020202020204" pitchFamily="34" charset="0"/>
                      </a:endParaRPr>
                    </a:p>
                  </a:txBody>
                  <a:tcPr marL="0" marR="0" marT="0" marB="0" anchor="ctr"/>
                </a:tc>
                <a:tc>
                  <a:txBody>
                    <a:bodyPr/>
                    <a:lstStyle/>
                    <a:p>
                      <a:pPr algn="r" fontAlgn="ctr"/>
                      <a:r>
                        <a:rPr lang="en-CA" sz="1400" u="none" strike="noStrike" dirty="0">
                          <a:solidFill>
                            <a:schemeClr val="bg1"/>
                          </a:solidFill>
                          <a:effectLst/>
                        </a:rPr>
                        <a:t>40,000</a:t>
                      </a:r>
                      <a:endParaRPr lang="en-CA" sz="1400" b="0" i="0" u="none" strike="noStrike" dirty="0">
                        <a:solidFill>
                          <a:schemeClr val="bg1"/>
                        </a:solidFill>
                        <a:effectLst/>
                        <a:latin typeface="Arial" panose="020B0604020202020204" pitchFamily="34" charset="0"/>
                      </a:endParaRPr>
                    </a:p>
                  </a:txBody>
                  <a:tcPr marL="0" marR="0" marT="0" marB="0" anchor="ctr"/>
                </a:tc>
                <a:tc>
                  <a:txBody>
                    <a:bodyPr/>
                    <a:lstStyle/>
                    <a:p>
                      <a:pPr algn="r" fontAlgn="ctr"/>
                      <a:endParaRPr lang="en-CA" sz="1400" b="0" i="0" u="none" strike="noStrike" dirty="0">
                        <a:solidFill>
                          <a:schemeClr val="bg1"/>
                        </a:solidFill>
                        <a:effectLst/>
                        <a:latin typeface="Arial" panose="020B0604020202020204" pitchFamily="34" charset="0"/>
                      </a:endParaRPr>
                    </a:p>
                  </a:txBody>
                  <a:tcPr marL="0" marR="0" marT="0" marB="0" anchor="ctr"/>
                </a:tc>
                <a:extLst>
                  <a:ext uri="{0D108BD9-81ED-4DB2-BD59-A6C34878D82A}">
                    <a16:rowId xmlns:a16="http://schemas.microsoft.com/office/drawing/2014/main" val="1329985001"/>
                  </a:ext>
                </a:extLst>
              </a:tr>
              <a:tr h="290141">
                <a:tc>
                  <a:txBody>
                    <a:bodyPr/>
                    <a:lstStyle/>
                    <a:p>
                      <a:pPr algn="l" fontAlgn="ctr"/>
                      <a:r>
                        <a:rPr lang="en-US" sz="1400" u="none" strike="noStrike" dirty="0">
                          <a:solidFill>
                            <a:schemeClr val="bg1"/>
                          </a:solidFill>
                          <a:effectLst/>
                        </a:rPr>
                        <a:t>Terrace Beach / Spring Cove midden trail</a:t>
                      </a:r>
                      <a:endParaRPr lang="en-US" sz="1400" b="0" i="0" u="none" strike="noStrike" dirty="0">
                        <a:solidFill>
                          <a:schemeClr val="bg1"/>
                        </a:solidFill>
                        <a:effectLst/>
                        <a:latin typeface="Arial" panose="020B0604020202020204" pitchFamily="34" charset="0"/>
                      </a:endParaRPr>
                    </a:p>
                  </a:txBody>
                  <a:tcPr marL="0" marR="0" marT="0" marB="0" anchor="ctr"/>
                </a:tc>
                <a:tc>
                  <a:txBody>
                    <a:bodyPr/>
                    <a:lstStyle/>
                    <a:p>
                      <a:pPr algn="ctr" fontAlgn="ctr"/>
                      <a:r>
                        <a:rPr lang="en-CA" sz="1400" u="none" strike="noStrike" dirty="0">
                          <a:solidFill>
                            <a:schemeClr val="bg1"/>
                          </a:solidFill>
                          <a:effectLst/>
                        </a:rPr>
                        <a:t>RR</a:t>
                      </a:r>
                      <a:endParaRPr lang="en-CA" sz="1400" b="0" i="0" u="none" strike="noStrike" dirty="0">
                        <a:solidFill>
                          <a:schemeClr val="bg1"/>
                        </a:solidFill>
                        <a:effectLst/>
                        <a:latin typeface="Arial" panose="020B0604020202020204" pitchFamily="34" charset="0"/>
                      </a:endParaRPr>
                    </a:p>
                  </a:txBody>
                  <a:tcPr marL="0" marR="0" marT="0" marB="0" anchor="ctr"/>
                </a:tc>
                <a:tc>
                  <a:txBody>
                    <a:bodyPr/>
                    <a:lstStyle/>
                    <a:p>
                      <a:pPr algn="r" fontAlgn="ctr"/>
                      <a:endParaRPr lang="en-CA" sz="1400" b="0" i="0" u="none" strike="noStrike" dirty="0">
                        <a:solidFill>
                          <a:schemeClr val="bg1"/>
                        </a:solidFill>
                        <a:effectLst/>
                        <a:latin typeface="Arial" panose="020B0604020202020204" pitchFamily="34" charset="0"/>
                      </a:endParaRPr>
                    </a:p>
                  </a:txBody>
                  <a:tcPr marL="0" marR="0" marT="0" marB="0" anchor="ctr"/>
                </a:tc>
                <a:tc>
                  <a:txBody>
                    <a:bodyPr/>
                    <a:lstStyle/>
                    <a:p>
                      <a:pPr algn="r" fontAlgn="ctr"/>
                      <a:endParaRPr lang="en-CA" sz="1400" b="0" i="0" u="none" strike="noStrike" dirty="0">
                        <a:solidFill>
                          <a:schemeClr val="bg1"/>
                        </a:solidFill>
                        <a:effectLst/>
                        <a:latin typeface="Arial" panose="020B0604020202020204" pitchFamily="34" charset="0"/>
                      </a:endParaRPr>
                    </a:p>
                  </a:txBody>
                  <a:tcPr marL="0" marR="0" marT="0" marB="0" anchor="ctr"/>
                </a:tc>
                <a:tc>
                  <a:txBody>
                    <a:bodyPr/>
                    <a:lstStyle/>
                    <a:p>
                      <a:pPr algn="r" fontAlgn="ctr"/>
                      <a:endParaRPr lang="en-CA" sz="1400" b="0" i="0" u="none" strike="noStrike" dirty="0">
                        <a:solidFill>
                          <a:schemeClr val="bg1"/>
                        </a:solidFill>
                        <a:effectLst/>
                        <a:latin typeface="Arial" panose="020B0604020202020204" pitchFamily="34" charset="0"/>
                      </a:endParaRPr>
                    </a:p>
                  </a:txBody>
                  <a:tcPr marL="0" marR="0" marT="0" marB="0" anchor="ctr"/>
                </a:tc>
                <a:tc>
                  <a:txBody>
                    <a:bodyPr/>
                    <a:lstStyle/>
                    <a:p>
                      <a:pPr algn="r" fontAlgn="ctr"/>
                      <a:r>
                        <a:rPr lang="en-CA" sz="1400" u="none" strike="noStrike" dirty="0">
                          <a:solidFill>
                            <a:schemeClr val="bg1"/>
                          </a:solidFill>
                          <a:effectLst/>
                        </a:rPr>
                        <a:t>60,000</a:t>
                      </a:r>
                      <a:endParaRPr lang="en-CA" sz="1400" b="0" i="0" u="none" strike="noStrike" dirty="0">
                        <a:solidFill>
                          <a:schemeClr val="bg1"/>
                        </a:solidFill>
                        <a:effectLst/>
                        <a:latin typeface="Arial" panose="020B0604020202020204" pitchFamily="34" charset="0"/>
                      </a:endParaRPr>
                    </a:p>
                  </a:txBody>
                  <a:tcPr marL="0" marR="0" marT="0" marB="0" anchor="ctr"/>
                </a:tc>
                <a:tc>
                  <a:txBody>
                    <a:bodyPr/>
                    <a:lstStyle/>
                    <a:p>
                      <a:pPr algn="r" fontAlgn="ctr"/>
                      <a:endParaRPr lang="en-CA" sz="1400" b="0" i="0" u="none" strike="noStrike" dirty="0">
                        <a:solidFill>
                          <a:schemeClr val="bg1"/>
                        </a:solidFill>
                        <a:effectLst/>
                        <a:latin typeface="Arial" panose="020B0604020202020204" pitchFamily="34" charset="0"/>
                      </a:endParaRPr>
                    </a:p>
                  </a:txBody>
                  <a:tcPr marL="0" marR="0" marT="0" marB="0" anchor="ctr"/>
                </a:tc>
                <a:extLst>
                  <a:ext uri="{0D108BD9-81ED-4DB2-BD59-A6C34878D82A}">
                    <a16:rowId xmlns:a16="http://schemas.microsoft.com/office/drawing/2014/main" val="47074603"/>
                  </a:ext>
                </a:extLst>
              </a:tr>
              <a:tr h="290141">
                <a:tc>
                  <a:txBody>
                    <a:bodyPr/>
                    <a:lstStyle/>
                    <a:p>
                      <a:pPr algn="l" fontAlgn="ctr"/>
                      <a:r>
                        <a:rPr lang="en-CA" sz="1400" u="none" strike="noStrike" dirty="0">
                          <a:solidFill>
                            <a:schemeClr val="bg1"/>
                          </a:solidFill>
                          <a:effectLst/>
                        </a:rPr>
                        <a:t>Spring Cove trail 2</a:t>
                      </a:r>
                      <a:endParaRPr lang="en-CA" sz="1400" b="0" i="0" u="none" strike="noStrike" dirty="0">
                        <a:solidFill>
                          <a:schemeClr val="bg1"/>
                        </a:solidFill>
                        <a:effectLst/>
                        <a:latin typeface="Arial" panose="020B0604020202020204" pitchFamily="34" charset="0"/>
                      </a:endParaRPr>
                    </a:p>
                  </a:txBody>
                  <a:tcPr marL="0" marR="0" marT="0" marB="0" anchor="ctr"/>
                </a:tc>
                <a:tc>
                  <a:txBody>
                    <a:bodyPr/>
                    <a:lstStyle/>
                    <a:p>
                      <a:pPr algn="ctr" fontAlgn="ctr"/>
                      <a:r>
                        <a:rPr lang="en-CA" sz="1400" u="none" strike="noStrike" dirty="0">
                          <a:solidFill>
                            <a:schemeClr val="bg1"/>
                          </a:solidFill>
                          <a:effectLst/>
                        </a:rPr>
                        <a:t>RR</a:t>
                      </a:r>
                      <a:endParaRPr lang="en-CA" sz="1400" b="0" i="0" u="none" strike="noStrike" dirty="0">
                        <a:solidFill>
                          <a:schemeClr val="bg1"/>
                        </a:solidFill>
                        <a:effectLst/>
                        <a:latin typeface="Arial" panose="020B0604020202020204" pitchFamily="34" charset="0"/>
                      </a:endParaRPr>
                    </a:p>
                  </a:txBody>
                  <a:tcPr marL="0" marR="0" marT="0" marB="0" anchor="ctr"/>
                </a:tc>
                <a:tc>
                  <a:txBody>
                    <a:bodyPr/>
                    <a:lstStyle/>
                    <a:p>
                      <a:pPr algn="r" fontAlgn="ctr"/>
                      <a:endParaRPr lang="en-CA" sz="1400" b="0" i="0" u="none" strike="noStrike" dirty="0">
                        <a:solidFill>
                          <a:schemeClr val="bg1"/>
                        </a:solidFill>
                        <a:effectLst/>
                        <a:latin typeface="Arial" panose="020B0604020202020204" pitchFamily="34" charset="0"/>
                      </a:endParaRPr>
                    </a:p>
                  </a:txBody>
                  <a:tcPr marL="0" marR="0" marT="0" marB="0" anchor="ctr"/>
                </a:tc>
                <a:tc>
                  <a:txBody>
                    <a:bodyPr/>
                    <a:lstStyle/>
                    <a:p>
                      <a:pPr algn="r" fontAlgn="ctr"/>
                      <a:endParaRPr lang="en-CA" sz="1400" b="0" i="0" u="none" strike="noStrike" dirty="0">
                        <a:solidFill>
                          <a:schemeClr val="bg1"/>
                        </a:solidFill>
                        <a:effectLst/>
                        <a:latin typeface="Arial" panose="020B0604020202020204" pitchFamily="34" charset="0"/>
                      </a:endParaRPr>
                    </a:p>
                  </a:txBody>
                  <a:tcPr marL="0" marR="0" marT="0" marB="0" anchor="ctr"/>
                </a:tc>
                <a:tc>
                  <a:txBody>
                    <a:bodyPr/>
                    <a:lstStyle/>
                    <a:p>
                      <a:pPr algn="r" fontAlgn="ctr"/>
                      <a:endParaRPr lang="en-CA" sz="1400" b="0" i="0" u="none" strike="noStrike" dirty="0">
                        <a:solidFill>
                          <a:schemeClr val="bg1"/>
                        </a:solidFill>
                        <a:effectLst/>
                        <a:latin typeface="Arial" panose="020B0604020202020204" pitchFamily="34" charset="0"/>
                      </a:endParaRPr>
                    </a:p>
                  </a:txBody>
                  <a:tcPr marL="0" marR="0" marT="0" marB="0" anchor="ctr"/>
                </a:tc>
                <a:tc>
                  <a:txBody>
                    <a:bodyPr/>
                    <a:lstStyle/>
                    <a:p>
                      <a:pPr algn="r" fontAlgn="ctr"/>
                      <a:endParaRPr lang="en-CA" sz="1400" b="0" i="0" u="none" strike="noStrike" dirty="0">
                        <a:solidFill>
                          <a:schemeClr val="bg1"/>
                        </a:solidFill>
                        <a:effectLst/>
                        <a:latin typeface="Arial" panose="020B0604020202020204" pitchFamily="34" charset="0"/>
                      </a:endParaRPr>
                    </a:p>
                  </a:txBody>
                  <a:tcPr marL="0" marR="0" marT="0" marB="0" anchor="ctr"/>
                </a:tc>
                <a:tc>
                  <a:txBody>
                    <a:bodyPr/>
                    <a:lstStyle/>
                    <a:p>
                      <a:pPr algn="r" fontAlgn="ctr"/>
                      <a:r>
                        <a:rPr lang="en-CA" sz="1400" u="none" strike="noStrike" dirty="0">
                          <a:solidFill>
                            <a:schemeClr val="bg1"/>
                          </a:solidFill>
                          <a:effectLst/>
                        </a:rPr>
                        <a:t>80,000</a:t>
                      </a:r>
                      <a:endParaRPr lang="en-CA" sz="1400" b="0" i="0" u="none" strike="noStrike" dirty="0">
                        <a:solidFill>
                          <a:schemeClr val="bg1"/>
                        </a:solidFill>
                        <a:effectLst/>
                        <a:latin typeface="Arial" panose="020B0604020202020204" pitchFamily="34" charset="0"/>
                      </a:endParaRPr>
                    </a:p>
                  </a:txBody>
                  <a:tcPr marL="0" marR="0" marT="0" marB="0" anchor="ctr"/>
                </a:tc>
                <a:extLst>
                  <a:ext uri="{0D108BD9-81ED-4DB2-BD59-A6C34878D82A}">
                    <a16:rowId xmlns:a16="http://schemas.microsoft.com/office/drawing/2014/main" val="1894796106"/>
                  </a:ext>
                </a:extLst>
              </a:tr>
              <a:tr h="290141">
                <a:tc>
                  <a:txBody>
                    <a:bodyPr/>
                    <a:lstStyle/>
                    <a:p>
                      <a:pPr algn="l" fontAlgn="ctr"/>
                      <a:r>
                        <a:rPr lang="en-CA" sz="1400" u="none" strike="noStrike" dirty="0">
                          <a:solidFill>
                            <a:schemeClr val="bg1"/>
                          </a:solidFill>
                          <a:effectLst/>
                        </a:rPr>
                        <a:t>Edna Batchelor Park Playground</a:t>
                      </a:r>
                      <a:endParaRPr lang="en-CA" sz="1400" b="0" i="0" u="none" strike="noStrike" dirty="0">
                        <a:solidFill>
                          <a:schemeClr val="bg1"/>
                        </a:solidFill>
                        <a:effectLst/>
                        <a:latin typeface="Arial" panose="020B0604020202020204" pitchFamily="34" charset="0"/>
                      </a:endParaRPr>
                    </a:p>
                  </a:txBody>
                  <a:tcPr marL="0" marR="0" marT="0" marB="0" anchor="ctr"/>
                </a:tc>
                <a:tc>
                  <a:txBody>
                    <a:bodyPr/>
                    <a:lstStyle/>
                    <a:p>
                      <a:pPr algn="ctr" fontAlgn="ctr"/>
                      <a:r>
                        <a:rPr lang="en-CA" sz="1400" u="none" strike="noStrike" dirty="0">
                          <a:solidFill>
                            <a:schemeClr val="bg1"/>
                          </a:solidFill>
                          <a:effectLst/>
                        </a:rPr>
                        <a:t>RR</a:t>
                      </a:r>
                      <a:endParaRPr lang="en-CA" sz="1400" b="0" i="0" u="none" strike="noStrike" dirty="0">
                        <a:solidFill>
                          <a:schemeClr val="bg1"/>
                        </a:solidFill>
                        <a:effectLst/>
                        <a:latin typeface="Arial" panose="020B0604020202020204" pitchFamily="34" charset="0"/>
                      </a:endParaRPr>
                    </a:p>
                  </a:txBody>
                  <a:tcPr marL="0" marR="0" marT="0" marB="0" anchor="ctr"/>
                </a:tc>
                <a:tc>
                  <a:txBody>
                    <a:bodyPr/>
                    <a:lstStyle/>
                    <a:p>
                      <a:pPr algn="r" fontAlgn="ctr"/>
                      <a:endParaRPr lang="en-CA" sz="1400" b="0" i="0" u="none" strike="noStrike" dirty="0">
                        <a:solidFill>
                          <a:schemeClr val="bg1"/>
                        </a:solidFill>
                        <a:effectLst/>
                        <a:latin typeface="Arial" panose="020B0604020202020204" pitchFamily="34" charset="0"/>
                      </a:endParaRPr>
                    </a:p>
                  </a:txBody>
                  <a:tcPr marL="0" marR="0" marT="0" marB="0" anchor="ctr"/>
                </a:tc>
                <a:tc>
                  <a:txBody>
                    <a:bodyPr/>
                    <a:lstStyle/>
                    <a:p>
                      <a:pPr algn="r" fontAlgn="ctr"/>
                      <a:endParaRPr lang="en-CA" sz="1400" b="0" i="0" u="none" strike="noStrike" dirty="0">
                        <a:solidFill>
                          <a:schemeClr val="bg1"/>
                        </a:solidFill>
                        <a:effectLst/>
                        <a:latin typeface="Arial" panose="020B0604020202020204" pitchFamily="34" charset="0"/>
                      </a:endParaRPr>
                    </a:p>
                  </a:txBody>
                  <a:tcPr marL="0" marR="0" marT="0" marB="0" anchor="ctr"/>
                </a:tc>
                <a:tc>
                  <a:txBody>
                    <a:bodyPr/>
                    <a:lstStyle/>
                    <a:p>
                      <a:pPr algn="r" fontAlgn="ctr"/>
                      <a:r>
                        <a:rPr lang="en-CA" sz="1400" u="none" strike="noStrike" dirty="0">
                          <a:solidFill>
                            <a:schemeClr val="bg1"/>
                          </a:solidFill>
                          <a:effectLst/>
                        </a:rPr>
                        <a:t>140,000</a:t>
                      </a:r>
                      <a:endParaRPr lang="en-CA" sz="1400" b="0" i="0" u="none" strike="noStrike" dirty="0">
                        <a:solidFill>
                          <a:schemeClr val="bg1"/>
                        </a:solidFill>
                        <a:effectLst/>
                        <a:latin typeface="Arial" panose="020B0604020202020204" pitchFamily="34" charset="0"/>
                      </a:endParaRPr>
                    </a:p>
                  </a:txBody>
                  <a:tcPr marL="0" marR="0" marT="0" marB="0" anchor="ctr"/>
                </a:tc>
                <a:tc>
                  <a:txBody>
                    <a:bodyPr/>
                    <a:lstStyle/>
                    <a:p>
                      <a:pPr algn="r" fontAlgn="ctr"/>
                      <a:endParaRPr lang="en-CA" sz="1400" b="0" i="0" u="none" strike="noStrike" dirty="0">
                        <a:solidFill>
                          <a:schemeClr val="bg1"/>
                        </a:solidFill>
                        <a:effectLst/>
                        <a:latin typeface="Arial" panose="020B0604020202020204" pitchFamily="34" charset="0"/>
                      </a:endParaRPr>
                    </a:p>
                  </a:txBody>
                  <a:tcPr marL="0" marR="0" marT="0" marB="0" anchor="ctr"/>
                </a:tc>
                <a:tc>
                  <a:txBody>
                    <a:bodyPr/>
                    <a:lstStyle/>
                    <a:p>
                      <a:pPr algn="r" fontAlgn="ctr"/>
                      <a:endParaRPr lang="en-CA" sz="1400" b="0" i="0" u="none" strike="noStrike" dirty="0">
                        <a:solidFill>
                          <a:schemeClr val="bg1"/>
                        </a:solidFill>
                        <a:effectLst/>
                        <a:latin typeface="Arial" panose="020B0604020202020204" pitchFamily="34" charset="0"/>
                      </a:endParaRPr>
                    </a:p>
                  </a:txBody>
                  <a:tcPr marL="0" marR="0" marT="0" marB="0" anchor="ctr"/>
                </a:tc>
                <a:extLst>
                  <a:ext uri="{0D108BD9-81ED-4DB2-BD59-A6C34878D82A}">
                    <a16:rowId xmlns:a16="http://schemas.microsoft.com/office/drawing/2014/main" val="1098169920"/>
                  </a:ext>
                </a:extLst>
              </a:tr>
              <a:tr h="290141">
                <a:tc>
                  <a:txBody>
                    <a:bodyPr/>
                    <a:lstStyle/>
                    <a:p>
                      <a:pPr algn="l" fontAlgn="ctr"/>
                      <a:r>
                        <a:rPr lang="en-CA" sz="1400" u="none" strike="noStrike" dirty="0">
                          <a:solidFill>
                            <a:schemeClr val="bg1"/>
                          </a:solidFill>
                          <a:effectLst/>
                        </a:rPr>
                        <a:t>Village Green Playground</a:t>
                      </a:r>
                      <a:endParaRPr lang="en-CA" sz="1400" b="0" i="0" u="none" strike="noStrike" dirty="0">
                        <a:solidFill>
                          <a:schemeClr val="bg1"/>
                        </a:solidFill>
                        <a:effectLst/>
                        <a:latin typeface="Arial" panose="020B0604020202020204" pitchFamily="34" charset="0"/>
                      </a:endParaRPr>
                    </a:p>
                  </a:txBody>
                  <a:tcPr marL="0" marR="0" marT="0" marB="0" anchor="ctr"/>
                </a:tc>
                <a:tc>
                  <a:txBody>
                    <a:bodyPr/>
                    <a:lstStyle/>
                    <a:p>
                      <a:pPr algn="ctr" fontAlgn="ctr"/>
                      <a:r>
                        <a:rPr lang="en-CA" sz="1400" u="none" strike="noStrike" dirty="0">
                          <a:solidFill>
                            <a:schemeClr val="bg1"/>
                          </a:solidFill>
                          <a:effectLst/>
                        </a:rPr>
                        <a:t>G</a:t>
                      </a:r>
                      <a:endParaRPr lang="en-CA" sz="1400" b="0" i="0" u="none" strike="noStrike" dirty="0">
                        <a:solidFill>
                          <a:schemeClr val="bg1"/>
                        </a:solidFill>
                        <a:effectLst/>
                        <a:latin typeface="Arial" panose="020B0604020202020204" pitchFamily="34" charset="0"/>
                      </a:endParaRPr>
                    </a:p>
                  </a:txBody>
                  <a:tcPr marL="0" marR="0" marT="0" marB="0" anchor="ctr"/>
                </a:tc>
                <a:tc>
                  <a:txBody>
                    <a:bodyPr/>
                    <a:lstStyle/>
                    <a:p>
                      <a:pPr algn="r" fontAlgn="ctr"/>
                      <a:r>
                        <a:rPr lang="en-CA" sz="1400" u="none" strike="noStrike" dirty="0">
                          <a:solidFill>
                            <a:schemeClr val="bg1"/>
                          </a:solidFill>
                          <a:effectLst/>
                        </a:rPr>
                        <a:t>217,547</a:t>
                      </a:r>
                      <a:endParaRPr lang="en-CA" sz="1400" b="0" i="0" u="none" strike="noStrike" dirty="0">
                        <a:solidFill>
                          <a:schemeClr val="bg1"/>
                        </a:solidFill>
                        <a:effectLst/>
                        <a:latin typeface="Arial" panose="020B0604020202020204" pitchFamily="34" charset="0"/>
                      </a:endParaRPr>
                    </a:p>
                  </a:txBody>
                  <a:tcPr marL="0" marR="0" marT="0" marB="0" anchor="ctr"/>
                </a:tc>
                <a:tc>
                  <a:txBody>
                    <a:bodyPr/>
                    <a:lstStyle/>
                    <a:p>
                      <a:pPr algn="r" fontAlgn="ctr"/>
                      <a:endParaRPr lang="en-CA" sz="1400" b="0" i="0" u="none" strike="noStrike" dirty="0">
                        <a:solidFill>
                          <a:schemeClr val="bg1"/>
                        </a:solidFill>
                        <a:effectLst/>
                        <a:latin typeface="Arial" panose="020B0604020202020204" pitchFamily="34" charset="0"/>
                      </a:endParaRPr>
                    </a:p>
                  </a:txBody>
                  <a:tcPr marL="0" marR="0" marT="0" marB="0" anchor="ctr"/>
                </a:tc>
                <a:tc>
                  <a:txBody>
                    <a:bodyPr/>
                    <a:lstStyle/>
                    <a:p>
                      <a:pPr algn="r" fontAlgn="ctr"/>
                      <a:endParaRPr lang="en-CA" sz="1400" b="0" i="0" u="none" strike="noStrike" dirty="0">
                        <a:solidFill>
                          <a:schemeClr val="bg1"/>
                        </a:solidFill>
                        <a:effectLst/>
                        <a:latin typeface="Arial" panose="020B0604020202020204" pitchFamily="34" charset="0"/>
                      </a:endParaRPr>
                    </a:p>
                  </a:txBody>
                  <a:tcPr marL="0" marR="0" marT="0" marB="0" anchor="ctr"/>
                </a:tc>
                <a:tc>
                  <a:txBody>
                    <a:bodyPr/>
                    <a:lstStyle/>
                    <a:p>
                      <a:pPr algn="r" fontAlgn="ctr"/>
                      <a:endParaRPr lang="en-CA" sz="1400" b="0" i="0" u="none" strike="noStrike" dirty="0">
                        <a:solidFill>
                          <a:schemeClr val="bg1"/>
                        </a:solidFill>
                        <a:effectLst/>
                        <a:latin typeface="Arial" panose="020B0604020202020204" pitchFamily="34" charset="0"/>
                      </a:endParaRPr>
                    </a:p>
                  </a:txBody>
                  <a:tcPr marL="0" marR="0" marT="0" marB="0" anchor="ctr"/>
                </a:tc>
                <a:tc>
                  <a:txBody>
                    <a:bodyPr/>
                    <a:lstStyle/>
                    <a:p>
                      <a:pPr algn="r" fontAlgn="ctr"/>
                      <a:endParaRPr lang="en-CA" sz="1400" b="0" i="0" u="none" strike="noStrike" dirty="0">
                        <a:solidFill>
                          <a:schemeClr val="bg1"/>
                        </a:solidFill>
                        <a:effectLst/>
                        <a:latin typeface="Arial" panose="020B0604020202020204" pitchFamily="34" charset="0"/>
                      </a:endParaRPr>
                    </a:p>
                  </a:txBody>
                  <a:tcPr marL="0" marR="0" marT="0" marB="0" anchor="ctr"/>
                </a:tc>
                <a:extLst>
                  <a:ext uri="{0D108BD9-81ED-4DB2-BD59-A6C34878D82A}">
                    <a16:rowId xmlns:a16="http://schemas.microsoft.com/office/drawing/2014/main" val="2786808904"/>
                  </a:ext>
                </a:extLst>
              </a:tr>
              <a:tr h="290141">
                <a:tc>
                  <a:txBody>
                    <a:bodyPr/>
                    <a:lstStyle/>
                    <a:p>
                      <a:pPr algn="l" fontAlgn="ctr"/>
                      <a:r>
                        <a:rPr lang="en-US" sz="1400" u="none" strike="noStrike" dirty="0">
                          <a:solidFill>
                            <a:schemeClr val="bg1"/>
                          </a:solidFill>
                          <a:effectLst/>
                        </a:rPr>
                        <a:t>Furnishings - green space (Garbage Cans &amp; Benches)</a:t>
                      </a:r>
                      <a:endParaRPr lang="en-US" sz="1400" b="0" i="0" u="none" strike="noStrike" dirty="0">
                        <a:solidFill>
                          <a:schemeClr val="bg1"/>
                        </a:solidFill>
                        <a:effectLst/>
                        <a:latin typeface="Arial" panose="020B0604020202020204" pitchFamily="34" charset="0"/>
                      </a:endParaRPr>
                    </a:p>
                  </a:txBody>
                  <a:tcPr marL="0" marR="0" marT="0" marB="0" anchor="ctr"/>
                </a:tc>
                <a:tc>
                  <a:txBody>
                    <a:bodyPr/>
                    <a:lstStyle/>
                    <a:p>
                      <a:pPr algn="ctr" fontAlgn="ctr"/>
                      <a:r>
                        <a:rPr lang="en-CA" sz="1400" u="none" strike="noStrike" dirty="0">
                          <a:solidFill>
                            <a:schemeClr val="bg1"/>
                          </a:solidFill>
                          <a:effectLst/>
                        </a:rPr>
                        <a:t>RMI/RR</a:t>
                      </a:r>
                      <a:endParaRPr lang="en-CA" sz="1400" b="0" i="0" u="none" strike="noStrike" dirty="0">
                        <a:solidFill>
                          <a:schemeClr val="bg1"/>
                        </a:solidFill>
                        <a:effectLst/>
                        <a:latin typeface="Arial" panose="020B0604020202020204" pitchFamily="34" charset="0"/>
                      </a:endParaRPr>
                    </a:p>
                  </a:txBody>
                  <a:tcPr marL="0" marR="0" marT="0" marB="0" anchor="ctr"/>
                </a:tc>
                <a:tc>
                  <a:txBody>
                    <a:bodyPr/>
                    <a:lstStyle/>
                    <a:p>
                      <a:pPr algn="r" fontAlgn="ctr"/>
                      <a:endParaRPr lang="en-CA" sz="1400" b="0" i="0" u="none" strike="noStrike" dirty="0">
                        <a:solidFill>
                          <a:schemeClr val="bg1"/>
                        </a:solidFill>
                        <a:effectLst/>
                        <a:latin typeface="Arial" panose="020B0604020202020204" pitchFamily="34" charset="0"/>
                      </a:endParaRPr>
                    </a:p>
                  </a:txBody>
                  <a:tcPr marL="0" marR="0" marT="0" marB="0" anchor="ctr"/>
                </a:tc>
                <a:tc>
                  <a:txBody>
                    <a:bodyPr/>
                    <a:lstStyle/>
                    <a:p>
                      <a:pPr algn="r" fontAlgn="ctr"/>
                      <a:endParaRPr lang="en-CA" sz="1400" b="0" i="0" u="none" strike="noStrike" dirty="0">
                        <a:solidFill>
                          <a:schemeClr val="bg1"/>
                        </a:solidFill>
                        <a:effectLst/>
                        <a:latin typeface="Arial" panose="020B0604020202020204" pitchFamily="34" charset="0"/>
                      </a:endParaRPr>
                    </a:p>
                  </a:txBody>
                  <a:tcPr marL="0" marR="0" marT="0" marB="0" anchor="ctr"/>
                </a:tc>
                <a:tc>
                  <a:txBody>
                    <a:bodyPr/>
                    <a:lstStyle/>
                    <a:p>
                      <a:pPr algn="r" fontAlgn="ctr"/>
                      <a:endParaRPr lang="en-CA" sz="1400" b="0" i="0" u="none" strike="noStrike" dirty="0">
                        <a:solidFill>
                          <a:schemeClr val="bg1"/>
                        </a:solidFill>
                        <a:effectLst/>
                        <a:latin typeface="Arial" panose="020B0604020202020204" pitchFamily="34" charset="0"/>
                      </a:endParaRPr>
                    </a:p>
                  </a:txBody>
                  <a:tcPr marL="0" marR="0" marT="0" marB="0" anchor="ctr"/>
                </a:tc>
                <a:tc>
                  <a:txBody>
                    <a:bodyPr/>
                    <a:lstStyle/>
                    <a:p>
                      <a:pPr algn="r" fontAlgn="ctr"/>
                      <a:endParaRPr lang="en-CA" sz="1400" b="0" i="0" u="none" strike="noStrike" dirty="0">
                        <a:solidFill>
                          <a:schemeClr val="bg1"/>
                        </a:solidFill>
                        <a:effectLst/>
                        <a:latin typeface="Arial" panose="020B0604020202020204" pitchFamily="34" charset="0"/>
                      </a:endParaRPr>
                    </a:p>
                  </a:txBody>
                  <a:tcPr marL="0" marR="0" marT="0" marB="0" anchor="ctr"/>
                </a:tc>
                <a:tc>
                  <a:txBody>
                    <a:bodyPr/>
                    <a:lstStyle/>
                    <a:p>
                      <a:pPr algn="r" fontAlgn="ctr"/>
                      <a:r>
                        <a:rPr lang="en-CA" sz="1400" u="none" strike="noStrike" dirty="0">
                          <a:solidFill>
                            <a:schemeClr val="bg1"/>
                          </a:solidFill>
                          <a:effectLst/>
                        </a:rPr>
                        <a:t>80,000</a:t>
                      </a:r>
                      <a:endParaRPr lang="en-CA" sz="1400" b="0" i="0" u="none" strike="noStrike" dirty="0">
                        <a:solidFill>
                          <a:schemeClr val="bg1"/>
                        </a:solidFill>
                        <a:effectLst/>
                        <a:latin typeface="Arial" panose="020B0604020202020204" pitchFamily="34" charset="0"/>
                      </a:endParaRPr>
                    </a:p>
                  </a:txBody>
                  <a:tcPr marL="0" marR="0" marT="0" marB="0" anchor="ctr"/>
                </a:tc>
                <a:extLst>
                  <a:ext uri="{0D108BD9-81ED-4DB2-BD59-A6C34878D82A}">
                    <a16:rowId xmlns:a16="http://schemas.microsoft.com/office/drawing/2014/main" val="2842509120"/>
                  </a:ext>
                </a:extLst>
              </a:tr>
              <a:tr h="290141">
                <a:tc>
                  <a:txBody>
                    <a:bodyPr/>
                    <a:lstStyle/>
                    <a:p>
                      <a:pPr algn="l" fontAlgn="ctr"/>
                      <a:r>
                        <a:rPr lang="en-CA" sz="1400" u="none" strike="noStrike" dirty="0">
                          <a:solidFill>
                            <a:schemeClr val="bg1"/>
                          </a:solidFill>
                          <a:effectLst/>
                        </a:rPr>
                        <a:t>Alder Park: Kayak Launch</a:t>
                      </a:r>
                      <a:endParaRPr lang="en-CA" sz="1400" b="0" i="0" u="none" strike="noStrike" dirty="0">
                        <a:solidFill>
                          <a:schemeClr val="bg1"/>
                        </a:solidFill>
                        <a:effectLst/>
                        <a:latin typeface="Arial" panose="020B0604020202020204" pitchFamily="34" charset="0"/>
                      </a:endParaRPr>
                    </a:p>
                  </a:txBody>
                  <a:tcPr marL="0" marR="0" marT="0" marB="0" anchor="ctr"/>
                </a:tc>
                <a:tc>
                  <a:txBody>
                    <a:bodyPr/>
                    <a:lstStyle/>
                    <a:p>
                      <a:pPr algn="ctr" fontAlgn="ctr"/>
                      <a:r>
                        <a:rPr lang="en-CA" sz="1400" u="none" strike="noStrike" dirty="0">
                          <a:solidFill>
                            <a:schemeClr val="bg1"/>
                          </a:solidFill>
                          <a:effectLst/>
                        </a:rPr>
                        <a:t>CFW</a:t>
                      </a:r>
                      <a:endParaRPr lang="en-CA" sz="1400" b="0" i="0" u="none" strike="noStrike" dirty="0">
                        <a:solidFill>
                          <a:schemeClr val="bg1"/>
                        </a:solidFill>
                        <a:effectLst/>
                        <a:latin typeface="Arial" panose="020B0604020202020204" pitchFamily="34" charset="0"/>
                      </a:endParaRPr>
                    </a:p>
                  </a:txBody>
                  <a:tcPr marL="0" marR="0" marT="0" marB="0" anchor="ctr"/>
                </a:tc>
                <a:tc>
                  <a:txBody>
                    <a:bodyPr/>
                    <a:lstStyle/>
                    <a:p>
                      <a:pPr algn="r" fontAlgn="ctr"/>
                      <a:r>
                        <a:rPr lang="en-CA" sz="1400" u="none" strike="noStrike" dirty="0">
                          <a:solidFill>
                            <a:schemeClr val="bg1"/>
                          </a:solidFill>
                          <a:effectLst/>
                        </a:rPr>
                        <a:t>5,000</a:t>
                      </a:r>
                      <a:endParaRPr lang="en-CA" sz="1400" b="0" i="0" u="none" strike="noStrike" dirty="0">
                        <a:solidFill>
                          <a:schemeClr val="bg1"/>
                        </a:solidFill>
                        <a:effectLst/>
                        <a:latin typeface="Arial" panose="020B0604020202020204" pitchFamily="34" charset="0"/>
                      </a:endParaRPr>
                    </a:p>
                  </a:txBody>
                  <a:tcPr marL="0" marR="0" marT="0" marB="0" anchor="ctr"/>
                </a:tc>
                <a:tc>
                  <a:txBody>
                    <a:bodyPr/>
                    <a:lstStyle/>
                    <a:p>
                      <a:pPr algn="r" fontAlgn="ctr"/>
                      <a:endParaRPr lang="en-CA" sz="1400" b="0" i="0" u="none" strike="noStrike" dirty="0">
                        <a:solidFill>
                          <a:schemeClr val="bg1"/>
                        </a:solidFill>
                        <a:effectLst/>
                        <a:latin typeface="Arial" panose="020B0604020202020204" pitchFamily="34" charset="0"/>
                      </a:endParaRPr>
                    </a:p>
                  </a:txBody>
                  <a:tcPr marL="0" marR="0" marT="0" marB="0" anchor="ctr"/>
                </a:tc>
                <a:tc>
                  <a:txBody>
                    <a:bodyPr/>
                    <a:lstStyle/>
                    <a:p>
                      <a:pPr algn="r" fontAlgn="ctr"/>
                      <a:endParaRPr lang="en-CA" sz="1400" b="0" i="0" u="none" strike="noStrike" dirty="0">
                        <a:solidFill>
                          <a:schemeClr val="bg1"/>
                        </a:solidFill>
                        <a:effectLst/>
                        <a:latin typeface="Arial" panose="020B0604020202020204" pitchFamily="34" charset="0"/>
                      </a:endParaRPr>
                    </a:p>
                  </a:txBody>
                  <a:tcPr marL="0" marR="0" marT="0" marB="0" anchor="ctr"/>
                </a:tc>
                <a:tc>
                  <a:txBody>
                    <a:bodyPr/>
                    <a:lstStyle/>
                    <a:p>
                      <a:pPr algn="r" fontAlgn="ctr"/>
                      <a:endParaRPr lang="en-CA" sz="1400" b="0" i="0" u="none" strike="noStrike" dirty="0">
                        <a:solidFill>
                          <a:schemeClr val="bg1"/>
                        </a:solidFill>
                        <a:effectLst/>
                        <a:latin typeface="Arial" panose="020B0604020202020204" pitchFamily="34" charset="0"/>
                      </a:endParaRPr>
                    </a:p>
                  </a:txBody>
                  <a:tcPr marL="0" marR="0" marT="0" marB="0" anchor="ctr"/>
                </a:tc>
                <a:tc>
                  <a:txBody>
                    <a:bodyPr/>
                    <a:lstStyle/>
                    <a:p>
                      <a:pPr algn="r" fontAlgn="ctr"/>
                      <a:endParaRPr lang="en-CA" sz="1400" b="0" i="0" u="none" strike="noStrike" dirty="0">
                        <a:solidFill>
                          <a:schemeClr val="bg1"/>
                        </a:solidFill>
                        <a:effectLst/>
                        <a:latin typeface="Arial" panose="020B0604020202020204" pitchFamily="34" charset="0"/>
                      </a:endParaRPr>
                    </a:p>
                  </a:txBody>
                  <a:tcPr marL="0" marR="0" marT="0" marB="0" anchor="ctr"/>
                </a:tc>
                <a:extLst>
                  <a:ext uri="{0D108BD9-81ED-4DB2-BD59-A6C34878D82A}">
                    <a16:rowId xmlns:a16="http://schemas.microsoft.com/office/drawing/2014/main" val="1700635521"/>
                  </a:ext>
                </a:extLst>
              </a:tr>
              <a:tr h="290141">
                <a:tc>
                  <a:txBody>
                    <a:bodyPr/>
                    <a:lstStyle/>
                    <a:p>
                      <a:pPr algn="l" fontAlgn="ctr"/>
                      <a:r>
                        <a:rPr lang="en-CA" sz="1400" u="none" strike="noStrike" dirty="0">
                          <a:solidFill>
                            <a:schemeClr val="bg1"/>
                          </a:solidFill>
                          <a:effectLst/>
                          <a:highlight>
                            <a:srgbClr val="FFFF00"/>
                          </a:highlight>
                        </a:rPr>
                        <a:t>Skate Park Expansion</a:t>
                      </a:r>
                      <a:endParaRPr lang="en-CA" sz="1400" b="0" i="0" u="none" strike="noStrike" dirty="0">
                        <a:solidFill>
                          <a:schemeClr val="bg1"/>
                        </a:solidFill>
                        <a:effectLst/>
                        <a:highlight>
                          <a:srgbClr val="FFFF00"/>
                        </a:highlight>
                        <a:latin typeface="Arial" panose="020B0604020202020204" pitchFamily="34" charset="0"/>
                      </a:endParaRPr>
                    </a:p>
                  </a:txBody>
                  <a:tcPr marL="0" marR="0" marT="0" marB="0" anchor="ctr"/>
                </a:tc>
                <a:tc>
                  <a:txBody>
                    <a:bodyPr/>
                    <a:lstStyle/>
                    <a:p>
                      <a:pPr algn="ctr" fontAlgn="ctr"/>
                      <a:r>
                        <a:rPr lang="en-CA" sz="1400" u="none" strike="noStrike" dirty="0">
                          <a:solidFill>
                            <a:schemeClr val="bg1"/>
                          </a:solidFill>
                          <a:effectLst/>
                          <a:highlight>
                            <a:srgbClr val="FFFF00"/>
                          </a:highlight>
                        </a:rPr>
                        <a:t>G/D/RR</a:t>
                      </a:r>
                      <a:endParaRPr lang="en-CA" sz="1400" b="0" i="0" u="none" strike="noStrike" dirty="0">
                        <a:solidFill>
                          <a:schemeClr val="bg1"/>
                        </a:solidFill>
                        <a:effectLst/>
                        <a:highlight>
                          <a:srgbClr val="FFFF00"/>
                        </a:highlight>
                        <a:latin typeface="Arial" panose="020B0604020202020204" pitchFamily="34" charset="0"/>
                      </a:endParaRPr>
                    </a:p>
                  </a:txBody>
                  <a:tcPr marL="0" marR="0" marT="0" marB="0" anchor="ctr"/>
                </a:tc>
                <a:tc>
                  <a:txBody>
                    <a:bodyPr/>
                    <a:lstStyle/>
                    <a:p>
                      <a:pPr algn="r" fontAlgn="ctr"/>
                      <a:endParaRPr lang="en-CA" sz="1400" b="0" i="0" u="none" strike="noStrike" dirty="0">
                        <a:solidFill>
                          <a:schemeClr val="bg1"/>
                        </a:solidFill>
                        <a:effectLst/>
                        <a:highlight>
                          <a:srgbClr val="FFFF00"/>
                        </a:highlight>
                        <a:latin typeface="Arial" panose="020B0604020202020204" pitchFamily="34" charset="0"/>
                      </a:endParaRPr>
                    </a:p>
                  </a:txBody>
                  <a:tcPr marL="0" marR="0" marT="0" marB="0" anchor="ctr"/>
                </a:tc>
                <a:tc>
                  <a:txBody>
                    <a:bodyPr/>
                    <a:lstStyle/>
                    <a:p>
                      <a:pPr algn="r" fontAlgn="ctr"/>
                      <a:r>
                        <a:rPr lang="en-US" sz="1400" b="0" i="0" u="none" strike="noStrike" dirty="0">
                          <a:solidFill>
                            <a:schemeClr val="bg1"/>
                          </a:solidFill>
                          <a:effectLst/>
                          <a:highlight>
                            <a:srgbClr val="FFFF00"/>
                          </a:highlight>
                          <a:latin typeface="Arial" panose="020B0604020202020204" pitchFamily="34" charset="0"/>
                        </a:rPr>
                        <a:t>80,000</a:t>
                      </a:r>
                      <a:endParaRPr lang="en-CA" sz="1400" b="0" i="0" u="none" strike="noStrike" dirty="0">
                        <a:solidFill>
                          <a:schemeClr val="bg1"/>
                        </a:solidFill>
                        <a:effectLst/>
                        <a:highlight>
                          <a:srgbClr val="FFFF00"/>
                        </a:highlight>
                        <a:latin typeface="Arial" panose="020B0604020202020204" pitchFamily="34" charset="0"/>
                      </a:endParaRPr>
                    </a:p>
                  </a:txBody>
                  <a:tcPr marL="0" marR="0" marT="0" marB="0" anchor="ctr"/>
                </a:tc>
                <a:tc>
                  <a:txBody>
                    <a:bodyPr/>
                    <a:lstStyle/>
                    <a:p>
                      <a:pPr algn="r" fontAlgn="ctr"/>
                      <a:endParaRPr lang="en-CA" sz="1400" b="0" i="0" u="none" strike="noStrike" dirty="0">
                        <a:solidFill>
                          <a:schemeClr val="bg1"/>
                        </a:solidFill>
                        <a:effectLst/>
                        <a:highlight>
                          <a:srgbClr val="FFFF00"/>
                        </a:highlight>
                        <a:latin typeface="Arial" panose="020B0604020202020204" pitchFamily="34" charset="0"/>
                      </a:endParaRPr>
                    </a:p>
                  </a:txBody>
                  <a:tcPr marL="0" marR="0" marT="0" marB="0" anchor="ctr"/>
                </a:tc>
                <a:tc>
                  <a:txBody>
                    <a:bodyPr/>
                    <a:lstStyle/>
                    <a:p>
                      <a:pPr algn="r" fontAlgn="ctr"/>
                      <a:endParaRPr lang="en-CA" sz="1400" b="0" i="0" u="none" strike="noStrike" dirty="0">
                        <a:solidFill>
                          <a:schemeClr val="bg1"/>
                        </a:solidFill>
                        <a:effectLst/>
                        <a:highlight>
                          <a:srgbClr val="FFFF00"/>
                        </a:highlight>
                        <a:latin typeface="Arial" panose="020B0604020202020204" pitchFamily="34" charset="0"/>
                      </a:endParaRPr>
                    </a:p>
                  </a:txBody>
                  <a:tcPr marL="0" marR="0" marT="0" marB="0" anchor="ctr"/>
                </a:tc>
                <a:tc>
                  <a:txBody>
                    <a:bodyPr/>
                    <a:lstStyle/>
                    <a:p>
                      <a:pPr algn="r" fontAlgn="ctr"/>
                      <a:r>
                        <a:rPr lang="en-CA" sz="1400" u="none" strike="noStrike" dirty="0">
                          <a:solidFill>
                            <a:schemeClr val="bg1"/>
                          </a:solidFill>
                          <a:effectLst/>
                          <a:highlight>
                            <a:srgbClr val="FFFF00"/>
                          </a:highlight>
                        </a:rPr>
                        <a:t>320,000</a:t>
                      </a:r>
                      <a:endParaRPr lang="en-CA" sz="1400" b="0" i="0" u="none" strike="noStrike" dirty="0">
                        <a:solidFill>
                          <a:schemeClr val="bg1"/>
                        </a:solidFill>
                        <a:effectLst/>
                        <a:highlight>
                          <a:srgbClr val="FFFF00"/>
                        </a:highlight>
                        <a:latin typeface="Arial" panose="020B0604020202020204" pitchFamily="34" charset="0"/>
                      </a:endParaRPr>
                    </a:p>
                  </a:txBody>
                  <a:tcPr marL="0" marR="0" marT="0" marB="0" anchor="ctr"/>
                </a:tc>
                <a:extLst>
                  <a:ext uri="{0D108BD9-81ED-4DB2-BD59-A6C34878D82A}">
                    <a16:rowId xmlns:a16="http://schemas.microsoft.com/office/drawing/2014/main" val="2158318355"/>
                  </a:ext>
                </a:extLst>
              </a:tr>
              <a:tr h="290141">
                <a:tc>
                  <a:txBody>
                    <a:bodyPr/>
                    <a:lstStyle/>
                    <a:p>
                      <a:pPr algn="l" fontAlgn="ctr"/>
                      <a:r>
                        <a:rPr lang="en-CA" sz="1400" b="1" u="none" strike="noStrike" dirty="0">
                          <a:solidFill>
                            <a:schemeClr val="bg1"/>
                          </a:solidFill>
                          <a:effectLst/>
                        </a:rPr>
                        <a:t>TOTAL</a:t>
                      </a:r>
                      <a:endParaRPr lang="en-CA" sz="1400" b="1" i="0" u="none" strike="noStrike" dirty="0">
                        <a:solidFill>
                          <a:schemeClr val="bg1"/>
                        </a:solidFill>
                        <a:effectLst/>
                        <a:latin typeface="Arial" panose="020B0604020202020204" pitchFamily="34" charset="0"/>
                      </a:endParaRPr>
                    </a:p>
                  </a:txBody>
                  <a:tcPr marL="0" marR="0" marT="0" marB="0" anchor="ctr"/>
                </a:tc>
                <a:tc>
                  <a:txBody>
                    <a:bodyPr/>
                    <a:lstStyle/>
                    <a:p>
                      <a:pPr algn="ctr" fontAlgn="ctr"/>
                      <a:r>
                        <a:rPr lang="en-CA" sz="1400" b="1" u="none" strike="noStrike" dirty="0">
                          <a:solidFill>
                            <a:schemeClr val="bg1"/>
                          </a:solidFill>
                          <a:effectLst/>
                        </a:rPr>
                        <a:t> </a:t>
                      </a:r>
                      <a:endParaRPr lang="en-CA" sz="1400" b="1" i="0" u="none" strike="noStrike" dirty="0">
                        <a:solidFill>
                          <a:schemeClr val="bg1"/>
                        </a:solidFill>
                        <a:effectLst/>
                        <a:latin typeface="Arial" panose="020B0604020202020204" pitchFamily="34" charset="0"/>
                      </a:endParaRPr>
                    </a:p>
                  </a:txBody>
                  <a:tcPr marL="0" marR="0" marT="0" marB="0" anchor="ctr"/>
                </a:tc>
                <a:tc>
                  <a:txBody>
                    <a:bodyPr/>
                    <a:lstStyle/>
                    <a:p>
                      <a:pPr algn="r" fontAlgn="ctr"/>
                      <a:r>
                        <a:rPr lang="en-CA" sz="1400" b="1" u="none" strike="noStrike" dirty="0">
                          <a:solidFill>
                            <a:schemeClr val="bg1"/>
                          </a:solidFill>
                          <a:effectLst/>
                        </a:rPr>
                        <a:t>822,547</a:t>
                      </a:r>
                      <a:endParaRPr lang="en-CA" sz="1400" b="1" i="0" u="none" strike="noStrike" dirty="0">
                        <a:solidFill>
                          <a:schemeClr val="bg1"/>
                        </a:solidFill>
                        <a:effectLst/>
                        <a:latin typeface="Arial" panose="020B0604020202020204" pitchFamily="34" charset="0"/>
                      </a:endParaRPr>
                    </a:p>
                  </a:txBody>
                  <a:tcPr marL="0" marR="0" marT="0" marB="0" anchor="ctr"/>
                </a:tc>
                <a:tc>
                  <a:txBody>
                    <a:bodyPr/>
                    <a:lstStyle/>
                    <a:p>
                      <a:pPr algn="r" fontAlgn="ctr"/>
                      <a:r>
                        <a:rPr lang="en-CA" sz="1400" b="1" u="none" strike="noStrike" dirty="0">
                          <a:solidFill>
                            <a:schemeClr val="bg1"/>
                          </a:solidFill>
                          <a:effectLst/>
                        </a:rPr>
                        <a:t>120,000</a:t>
                      </a:r>
                      <a:endParaRPr lang="en-CA" sz="1400" b="1" i="0" u="none" strike="noStrike" dirty="0">
                        <a:solidFill>
                          <a:schemeClr val="bg1"/>
                        </a:solidFill>
                        <a:effectLst/>
                        <a:latin typeface="Arial" panose="020B0604020202020204" pitchFamily="34" charset="0"/>
                      </a:endParaRPr>
                    </a:p>
                  </a:txBody>
                  <a:tcPr marL="0" marR="0" marT="0" marB="0" anchor="ctr"/>
                </a:tc>
                <a:tc>
                  <a:txBody>
                    <a:bodyPr/>
                    <a:lstStyle/>
                    <a:p>
                      <a:pPr algn="r" fontAlgn="ctr"/>
                      <a:r>
                        <a:rPr lang="en-CA" sz="1400" b="1" u="none" strike="noStrike" dirty="0">
                          <a:solidFill>
                            <a:schemeClr val="bg1"/>
                          </a:solidFill>
                          <a:effectLst/>
                        </a:rPr>
                        <a:t>140,000</a:t>
                      </a:r>
                      <a:endParaRPr lang="en-CA" sz="1400" b="1" i="0" u="none" strike="noStrike" dirty="0">
                        <a:solidFill>
                          <a:schemeClr val="bg1"/>
                        </a:solidFill>
                        <a:effectLst/>
                        <a:latin typeface="Arial" panose="020B0604020202020204" pitchFamily="34" charset="0"/>
                      </a:endParaRPr>
                    </a:p>
                  </a:txBody>
                  <a:tcPr marL="0" marR="0" marT="0" marB="0" anchor="ctr"/>
                </a:tc>
                <a:tc>
                  <a:txBody>
                    <a:bodyPr/>
                    <a:lstStyle/>
                    <a:p>
                      <a:pPr algn="r" fontAlgn="ctr"/>
                      <a:r>
                        <a:rPr lang="en-CA" sz="1400" b="1" u="none" strike="noStrike" dirty="0">
                          <a:solidFill>
                            <a:schemeClr val="bg1"/>
                          </a:solidFill>
                          <a:effectLst/>
                        </a:rPr>
                        <a:t>200,000</a:t>
                      </a:r>
                      <a:endParaRPr lang="en-CA" sz="1400" b="1" i="0" u="none" strike="noStrike" dirty="0">
                        <a:solidFill>
                          <a:schemeClr val="bg1"/>
                        </a:solidFill>
                        <a:effectLst/>
                        <a:latin typeface="Arial" panose="020B0604020202020204" pitchFamily="34" charset="0"/>
                      </a:endParaRPr>
                    </a:p>
                  </a:txBody>
                  <a:tcPr marL="0" marR="0" marT="0" marB="0" anchor="ctr"/>
                </a:tc>
                <a:tc>
                  <a:txBody>
                    <a:bodyPr/>
                    <a:lstStyle/>
                    <a:p>
                      <a:pPr algn="r" fontAlgn="ctr"/>
                      <a:r>
                        <a:rPr lang="en-CA" sz="1400" b="1" u="none" strike="noStrike" dirty="0">
                          <a:solidFill>
                            <a:schemeClr val="bg1"/>
                          </a:solidFill>
                          <a:effectLst/>
                        </a:rPr>
                        <a:t>530,000</a:t>
                      </a:r>
                      <a:endParaRPr lang="en-CA" sz="1400" b="1" i="0" u="none" strike="noStrike" dirty="0">
                        <a:solidFill>
                          <a:schemeClr val="bg1"/>
                        </a:solidFill>
                        <a:effectLst/>
                        <a:latin typeface="Arial" panose="020B0604020202020204" pitchFamily="34" charset="0"/>
                      </a:endParaRPr>
                    </a:p>
                  </a:txBody>
                  <a:tcPr marL="0" marR="0" marT="0" marB="0" anchor="ctr"/>
                </a:tc>
                <a:extLst>
                  <a:ext uri="{0D108BD9-81ED-4DB2-BD59-A6C34878D82A}">
                    <a16:rowId xmlns:a16="http://schemas.microsoft.com/office/drawing/2014/main" val="3667358318"/>
                  </a:ext>
                </a:extLst>
              </a:tr>
            </a:tbl>
          </a:graphicData>
        </a:graphic>
      </p:graphicFrame>
    </p:spTree>
    <p:extLst>
      <p:ext uri="{BB962C8B-B14F-4D97-AF65-F5344CB8AC3E}">
        <p14:creationId xmlns:p14="http://schemas.microsoft.com/office/powerpoint/2010/main" val="66553650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6697F791-5FFA-4164-899F-EB52EA72B0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6" name="Picture 2">
            <a:extLst>
              <a:ext uri="{FF2B5EF4-FFF2-40B4-BE49-F238E27FC236}">
                <a16:creationId xmlns:a16="http://schemas.microsoft.com/office/drawing/2014/main" id="{4E28A1A9-FB81-4816-AAEA-C3B43094695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cstate="email">
            <a:extLst>
              <a:ext uri="{28A0092B-C50C-407E-A947-70E740481C1C}">
                <a14:useLocalDpi xmlns:a14="http://schemas.microsoft.com/office/drawing/2010/main" val="0"/>
              </a:ext>
            </a:extLst>
          </a:blip>
          <a:srcRect/>
          <a:stretch>
            <a:fillRect/>
          </a:stretch>
        </p:blipFill>
        <p:spPr bwMode="auto">
          <a:xfrm>
            <a:off x="1190" y="-2"/>
            <a:ext cx="4061525" cy="6858001"/>
          </a:xfrm>
          <a:prstGeom prst="rect">
            <a:avLst/>
          </a:prstGeom>
          <a:extLst>
            <a:ext uri="{909E8E84-426E-40dd-AFC4-6F175D3DCCD1}">
              <a14:hiddenFill xmlns="" xmlns:a16="http://schemas.microsoft.com/office/drawing/2014/main" xmlns:p14="http://schemas.microsoft.com/office/powerpoint/2010/main" xmlns:a14="http://schemas.microsoft.com/office/drawing/2010/main">
                <a:solidFill>
                  <a:srgbClr val="FFFFFF"/>
                </a:solidFill>
              </a14:hiddenFill>
            </a:ext>
          </a:extLst>
        </p:spPr>
      </p:pic>
      <p:sp>
        <p:nvSpPr>
          <p:cNvPr id="18" name="Rectangle 17">
            <a:extLst>
              <a:ext uri="{FF2B5EF4-FFF2-40B4-BE49-F238E27FC236}">
                <a16:creationId xmlns:a16="http://schemas.microsoft.com/office/drawing/2014/main" id="{B773AB25-A422-41AA-9737-5E04C1966D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853"/>
            <a:ext cx="4055621" cy="6858000"/>
          </a:xfrm>
          <a:prstGeom prst="rect">
            <a:avLst/>
          </a:prstGeom>
          <a:ln>
            <a:noFill/>
          </a:ln>
          <a:effectLst>
            <a:outerShdw blurRad="76200" dist="38100" algn="l" rotWithShape="0">
              <a:prstClr val="black">
                <a:alpha val="37000"/>
              </a:prstClr>
            </a:outerShdw>
          </a:effectLst>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dirty="0"/>
          </a:p>
        </p:txBody>
      </p:sp>
      <p:pic>
        <p:nvPicPr>
          <p:cNvPr id="20" name="Picture 2">
            <a:extLst>
              <a:ext uri="{FF2B5EF4-FFF2-40B4-BE49-F238E27FC236}">
                <a16:creationId xmlns:a16="http://schemas.microsoft.com/office/drawing/2014/main" id="{AF0552B8-DE8C-40DF-B29F-1728E6A1061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cstate="email">
            <a:alphaModFix amt="30000"/>
            <a:extLst>
              <a:ext uri="{28A0092B-C50C-407E-A947-70E740481C1C}">
                <a14:useLocalDpi xmlns:a14="http://schemas.microsoft.com/office/drawing/2010/main" val="0"/>
              </a:ext>
            </a:extLst>
          </a:blip>
          <a:srcRect/>
          <a:stretch>
            <a:fillRect/>
          </a:stretch>
        </p:blipFill>
        <p:spPr bwMode="auto">
          <a:xfrm>
            <a:off x="-22530" y="23283"/>
            <a:ext cx="4078152" cy="6858001"/>
          </a:xfrm>
          <a:prstGeom prst="rect">
            <a:avLst/>
          </a:prstGeom>
          <a:noFill/>
          <a:extLst>
            <a:ext uri="{909E8E84-426E-40dd-AFC4-6F175D3DCCD1}">
              <a14:hiddenFill xmlns="" xmlns:a16="http://schemas.microsoft.com/office/drawing/2014/main" xmlns:p14="http://schemas.microsoft.com/office/powerpoint/2010/main"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F3E99235-CCB4-F937-FB48-83CEA3722FEB}"/>
              </a:ext>
            </a:extLst>
          </p:cNvPr>
          <p:cNvSpPr txBox="1"/>
          <p:nvPr/>
        </p:nvSpPr>
        <p:spPr>
          <a:xfrm>
            <a:off x="730555" y="284533"/>
            <a:ext cx="3205038" cy="6278828"/>
          </a:xfrm>
          <a:prstGeom prst="rect">
            <a:avLst/>
          </a:prstGeom>
        </p:spPr>
        <p:txBody>
          <a:bodyPr vert="horz" lIns="91440" tIns="45720" rIns="91440" bIns="45720" rtlCol="0">
            <a:normAutofit lnSpcReduction="10000"/>
          </a:bodyPr>
          <a:lstStyle/>
          <a:p>
            <a:pPr algn="ctr" defTabSz="914400">
              <a:lnSpc>
                <a:spcPct val="120000"/>
              </a:lnSpc>
              <a:spcAft>
                <a:spcPts val="600"/>
              </a:spcAft>
              <a:buSzPct val="125000"/>
            </a:pPr>
            <a:r>
              <a:rPr lang="en-US" b="1" dirty="0"/>
              <a:t>AFFORDABLE HOUSING</a:t>
            </a:r>
          </a:p>
          <a:p>
            <a:pPr algn="ctr" defTabSz="393192">
              <a:spcAft>
                <a:spcPts val="600"/>
              </a:spcAft>
            </a:pPr>
            <a:r>
              <a:rPr lang="en-US" dirty="0"/>
              <a:t>$175,000 AF</a:t>
            </a:r>
          </a:p>
          <a:p>
            <a:pPr algn="ctr" defTabSz="393192">
              <a:spcAft>
                <a:spcPts val="600"/>
              </a:spcAft>
            </a:pPr>
            <a:r>
              <a:rPr lang="en-US" kern="1200" dirty="0">
                <a:latin typeface="+mn-lt"/>
                <a:ea typeface="+mn-ea"/>
                <a:cs typeface="+mn-cs"/>
              </a:rPr>
              <a:t>Grant funded Supportive Housing Development </a:t>
            </a:r>
          </a:p>
          <a:p>
            <a:pPr algn="ctr" defTabSz="393192">
              <a:spcAft>
                <a:spcPts val="600"/>
              </a:spcAft>
            </a:pPr>
            <a:r>
              <a:rPr lang="en-US" kern="1200" dirty="0">
                <a:latin typeface="+mn-lt"/>
                <a:ea typeface="+mn-ea"/>
                <a:cs typeface="+mn-cs"/>
              </a:rPr>
              <a:t>1300 Peninsula Rd (5 units)</a:t>
            </a:r>
          </a:p>
          <a:p>
            <a:pPr algn="ctr" defTabSz="393192">
              <a:spcAft>
                <a:spcPts val="600"/>
              </a:spcAft>
            </a:pPr>
            <a:r>
              <a:rPr lang="en-US" b="1" kern="1200" dirty="0">
                <a:latin typeface="+mn-lt"/>
                <a:ea typeface="+mn-ea"/>
                <a:cs typeface="+mn-cs"/>
              </a:rPr>
              <a:t>Lot 13 Affordable Housing</a:t>
            </a:r>
          </a:p>
          <a:p>
            <a:pPr algn="ctr" defTabSz="393192">
              <a:spcAft>
                <a:spcPts val="600"/>
              </a:spcAft>
            </a:pPr>
            <a:r>
              <a:rPr lang="en-US" dirty="0"/>
              <a:t>$650,000 AF</a:t>
            </a:r>
          </a:p>
          <a:p>
            <a:pPr algn="ctr" defTabSz="393192">
              <a:spcAft>
                <a:spcPts val="600"/>
              </a:spcAft>
            </a:pPr>
            <a:r>
              <a:rPr lang="en-CA" dirty="0"/>
              <a:t>Funding allocation to support the development of </a:t>
            </a:r>
            <a:endParaRPr lang="en-CA" kern="1200" dirty="0">
              <a:latin typeface="+mn-lt"/>
              <a:ea typeface="+mn-ea"/>
              <a:cs typeface="+mn-cs"/>
            </a:endParaRPr>
          </a:p>
          <a:p>
            <a:pPr algn="ctr" defTabSz="393192">
              <a:spcAft>
                <a:spcPts val="600"/>
              </a:spcAft>
            </a:pPr>
            <a:r>
              <a:rPr lang="en-US" kern="1200" dirty="0">
                <a:latin typeface="+mn-lt"/>
                <a:ea typeface="+mn-ea"/>
                <a:cs typeface="+mn-cs"/>
              </a:rPr>
              <a:t>Lot 13 - 731 Marine Drive (33 units </a:t>
            </a:r>
            <a:r>
              <a:rPr lang="en-US" dirty="0"/>
              <a:t>A</a:t>
            </a:r>
            <a:r>
              <a:rPr lang="en-US" kern="1200" dirty="0">
                <a:latin typeface="+mn-lt"/>
                <a:ea typeface="+mn-ea"/>
                <a:cs typeface="+mn-cs"/>
              </a:rPr>
              <a:t>ffordable Housing)</a:t>
            </a:r>
          </a:p>
          <a:p>
            <a:pPr algn="ctr" defTabSz="393192">
              <a:spcAft>
                <a:spcPts val="600"/>
              </a:spcAft>
            </a:pPr>
            <a:r>
              <a:rPr lang="en-US" b="1" dirty="0"/>
              <a:t>Water Tower Lot</a:t>
            </a:r>
          </a:p>
          <a:p>
            <a:pPr algn="ctr" defTabSz="393192">
              <a:spcAft>
                <a:spcPts val="600"/>
              </a:spcAft>
            </a:pPr>
            <a:r>
              <a:rPr lang="en-US" dirty="0"/>
              <a:t>$200,000 </a:t>
            </a:r>
          </a:p>
          <a:p>
            <a:pPr algn="ctr" defTabSz="393192">
              <a:spcAft>
                <a:spcPts val="600"/>
              </a:spcAft>
            </a:pPr>
            <a:r>
              <a:rPr lang="en-US" dirty="0"/>
              <a:t>(GR or AF Unfunded)</a:t>
            </a:r>
          </a:p>
          <a:p>
            <a:pPr algn="ctr" defTabSz="393192">
              <a:spcAft>
                <a:spcPts val="600"/>
              </a:spcAft>
            </a:pPr>
            <a:endParaRPr lang="en-US" dirty="0"/>
          </a:p>
          <a:p>
            <a:pPr algn="ctr" defTabSz="393192">
              <a:spcAft>
                <a:spcPts val="600"/>
              </a:spcAft>
            </a:pPr>
            <a:r>
              <a:rPr lang="en-US" dirty="0"/>
              <a:t>Investigative work to determine how and if the site could be developed for affordable housing. </a:t>
            </a:r>
          </a:p>
          <a:p>
            <a:pPr defTabSz="914400">
              <a:lnSpc>
                <a:spcPct val="120000"/>
              </a:lnSpc>
              <a:spcAft>
                <a:spcPts val="600"/>
              </a:spcAft>
              <a:buSzPct val="125000"/>
            </a:pPr>
            <a:endParaRPr lang="en-US" sz="1400" dirty="0"/>
          </a:p>
        </p:txBody>
      </p:sp>
      <p:grpSp>
        <p:nvGrpSpPr>
          <p:cNvPr id="22" name="Group 21">
            <a:extLst>
              <a:ext uri="{FF2B5EF4-FFF2-40B4-BE49-F238E27FC236}">
                <a16:creationId xmlns:a16="http://schemas.microsoft.com/office/drawing/2014/main" id="{6AD0D387-1584-4477-B5F8-52B50D4F220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20788" cy="6858001"/>
            <a:chOff x="-14288" y="0"/>
            <a:chExt cx="1220788" cy="6858001"/>
          </a:xfrm>
          <a:gradFill flip="none" rotWithShape="1">
            <a:gsLst>
              <a:gs pos="0">
                <a:schemeClr val="bg2"/>
              </a:gs>
              <a:gs pos="100000">
                <a:schemeClr val="tx2">
                  <a:lumMod val="60000"/>
                  <a:lumOff val="40000"/>
                </a:schemeClr>
              </a:gs>
            </a:gsLst>
            <a:lin ang="5400000" scaled="0"/>
            <a:tileRect/>
          </a:gradFill>
        </p:grpSpPr>
        <p:sp>
          <p:nvSpPr>
            <p:cNvPr id="23" name="Rectangle 5">
              <a:extLst>
                <a:ext uri="{FF2B5EF4-FFF2-40B4-BE49-F238E27FC236}">
                  <a16:creationId xmlns:a16="http://schemas.microsoft.com/office/drawing/2014/main" id="{22C90122-8CF0-4164-B596-168DE41D39A4}"/>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4300" y="4763"/>
              <a:ext cx="23813" cy="2181225"/>
            </a:xfrm>
            <a:prstGeom prst="rect">
              <a:avLst/>
            </a:pr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miter lim="800000"/>
                  <a:headEnd/>
                  <a:tailEnd/>
                </a14:hiddenLine>
              </a:ext>
            </a:extLst>
          </p:spPr>
          <p:txBody>
            <a:bodyPr/>
            <a:lstStyle/>
            <a:p>
              <a:endParaRPr lang="en-CA" dirty="0"/>
            </a:p>
          </p:txBody>
        </p:sp>
        <p:sp>
          <p:nvSpPr>
            <p:cNvPr id="24" name="Freeform 6">
              <a:extLst>
                <a:ext uri="{FF2B5EF4-FFF2-40B4-BE49-F238E27FC236}">
                  <a16:creationId xmlns:a16="http://schemas.microsoft.com/office/drawing/2014/main" id="{E74D534E-37A6-4D27-9C47-0B2F0527838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CA" dirty="0"/>
            </a:p>
          </p:txBody>
        </p:sp>
        <p:sp>
          <p:nvSpPr>
            <p:cNvPr id="25" name="Freeform 7">
              <a:extLst>
                <a:ext uri="{FF2B5EF4-FFF2-40B4-BE49-F238E27FC236}">
                  <a16:creationId xmlns:a16="http://schemas.microsoft.com/office/drawing/2014/main" id="{1C1C156E-D2E0-468A-9B19-79521D69BF5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CA" dirty="0"/>
            </a:p>
          </p:txBody>
        </p:sp>
        <p:sp>
          <p:nvSpPr>
            <p:cNvPr id="26" name="Freeform 8">
              <a:extLst>
                <a:ext uri="{FF2B5EF4-FFF2-40B4-BE49-F238E27FC236}">
                  <a16:creationId xmlns:a16="http://schemas.microsoft.com/office/drawing/2014/main" id="{14C97F11-4F6C-4DFF-89BC-3AEA5B7FF7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CA" dirty="0"/>
            </a:p>
          </p:txBody>
        </p:sp>
        <p:sp>
          <p:nvSpPr>
            <p:cNvPr id="27" name="Freeform 9">
              <a:extLst>
                <a:ext uri="{FF2B5EF4-FFF2-40B4-BE49-F238E27FC236}">
                  <a16:creationId xmlns:a16="http://schemas.microsoft.com/office/drawing/2014/main" id="{773C2106-77CE-42E1-839F-925EAEBB2FF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CA" dirty="0"/>
            </a:p>
          </p:txBody>
        </p:sp>
        <p:sp>
          <p:nvSpPr>
            <p:cNvPr id="28" name="Freeform 10">
              <a:extLst>
                <a:ext uri="{FF2B5EF4-FFF2-40B4-BE49-F238E27FC236}">
                  <a16:creationId xmlns:a16="http://schemas.microsoft.com/office/drawing/2014/main" id="{E2807D33-BD1F-4B09-8D93-63C06DB3C0F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CA" dirty="0"/>
            </a:p>
          </p:txBody>
        </p:sp>
        <p:sp>
          <p:nvSpPr>
            <p:cNvPr id="29" name="Freeform 11">
              <a:extLst>
                <a:ext uri="{FF2B5EF4-FFF2-40B4-BE49-F238E27FC236}">
                  <a16:creationId xmlns:a16="http://schemas.microsoft.com/office/drawing/2014/main" id="{84BDF3E8-157B-47D1-AF8E-FE1EFF0612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CA" dirty="0"/>
            </a:p>
          </p:txBody>
        </p:sp>
        <p:sp>
          <p:nvSpPr>
            <p:cNvPr id="30" name="Freeform 12">
              <a:extLst>
                <a:ext uri="{FF2B5EF4-FFF2-40B4-BE49-F238E27FC236}">
                  <a16:creationId xmlns:a16="http://schemas.microsoft.com/office/drawing/2014/main" id="{68B482B5-E0FD-406A-99B2-297DF333546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CA" dirty="0"/>
            </a:p>
          </p:txBody>
        </p:sp>
        <p:sp>
          <p:nvSpPr>
            <p:cNvPr id="31" name="Freeform 13">
              <a:extLst>
                <a:ext uri="{FF2B5EF4-FFF2-40B4-BE49-F238E27FC236}">
                  <a16:creationId xmlns:a16="http://schemas.microsoft.com/office/drawing/2014/main" id="{B8750F30-12E8-410B-8709-78F1EF3BBE7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CA" dirty="0"/>
            </a:p>
          </p:txBody>
        </p:sp>
        <p:sp>
          <p:nvSpPr>
            <p:cNvPr id="32" name="Freeform 14">
              <a:extLst>
                <a:ext uri="{FF2B5EF4-FFF2-40B4-BE49-F238E27FC236}">
                  <a16:creationId xmlns:a16="http://schemas.microsoft.com/office/drawing/2014/main" id="{DB2D030A-4700-4CC4-A971-F119F8372C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CA" dirty="0"/>
            </a:p>
          </p:txBody>
        </p:sp>
        <p:sp>
          <p:nvSpPr>
            <p:cNvPr id="33" name="Freeform 15">
              <a:extLst>
                <a:ext uri="{FF2B5EF4-FFF2-40B4-BE49-F238E27FC236}">
                  <a16:creationId xmlns:a16="http://schemas.microsoft.com/office/drawing/2014/main" id="{B4E516DB-F66E-4E88-8CAA-67153F56189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CA" dirty="0"/>
            </a:p>
          </p:txBody>
        </p:sp>
        <p:sp>
          <p:nvSpPr>
            <p:cNvPr id="34" name="Line 16">
              <a:extLst>
                <a:ext uri="{FF2B5EF4-FFF2-40B4-BE49-F238E27FC236}">
                  <a16:creationId xmlns:a16="http://schemas.microsoft.com/office/drawing/2014/main" id="{DF749FDD-DD56-4DC9-A379-77E1106981DC}"/>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a:off x="-4763" y="9525"/>
              <a:ext cx="0" cy="0"/>
            </a:xfrm>
            <a:prstGeom prst="line">
              <a:avLst/>
            </a:prstGeom>
            <a:grpFill/>
            <a:ln w="15" cap="flat">
              <a:solidFill>
                <a:srgbClr val="FFFFFF"/>
              </a:solidFill>
              <a:prstDash val="solid"/>
              <a:miter lim="800000"/>
              <a:headEnd/>
              <a:tailEnd/>
            </a:ln>
          </p:spPr>
          <p:txBody>
            <a:bodyPr/>
            <a:lstStyle/>
            <a:p>
              <a:endParaRPr lang="en-CA" dirty="0"/>
            </a:p>
          </p:txBody>
        </p:sp>
        <p:sp>
          <p:nvSpPr>
            <p:cNvPr id="35" name="Freeform 17">
              <a:extLst>
                <a:ext uri="{FF2B5EF4-FFF2-40B4-BE49-F238E27FC236}">
                  <a16:creationId xmlns:a16="http://schemas.microsoft.com/office/drawing/2014/main" id="{6AD95087-E0AF-45D3-B824-EFFCBBECDE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CA" dirty="0"/>
            </a:p>
          </p:txBody>
        </p:sp>
        <p:sp>
          <p:nvSpPr>
            <p:cNvPr id="36" name="Freeform 18">
              <a:extLst>
                <a:ext uri="{FF2B5EF4-FFF2-40B4-BE49-F238E27FC236}">
                  <a16:creationId xmlns:a16="http://schemas.microsoft.com/office/drawing/2014/main" id="{2D21010F-3DE2-4881-B9D5-3415C4E05D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CA" dirty="0"/>
            </a:p>
          </p:txBody>
        </p:sp>
        <p:sp>
          <p:nvSpPr>
            <p:cNvPr id="37" name="Freeform 19">
              <a:extLst>
                <a:ext uri="{FF2B5EF4-FFF2-40B4-BE49-F238E27FC236}">
                  <a16:creationId xmlns:a16="http://schemas.microsoft.com/office/drawing/2014/main" id="{2AFDF4BC-8E99-4A2C-9EF2-4B98A05C2E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CA" dirty="0"/>
            </a:p>
          </p:txBody>
        </p:sp>
        <p:sp>
          <p:nvSpPr>
            <p:cNvPr id="38" name="Freeform 20">
              <a:extLst>
                <a:ext uri="{FF2B5EF4-FFF2-40B4-BE49-F238E27FC236}">
                  <a16:creationId xmlns:a16="http://schemas.microsoft.com/office/drawing/2014/main" id="{BB8EAEE8-22EA-4103-A02E-5043474C4BE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CA" dirty="0"/>
            </a:p>
          </p:txBody>
        </p:sp>
        <p:sp>
          <p:nvSpPr>
            <p:cNvPr id="39" name="Rectangle 21">
              <a:extLst>
                <a:ext uri="{FF2B5EF4-FFF2-40B4-BE49-F238E27FC236}">
                  <a16:creationId xmlns:a16="http://schemas.microsoft.com/office/drawing/2014/main" id="{7148ABD2-E447-429F-B97E-86494051C101}"/>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33350" y="4662488"/>
              <a:ext cx="23813" cy="2181225"/>
            </a:xfrm>
            <a:prstGeom prst="rect">
              <a:avLst/>
            </a:pr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miter lim="800000"/>
                  <a:headEnd/>
                  <a:tailEnd/>
                </a14:hiddenLine>
              </a:ext>
            </a:extLst>
          </p:spPr>
          <p:txBody>
            <a:bodyPr/>
            <a:lstStyle/>
            <a:p>
              <a:endParaRPr lang="en-CA" dirty="0"/>
            </a:p>
          </p:txBody>
        </p:sp>
        <p:sp>
          <p:nvSpPr>
            <p:cNvPr id="40" name="Freeform 22">
              <a:extLst>
                <a:ext uri="{FF2B5EF4-FFF2-40B4-BE49-F238E27FC236}">
                  <a16:creationId xmlns:a16="http://schemas.microsoft.com/office/drawing/2014/main" id="{99900F4A-F8CA-456E-9FA0-34572621C09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CA" dirty="0"/>
            </a:p>
          </p:txBody>
        </p:sp>
        <p:sp>
          <p:nvSpPr>
            <p:cNvPr id="41" name="Freeform 23">
              <a:extLst>
                <a:ext uri="{FF2B5EF4-FFF2-40B4-BE49-F238E27FC236}">
                  <a16:creationId xmlns:a16="http://schemas.microsoft.com/office/drawing/2014/main" id="{DF5CD0A9-E49B-4968-886B-41C1A66D232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CA" dirty="0"/>
            </a:p>
          </p:txBody>
        </p:sp>
        <p:sp>
          <p:nvSpPr>
            <p:cNvPr id="42" name="Freeform 24">
              <a:extLst>
                <a:ext uri="{FF2B5EF4-FFF2-40B4-BE49-F238E27FC236}">
                  <a16:creationId xmlns:a16="http://schemas.microsoft.com/office/drawing/2014/main" id="{7E462582-7383-4272-A323-85C9D137C4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CA" dirty="0"/>
            </a:p>
          </p:txBody>
        </p:sp>
        <p:sp>
          <p:nvSpPr>
            <p:cNvPr id="43" name="Freeform 25">
              <a:extLst>
                <a:ext uri="{FF2B5EF4-FFF2-40B4-BE49-F238E27FC236}">
                  <a16:creationId xmlns:a16="http://schemas.microsoft.com/office/drawing/2014/main" id="{CB472F67-7C37-4D80-B346-DE30D44B55A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CA" dirty="0"/>
            </a:p>
          </p:txBody>
        </p:sp>
        <p:sp>
          <p:nvSpPr>
            <p:cNvPr id="44" name="Freeform 26">
              <a:extLst>
                <a:ext uri="{FF2B5EF4-FFF2-40B4-BE49-F238E27FC236}">
                  <a16:creationId xmlns:a16="http://schemas.microsoft.com/office/drawing/2014/main" id="{19A8AE83-358F-4D4E-91C7-F09E35097A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CA" dirty="0"/>
            </a:p>
          </p:txBody>
        </p:sp>
        <p:sp>
          <p:nvSpPr>
            <p:cNvPr id="45" name="Freeform 27">
              <a:extLst>
                <a:ext uri="{FF2B5EF4-FFF2-40B4-BE49-F238E27FC236}">
                  <a16:creationId xmlns:a16="http://schemas.microsoft.com/office/drawing/2014/main" id="{C4B79436-9285-45DE-A9FB-B3DD7507380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CA" dirty="0"/>
            </a:p>
          </p:txBody>
        </p:sp>
        <p:sp>
          <p:nvSpPr>
            <p:cNvPr id="46" name="Freeform 28">
              <a:extLst>
                <a:ext uri="{FF2B5EF4-FFF2-40B4-BE49-F238E27FC236}">
                  <a16:creationId xmlns:a16="http://schemas.microsoft.com/office/drawing/2014/main" id="{B0BF8BF3-C90A-483A-B61E-13D2C41FBAC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CA" dirty="0"/>
            </a:p>
          </p:txBody>
        </p:sp>
        <p:sp>
          <p:nvSpPr>
            <p:cNvPr id="47" name="Freeform 29">
              <a:extLst>
                <a:ext uri="{FF2B5EF4-FFF2-40B4-BE49-F238E27FC236}">
                  <a16:creationId xmlns:a16="http://schemas.microsoft.com/office/drawing/2014/main" id="{31011274-F329-444B-9B06-69DD2EC4490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CA" dirty="0"/>
            </a:p>
          </p:txBody>
        </p:sp>
        <p:sp>
          <p:nvSpPr>
            <p:cNvPr id="48" name="Freeform 30">
              <a:extLst>
                <a:ext uri="{FF2B5EF4-FFF2-40B4-BE49-F238E27FC236}">
                  <a16:creationId xmlns:a16="http://schemas.microsoft.com/office/drawing/2014/main" id="{DB8B1D39-5B9A-4B4E-849B-A5821A2460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CA" dirty="0"/>
            </a:p>
          </p:txBody>
        </p:sp>
        <p:sp>
          <p:nvSpPr>
            <p:cNvPr id="49" name="Freeform 31">
              <a:extLst>
                <a:ext uri="{FF2B5EF4-FFF2-40B4-BE49-F238E27FC236}">
                  <a16:creationId xmlns:a16="http://schemas.microsoft.com/office/drawing/2014/main" id="{336ECD63-75C2-4A32-A31B-30BB3097240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CA" dirty="0"/>
            </a:p>
          </p:txBody>
        </p:sp>
      </p:grpSp>
      <p:sp>
        <p:nvSpPr>
          <p:cNvPr id="3" name="Content Placeholder 2"/>
          <p:cNvSpPr>
            <a:spLocks/>
          </p:cNvSpPr>
          <p:nvPr/>
        </p:nvSpPr>
        <p:spPr>
          <a:xfrm>
            <a:off x="4711778" y="1354627"/>
            <a:ext cx="6844045" cy="3993936"/>
          </a:xfrm>
          <a:prstGeom prst="rect">
            <a:avLst/>
          </a:prstGeom>
        </p:spPr>
        <p:txBody>
          <a:bodyPr>
            <a:normAutofit/>
          </a:bodyPr>
          <a:lstStyle/>
          <a:p>
            <a:pPr defTabSz="393192">
              <a:spcAft>
                <a:spcPts val="600"/>
              </a:spcAft>
            </a:pPr>
            <a:endParaRPr lang="en-CA" sz="1548" b="1" kern="1200" dirty="0">
              <a:solidFill>
                <a:schemeClr val="tx1"/>
              </a:solidFill>
              <a:latin typeface="Century Gothic" panose="020B0502020202020204" pitchFamily="34" charset="0"/>
              <a:ea typeface="+mn-ea"/>
              <a:cs typeface="+mn-cs"/>
            </a:endParaRPr>
          </a:p>
          <a:p>
            <a:pPr defTabSz="393192">
              <a:spcAft>
                <a:spcPts val="600"/>
              </a:spcAft>
            </a:pPr>
            <a:endParaRPr lang="en-CA" sz="1548" kern="1200" dirty="0">
              <a:solidFill>
                <a:schemeClr val="tx1"/>
              </a:solidFill>
              <a:latin typeface="Century Gothic" panose="020B0502020202020204" pitchFamily="34" charset="0"/>
              <a:ea typeface="+mn-ea"/>
              <a:cs typeface="+mn-cs"/>
            </a:endParaRPr>
          </a:p>
          <a:p>
            <a:pPr marL="0" indent="0">
              <a:spcAft>
                <a:spcPts val="600"/>
              </a:spcAft>
              <a:buNone/>
            </a:pPr>
            <a:endParaRPr lang="en-CA" sz="1800" dirty="0">
              <a:latin typeface="Century Gothic" panose="020B0502020202020204" pitchFamily="34" charset="0"/>
            </a:endParaRPr>
          </a:p>
        </p:txBody>
      </p:sp>
      <p:pic>
        <p:nvPicPr>
          <p:cNvPr id="5" name="Picture 4">
            <a:extLst>
              <a:ext uri="{FF2B5EF4-FFF2-40B4-BE49-F238E27FC236}">
                <a16:creationId xmlns:a16="http://schemas.microsoft.com/office/drawing/2014/main" id="{200A87C3-013F-E228-34C2-249940427D2A}"/>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4645725" y="4021138"/>
            <a:ext cx="7004937" cy="2538760"/>
          </a:xfrm>
          <a:prstGeom prst="rect">
            <a:avLst/>
          </a:prstGeom>
        </p:spPr>
      </p:pic>
      <p:pic>
        <p:nvPicPr>
          <p:cNvPr id="6" name="Picture 5">
            <a:extLst>
              <a:ext uri="{FF2B5EF4-FFF2-40B4-BE49-F238E27FC236}">
                <a16:creationId xmlns:a16="http://schemas.microsoft.com/office/drawing/2014/main" id="{0E308916-B942-4350-859A-4C7D69F73DF5}"/>
              </a:ext>
            </a:extLst>
          </p:cNvPr>
          <p:cNvPicPr>
            <a:picLocks noChangeAspect="1"/>
          </p:cNvPicPr>
          <p:nvPr/>
        </p:nvPicPr>
        <p:blipFill rotWithShape="1">
          <a:blip r:embed="rId6" cstate="screen">
            <a:extLst>
              <a:ext uri="{28A0092B-C50C-407E-A947-70E740481C1C}">
                <a14:useLocalDpi xmlns:a14="http://schemas.microsoft.com/office/drawing/2010/main" val="0"/>
              </a:ext>
            </a:extLst>
          </a:blip>
          <a:srcRect/>
          <a:stretch/>
        </p:blipFill>
        <p:spPr>
          <a:xfrm>
            <a:off x="4650846" y="527050"/>
            <a:ext cx="3902498" cy="3344998"/>
          </a:xfrm>
          <a:prstGeom prst="rect">
            <a:avLst/>
          </a:prstGeom>
        </p:spPr>
      </p:pic>
      <p:pic>
        <p:nvPicPr>
          <p:cNvPr id="2" name="Picture 1">
            <a:extLst>
              <a:ext uri="{FF2B5EF4-FFF2-40B4-BE49-F238E27FC236}">
                <a16:creationId xmlns:a16="http://schemas.microsoft.com/office/drawing/2014/main" id="{907DFC59-4787-778F-A301-BE0DDF1A6659}"/>
              </a:ext>
            </a:extLst>
          </p:cNvPr>
          <p:cNvPicPr>
            <a:picLocks noChangeAspect="1"/>
          </p:cNvPicPr>
          <p:nvPr/>
        </p:nvPicPr>
        <p:blipFill rotWithShape="1">
          <a:blip r:embed="rId7" cstate="email">
            <a:extLst>
              <a:ext uri="{28A0092B-C50C-407E-A947-70E740481C1C}">
                <a14:useLocalDpi xmlns:a14="http://schemas.microsoft.com/office/drawing/2010/main" val="0"/>
              </a:ext>
            </a:extLst>
          </a:blip>
          <a:srcRect/>
          <a:stretch/>
        </p:blipFill>
        <p:spPr>
          <a:xfrm>
            <a:off x="8233039" y="1352773"/>
            <a:ext cx="3671967" cy="1555465"/>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417796078"/>
      </p:ext>
    </p:extLst>
  </p:cSld>
  <p:clrMapOvr>
    <a:overrideClrMapping bg1="lt1" tx1="dk1" bg2="lt2" tx2="dk2" accent1="accent1" accent2="accent2" accent3="accent3" accent4="accent4" accent5="accent5" accent6="accent6" hlink="hlink" folHlink="folHlink"/>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35E27155-981B-41FD-8670-5A3DAB78E1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A0561BE-5417-C348-2EB3-8D54010DFE28}"/>
              </a:ext>
            </a:extLst>
          </p:cNvPr>
          <p:cNvSpPr>
            <a:spLocks noGrp="1"/>
          </p:cNvSpPr>
          <p:nvPr>
            <p:ph type="title"/>
          </p:nvPr>
        </p:nvSpPr>
        <p:spPr>
          <a:xfrm>
            <a:off x="1141413" y="309259"/>
            <a:ext cx="9905998" cy="1478570"/>
          </a:xfrm>
        </p:spPr>
        <p:txBody>
          <a:bodyPr>
            <a:normAutofit/>
          </a:bodyPr>
          <a:lstStyle/>
          <a:p>
            <a:r>
              <a:rPr lang="en-US" dirty="0">
                <a:solidFill>
                  <a:schemeClr val="bg1"/>
                </a:solidFill>
              </a:rPr>
              <a:t>Affordable housing</a:t>
            </a:r>
            <a:endParaRPr lang="en-CA" dirty="0">
              <a:solidFill>
                <a:schemeClr val="bg1"/>
              </a:solidFill>
            </a:endParaRPr>
          </a:p>
        </p:txBody>
      </p:sp>
      <p:graphicFrame>
        <p:nvGraphicFramePr>
          <p:cNvPr id="5" name="Content Placeholder 4">
            <a:extLst>
              <a:ext uri="{FF2B5EF4-FFF2-40B4-BE49-F238E27FC236}">
                <a16:creationId xmlns:a16="http://schemas.microsoft.com/office/drawing/2014/main" id="{F9248D48-7E5A-B145-614A-A90355890015}"/>
              </a:ext>
            </a:extLst>
          </p:cNvPr>
          <p:cNvGraphicFramePr>
            <a:graphicFrameLocks noGrp="1"/>
          </p:cNvGraphicFramePr>
          <p:nvPr>
            <p:ph idx="1"/>
            <p:extLst>
              <p:ext uri="{D42A27DB-BD31-4B8C-83A1-F6EECF244321}">
                <p14:modId xmlns:p14="http://schemas.microsoft.com/office/powerpoint/2010/main" val="166339444"/>
              </p:ext>
            </p:extLst>
          </p:nvPr>
        </p:nvGraphicFramePr>
        <p:xfrm>
          <a:off x="1141413" y="2097088"/>
          <a:ext cx="9208827" cy="2006256"/>
        </p:xfrm>
        <a:graphic>
          <a:graphicData uri="http://schemas.openxmlformats.org/drawingml/2006/table">
            <a:tbl>
              <a:tblPr firstRow="1" bandRow="1">
                <a:tableStyleId>{5C22544A-7EE6-4342-B048-85BDC9FD1C3A}</a:tableStyleId>
              </a:tblPr>
              <a:tblGrid>
                <a:gridCol w="4326328">
                  <a:extLst>
                    <a:ext uri="{9D8B030D-6E8A-4147-A177-3AD203B41FA5}">
                      <a16:colId xmlns:a16="http://schemas.microsoft.com/office/drawing/2014/main" val="1900543492"/>
                    </a:ext>
                  </a:extLst>
                </a:gridCol>
                <a:gridCol w="691560">
                  <a:extLst>
                    <a:ext uri="{9D8B030D-6E8A-4147-A177-3AD203B41FA5}">
                      <a16:colId xmlns:a16="http://schemas.microsoft.com/office/drawing/2014/main" val="3505128272"/>
                    </a:ext>
                  </a:extLst>
                </a:gridCol>
                <a:gridCol w="986500">
                  <a:extLst>
                    <a:ext uri="{9D8B030D-6E8A-4147-A177-3AD203B41FA5}">
                      <a16:colId xmlns:a16="http://schemas.microsoft.com/office/drawing/2014/main" val="3904129411"/>
                    </a:ext>
                  </a:extLst>
                </a:gridCol>
                <a:gridCol w="986500">
                  <a:extLst>
                    <a:ext uri="{9D8B030D-6E8A-4147-A177-3AD203B41FA5}">
                      <a16:colId xmlns:a16="http://schemas.microsoft.com/office/drawing/2014/main" val="2144824612"/>
                    </a:ext>
                  </a:extLst>
                </a:gridCol>
                <a:gridCol w="739313">
                  <a:extLst>
                    <a:ext uri="{9D8B030D-6E8A-4147-A177-3AD203B41FA5}">
                      <a16:colId xmlns:a16="http://schemas.microsoft.com/office/drawing/2014/main" val="24007482"/>
                    </a:ext>
                  </a:extLst>
                </a:gridCol>
                <a:gridCol w="739313">
                  <a:extLst>
                    <a:ext uri="{9D8B030D-6E8A-4147-A177-3AD203B41FA5}">
                      <a16:colId xmlns:a16="http://schemas.microsoft.com/office/drawing/2014/main" val="3266934630"/>
                    </a:ext>
                  </a:extLst>
                </a:gridCol>
                <a:gridCol w="739313">
                  <a:extLst>
                    <a:ext uri="{9D8B030D-6E8A-4147-A177-3AD203B41FA5}">
                      <a16:colId xmlns:a16="http://schemas.microsoft.com/office/drawing/2014/main" val="3409010445"/>
                    </a:ext>
                  </a:extLst>
                </a:gridCol>
              </a:tblGrid>
              <a:tr h="334376">
                <a:tc>
                  <a:txBody>
                    <a:bodyPr/>
                    <a:lstStyle/>
                    <a:p>
                      <a:pPr algn="l" fontAlgn="ctr"/>
                      <a:r>
                        <a:rPr lang="en-CA" sz="1800" u="none" strike="noStrike" dirty="0">
                          <a:solidFill>
                            <a:schemeClr val="bg1"/>
                          </a:solidFill>
                          <a:effectLst/>
                        </a:rPr>
                        <a:t>GENERAL</a:t>
                      </a:r>
                      <a:endParaRPr lang="en-CA" sz="1800" b="1" i="0" u="none" strike="noStrike" dirty="0">
                        <a:solidFill>
                          <a:schemeClr val="bg1"/>
                        </a:solidFill>
                        <a:effectLst/>
                        <a:latin typeface="Arial" panose="020B0604020202020204" pitchFamily="34" charset="0"/>
                      </a:endParaRPr>
                    </a:p>
                  </a:txBody>
                  <a:tcPr marL="0" marR="0" marT="0" marB="0" anchor="ctr"/>
                </a:tc>
                <a:tc>
                  <a:txBody>
                    <a:bodyPr/>
                    <a:lstStyle/>
                    <a:p>
                      <a:pPr algn="ctr" fontAlgn="b"/>
                      <a:r>
                        <a:rPr lang="en-CA" sz="1800" u="none" strike="noStrike" dirty="0">
                          <a:solidFill>
                            <a:schemeClr val="bg1"/>
                          </a:solidFill>
                          <a:effectLst/>
                        </a:rPr>
                        <a:t>Fund</a:t>
                      </a:r>
                      <a:endParaRPr lang="en-CA" sz="1800" b="1" i="0" u="none" strike="noStrike" dirty="0">
                        <a:solidFill>
                          <a:schemeClr val="bg1"/>
                        </a:solidFill>
                        <a:effectLst/>
                        <a:latin typeface="Arial" panose="020B0604020202020204" pitchFamily="34" charset="0"/>
                      </a:endParaRPr>
                    </a:p>
                  </a:txBody>
                  <a:tcPr marL="0" marR="0" marT="0" marB="0" anchor="b"/>
                </a:tc>
                <a:tc>
                  <a:txBody>
                    <a:bodyPr/>
                    <a:lstStyle/>
                    <a:p>
                      <a:pPr algn="r" fontAlgn="b"/>
                      <a:r>
                        <a:rPr lang="en-CA" sz="1800" u="none" strike="noStrike" dirty="0">
                          <a:solidFill>
                            <a:schemeClr val="bg1"/>
                          </a:solidFill>
                          <a:effectLst/>
                        </a:rPr>
                        <a:t>2024 </a:t>
                      </a:r>
                      <a:endParaRPr lang="en-CA" sz="1800" b="1" i="0" u="none" strike="noStrike" dirty="0">
                        <a:solidFill>
                          <a:schemeClr val="bg1"/>
                        </a:solidFill>
                        <a:effectLst/>
                        <a:latin typeface="Arial" panose="020B0604020202020204" pitchFamily="34" charset="0"/>
                      </a:endParaRPr>
                    </a:p>
                  </a:txBody>
                  <a:tcPr marL="0" marR="0" marT="0" marB="0" anchor="b"/>
                </a:tc>
                <a:tc>
                  <a:txBody>
                    <a:bodyPr/>
                    <a:lstStyle/>
                    <a:p>
                      <a:pPr algn="r" fontAlgn="b"/>
                      <a:r>
                        <a:rPr lang="en-CA" sz="1800" u="none" strike="noStrike" dirty="0">
                          <a:solidFill>
                            <a:schemeClr val="bg1"/>
                          </a:solidFill>
                          <a:effectLst/>
                        </a:rPr>
                        <a:t>2025 </a:t>
                      </a:r>
                      <a:endParaRPr lang="en-CA" sz="1800" b="1" i="0" u="none" strike="noStrike" dirty="0">
                        <a:solidFill>
                          <a:schemeClr val="bg1"/>
                        </a:solidFill>
                        <a:effectLst/>
                        <a:latin typeface="Arial" panose="020B0604020202020204" pitchFamily="34" charset="0"/>
                      </a:endParaRPr>
                    </a:p>
                  </a:txBody>
                  <a:tcPr marL="0" marR="0" marT="0" marB="0" anchor="b"/>
                </a:tc>
                <a:tc>
                  <a:txBody>
                    <a:bodyPr/>
                    <a:lstStyle/>
                    <a:p>
                      <a:pPr algn="r" fontAlgn="b"/>
                      <a:r>
                        <a:rPr lang="en-CA" sz="1800" u="none" strike="noStrike" dirty="0">
                          <a:solidFill>
                            <a:schemeClr val="bg1"/>
                          </a:solidFill>
                          <a:effectLst/>
                        </a:rPr>
                        <a:t>2026 </a:t>
                      </a:r>
                      <a:endParaRPr lang="en-CA" sz="1800" b="1" i="0" u="none" strike="noStrike" dirty="0">
                        <a:solidFill>
                          <a:schemeClr val="bg1"/>
                        </a:solidFill>
                        <a:effectLst/>
                        <a:latin typeface="Arial" panose="020B0604020202020204" pitchFamily="34" charset="0"/>
                      </a:endParaRPr>
                    </a:p>
                  </a:txBody>
                  <a:tcPr marL="0" marR="0" marT="0" marB="0" anchor="b"/>
                </a:tc>
                <a:tc>
                  <a:txBody>
                    <a:bodyPr/>
                    <a:lstStyle/>
                    <a:p>
                      <a:pPr algn="r" fontAlgn="b"/>
                      <a:r>
                        <a:rPr lang="en-CA" sz="1800" u="none" strike="noStrike" dirty="0">
                          <a:solidFill>
                            <a:schemeClr val="bg1"/>
                          </a:solidFill>
                          <a:effectLst/>
                        </a:rPr>
                        <a:t>2027 </a:t>
                      </a:r>
                      <a:endParaRPr lang="en-CA" sz="1800" b="1" i="0" u="none" strike="noStrike" dirty="0">
                        <a:solidFill>
                          <a:schemeClr val="bg1"/>
                        </a:solidFill>
                        <a:effectLst/>
                        <a:latin typeface="Arial" panose="020B0604020202020204" pitchFamily="34" charset="0"/>
                      </a:endParaRPr>
                    </a:p>
                  </a:txBody>
                  <a:tcPr marL="0" marR="0" marT="0" marB="0" anchor="b"/>
                </a:tc>
                <a:tc>
                  <a:txBody>
                    <a:bodyPr/>
                    <a:lstStyle/>
                    <a:p>
                      <a:pPr algn="r" fontAlgn="b"/>
                      <a:r>
                        <a:rPr lang="en-CA" sz="1800" u="none" strike="noStrike" dirty="0">
                          <a:solidFill>
                            <a:schemeClr val="bg1"/>
                          </a:solidFill>
                          <a:effectLst/>
                        </a:rPr>
                        <a:t>2028 </a:t>
                      </a:r>
                      <a:endParaRPr lang="en-CA" sz="1800" b="1" i="0" u="none" strike="noStrike" dirty="0">
                        <a:solidFill>
                          <a:schemeClr val="bg1"/>
                        </a:solidFill>
                        <a:effectLst/>
                        <a:latin typeface="Arial" panose="020B0604020202020204" pitchFamily="34" charset="0"/>
                      </a:endParaRPr>
                    </a:p>
                  </a:txBody>
                  <a:tcPr marL="0" marR="0" marT="0" marB="0" anchor="b"/>
                </a:tc>
                <a:extLst>
                  <a:ext uri="{0D108BD9-81ED-4DB2-BD59-A6C34878D82A}">
                    <a16:rowId xmlns:a16="http://schemas.microsoft.com/office/drawing/2014/main" val="139057992"/>
                  </a:ext>
                </a:extLst>
              </a:tr>
              <a:tr h="334376">
                <a:tc>
                  <a:txBody>
                    <a:bodyPr/>
                    <a:lstStyle/>
                    <a:p>
                      <a:pPr algn="l" fontAlgn="ctr"/>
                      <a:r>
                        <a:rPr lang="en-US" sz="1400" u="none" strike="noStrike" dirty="0">
                          <a:solidFill>
                            <a:schemeClr val="bg1"/>
                          </a:solidFill>
                          <a:effectLst/>
                        </a:rPr>
                        <a:t>Water Tower Property Feasibility Study</a:t>
                      </a:r>
                      <a:endParaRPr lang="en-US" sz="1400" b="0" i="0" u="none" strike="noStrike" dirty="0">
                        <a:solidFill>
                          <a:schemeClr val="bg1"/>
                        </a:solidFill>
                        <a:effectLst/>
                        <a:latin typeface="Arial" panose="020B0604020202020204" pitchFamily="34" charset="0"/>
                      </a:endParaRPr>
                    </a:p>
                  </a:txBody>
                  <a:tcPr marL="0" marR="0" marT="0" marB="0" anchor="ctr"/>
                </a:tc>
                <a:tc>
                  <a:txBody>
                    <a:bodyPr/>
                    <a:lstStyle/>
                    <a:p>
                      <a:pPr algn="ctr" fontAlgn="ctr"/>
                      <a:r>
                        <a:rPr lang="en-CA" sz="1400" u="none" strike="noStrike" dirty="0">
                          <a:solidFill>
                            <a:schemeClr val="bg1"/>
                          </a:solidFill>
                          <a:effectLst/>
                        </a:rPr>
                        <a:t>GR</a:t>
                      </a:r>
                      <a:endParaRPr lang="en-CA" sz="1400" b="0" i="0" u="none" strike="noStrike" dirty="0">
                        <a:solidFill>
                          <a:schemeClr val="bg1"/>
                        </a:solidFill>
                        <a:effectLst/>
                        <a:latin typeface="Arial" panose="020B0604020202020204" pitchFamily="34" charset="0"/>
                      </a:endParaRPr>
                    </a:p>
                  </a:txBody>
                  <a:tcPr marL="0" marR="0" marT="0" marB="0" anchor="ctr"/>
                </a:tc>
                <a:tc>
                  <a:txBody>
                    <a:bodyPr/>
                    <a:lstStyle/>
                    <a:p>
                      <a:pPr algn="r" fontAlgn="ctr"/>
                      <a:endParaRPr lang="en-CA" sz="1400" b="0" i="0" u="none" strike="noStrike" dirty="0">
                        <a:solidFill>
                          <a:schemeClr val="bg1"/>
                        </a:solidFill>
                        <a:effectLst/>
                        <a:highlight>
                          <a:srgbClr val="FFFF00"/>
                        </a:highlight>
                        <a:latin typeface="Arial" panose="020B0604020202020204" pitchFamily="34" charset="0"/>
                      </a:endParaRPr>
                    </a:p>
                  </a:txBody>
                  <a:tcPr marL="0" marR="0" marT="0" marB="0" anchor="ctr"/>
                </a:tc>
                <a:tc>
                  <a:txBody>
                    <a:bodyPr/>
                    <a:lstStyle/>
                    <a:p>
                      <a:pPr algn="r" fontAlgn="ctr"/>
                      <a:r>
                        <a:rPr lang="en-US" sz="1400" b="0" i="0" u="none" strike="noStrike" dirty="0">
                          <a:solidFill>
                            <a:schemeClr val="bg1"/>
                          </a:solidFill>
                          <a:effectLst/>
                          <a:highlight>
                            <a:srgbClr val="FFFF00"/>
                          </a:highlight>
                          <a:latin typeface="Arial" panose="020B0604020202020204" pitchFamily="34" charset="0"/>
                        </a:rPr>
                        <a:t>200,000</a:t>
                      </a:r>
                    </a:p>
                  </a:txBody>
                  <a:tcPr marL="0" marR="0" marT="0" marB="0" anchor="ctr"/>
                </a:tc>
                <a:tc>
                  <a:txBody>
                    <a:bodyPr/>
                    <a:lstStyle/>
                    <a:p>
                      <a:pPr algn="r" fontAlgn="ctr"/>
                      <a:endParaRPr lang="en-CA" sz="1400" b="0" i="0" u="none" strike="noStrike" dirty="0">
                        <a:solidFill>
                          <a:schemeClr val="bg1"/>
                        </a:solidFill>
                        <a:effectLst/>
                        <a:latin typeface="Arial" panose="020B0604020202020204" pitchFamily="34" charset="0"/>
                      </a:endParaRPr>
                    </a:p>
                  </a:txBody>
                  <a:tcPr marL="0" marR="0" marT="0" marB="0" anchor="ctr"/>
                </a:tc>
                <a:tc>
                  <a:txBody>
                    <a:bodyPr/>
                    <a:lstStyle/>
                    <a:p>
                      <a:pPr algn="r" fontAlgn="ctr"/>
                      <a:endParaRPr lang="en-CA" sz="1400" b="0" i="0" u="none" strike="noStrike" dirty="0">
                        <a:solidFill>
                          <a:schemeClr val="bg1"/>
                        </a:solidFill>
                        <a:effectLst/>
                        <a:latin typeface="Arial" panose="020B0604020202020204" pitchFamily="34" charset="0"/>
                      </a:endParaRPr>
                    </a:p>
                  </a:txBody>
                  <a:tcPr marL="0" marR="0" marT="0" marB="0" anchor="ctr"/>
                </a:tc>
                <a:tc>
                  <a:txBody>
                    <a:bodyPr/>
                    <a:lstStyle/>
                    <a:p>
                      <a:pPr algn="r" fontAlgn="ctr"/>
                      <a:endParaRPr lang="en-CA" sz="1400" b="0" i="0" u="none" strike="noStrike" dirty="0">
                        <a:solidFill>
                          <a:schemeClr val="bg1"/>
                        </a:solidFill>
                        <a:effectLst/>
                        <a:latin typeface="Arial" panose="020B0604020202020204" pitchFamily="34" charset="0"/>
                      </a:endParaRPr>
                    </a:p>
                  </a:txBody>
                  <a:tcPr marL="0" marR="0" marT="0" marB="0" anchor="ctr"/>
                </a:tc>
                <a:extLst>
                  <a:ext uri="{0D108BD9-81ED-4DB2-BD59-A6C34878D82A}">
                    <a16:rowId xmlns:a16="http://schemas.microsoft.com/office/drawing/2014/main" val="39115713"/>
                  </a:ext>
                </a:extLst>
              </a:tr>
              <a:tr h="334376">
                <a:tc>
                  <a:txBody>
                    <a:bodyPr/>
                    <a:lstStyle/>
                    <a:p>
                      <a:pPr algn="l" fontAlgn="b"/>
                      <a:r>
                        <a:rPr lang="en-US" sz="1400" u="none" strike="noStrike" dirty="0">
                          <a:solidFill>
                            <a:schemeClr val="bg1"/>
                          </a:solidFill>
                          <a:effectLst/>
                        </a:rPr>
                        <a:t>Supportive Housing 1300 Peninsula Road</a:t>
                      </a:r>
                      <a:endParaRPr lang="en-US" sz="1400" b="0" i="0" u="none" strike="noStrike" dirty="0">
                        <a:solidFill>
                          <a:schemeClr val="bg1"/>
                        </a:solidFill>
                        <a:effectLst/>
                        <a:latin typeface="Arial" panose="020B0604020202020204" pitchFamily="34" charset="0"/>
                      </a:endParaRPr>
                    </a:p>
                  </a:txBody>
                  <a:tcPr marL="0" marR="0" marT="0" marB="0" anchor="b"/>
                </a:tc>
                <a:tc>
                  <a:txBody>
                    <a:bodyPr/>
                    <a:lstStyle/>
                    <a:p>
                      <a:pPr algn="ctr" fontAlgn="ctr"/>
                      <a:r>
                        <a:rPr lang="en-CA" sz="1400" u="none" strike="noStrike" dirty="0">
                          <a:solidFill>
                            <a:schemeClr val="bg1"/>
                          </a:solidFill>
                          <a:effectLst/>
                        </a:rPr>
                        <a:t>AF</a:t>
                      </a:r>
                      <a:endParaRPr lang="en-CA" sz="1400" b="0" i="0" u="none" strike="noStrike" dirty="0">
                        <a:solidFill>
                          <a:schemeClr val="bg1"/>
                        </a:solidFill>
                        <a:effectLst/>
                        <a:latin typeface="Arial" panose="020B0604020202020204" pitchFamily="34" charset="0"/>
                      </a:endParaRPr>
                    </a:p>
                  </a:txBody>
                  <a:tcPr marL="0" marR="0" marT="0" marB="0" anchor="ctr"/>
                </a:tc>
                <a:tc>
                  <a:txBody>
                    <a:bodyPr/>
                    <a:lstStyle/>
                    <a:p>
                      <a:pPr algn="r" fontAlgn="ctr"/>
                      <a:r>
                        <a:rPr lang="en-US" sz="1400" b="0" i="0" u="none" strike="noStrike" dirty="0">
                          <a:solidFill>
                            <a:schemeClr val="bg1"/>
                          </a:solidFill>
                          <a:effectLst/>
                          <a:latin typeface="Arial" panose="020B0604020202020204" pitchFamily="34" charset="0"/>
                        </a:rPr>
                        <a:t>167,000</a:t>
                      </a:r>
                      <a:endParaRPr lang="en-CA" sz="1400" b="0" i="0" u="none" strike="noStrike" dirty="0">
                        <a:solidFill>
                          <a:schemeClr val="bg1"/>
                        </a:solidFill>
                        <a:effectLst/>
                        <a:latin typeface="Arial" panose="020B0604020202020204" pitchFamily="34" charset="0"/>
                      </a:endParaRPr>
                    </a:p>
                  </a:txBody>
                  <a:tcPr marL="0" marR="0" marT="0" marB="0" anchor="ctr"/>
                </a:tc>
                <a:tc>
                  <a:txBody>
                    <a:bodyPr/>
                    <a:lstStyle/>
                    <a:p>
                      <a:pPr algn="r" fontAlgn="ctr"/>
                      <a:endParaRPr lang="en-CA" sz="1400" b="0" i="0" u="none" strike="noStrike" dirty="0">
                        <a:solidFill>
                          <a:schemeClr val="bg1"/>
                        </a:solidFill>
                        <a:effectLst/>
                        <a:latin typeface="Arial" panose="020B0604020202020204" pitchFamily="34" charset="0"/>
                      </a:endParaRPr>
                    </a:p>
                  </a:txBody>
                  <a:tcPr marL="0" marR="0" marT="0" marB="0" anchor="ctr"/>
                </a:tc>
                <a:tc>
                  <a:txBody>
                    <a:bodyPr/>
                    <a:lstStyle/>
                    <a:p>
                      <a:pPr algn="r" fontAlgn="ctr"/>
                      <a:endParaRPr lang="en-CA" sz="1400" b="0" i="0" u="none" strike="noStrike" dirty="0">
                        <a:solidFill>
                          <a:schemeClr val="bg1"/>
                        </a:solidFill>
                        <a:effectLst/>
                        <a:latin typeface="Arial" panose="020B0604020202020204" pitchFamily="34" charset="0"/>
                      </a:endParaRPr>
                    </a:p>
                  </a:txBody>
                  <a:tcPr marL="0" marR="0" marT="0" marB="0" anchor="ctr"/>
                </a:tc>
                <a:tc>
                  <a:txBody>
                    <a:bodyPr/>
                    <a:lstStyle/>
                    <a:p>
                      <a:pPr algn="r" fontAlgn="ctr"/>
                      <a:endParaRPr lang="en-CA" sz="1400" b="0" i="0" u="none" strike="noStrike" dirty="0">
                        <a:solidFill>
                          <a:schemeClr val="bg1"/>
                        </a:solidFill>
                        <a:effectLst/>
                        <a:latin typeface="Arial" panose="020B0604020202020204" pitchFamily="34" charset="0"/>
                      </a:endParaRPr>
                    </a:p>
                  </a:txBody>
                  <a:tcPr marL="0" marR="0" marT="0" marB="0" anchor="ctr"/>
                </a:tc>
                <a:tc>
                  <a:txBody>
                    <a:bodyPr/>
                    <a:lstStyle/>
                    <a:p>
                      <a:pPr algn="r" fontAlgn="ctr"/>
                      <a:endParaRPr lang="en-CA" sz="1400" b="0" i="0" u="none" strike="noStrike" dirty="0">
                        <a:solidFill>
                          <a:schemeClr val="bg1"/>
                        </a:solidFill>
                        <a:effectLst/>
                        <a:latin typeface="Arial" panose="020B0604020202020204" pitchFamily="34" charset="0"/>
                      </a:endParaRPr>
                    </a:p>
                  </a:txBody>
                  <a:tcPr marL="0" marR="0" marT="0" marB="0" anchor="ctr"/>
                </a:tc>
                <a:extLst>
                  <a:ext uri="{0D108BD9-81ED-4DB2-BD59-A6C34878D82A}">
                    <a16:rowId xmlns:a16="http://schemas.microsoft.com/office/drawing/2014/main" val="3356983214"/>
                  </a:ext>
                </a:extLst>
              </a:tr>
              <a:tr h="334376">
                <a:tc>
                  <a:txBody>
                    <a:bodyPr/>
                    <a:lstStyle/>
                    <a:p>
                      <a:pPr algn="l" fontAlgn="ctr"/>
                      <a:r>
                        <a:rPr lang="en-US" sz="1400" u="none" strike="noStrike" dirty="0">
                          <a:solidFill>
                            <a:schemeClr val="bg1"/>
                          </a:solidFill>
                          <a:effectLst/>
                        </a:rPr>
                        <a:t>Lot 13 Affordable Housing Contribution</a:t>
                      </a:r>
                      <a:endParaRPr lang="en-US" sz="1400" b="0" i="0" u="none" strike="noStrike" dirty="0">
                        <a:solidFill>
                          <a:schemeClr val="bg1"/>
                        </a:solidFill>
                        <a:effectLst/>
                        <a:latin typeface="Arial" panose="020B0604020202020204" pitchFamily="34" charset="0"/>
                      </a:endParaRPr>
                    </a:p>
                  </a:txBody>
                  <a:tcPr marL="0" marR="0" marT="0" marB="0" anchor="ctr"/>
                </a:tc>
                <a:tc>
                  <a:txBody>
                    <a:bodyPr/>
                    <a:lstStyle/>
                    <a:p>
                      <a:pPr algn="ctr" fontAlgn="ctr"/>
                      <a:r>
                        <a:rPr lang="en-CA" sz="1400" u="none" strike="noStrike" dirty="0">
                          <a:solidFill>
                            <a:schemeClr val="bg1"/>
                          </a:solidFill>
                          <a:effectLst/>
                        </a:rPr>
                        <a:t>AF</a:t>
                      </a:r>
                      <a:endParaRPr lang="en-CA" sz="1400" b="0" i="0" u="none" strike="noStrike" dirty="0">
                        <a:solidFill>
                          <a:schemeClr val="bg1"/>
                        </a:solidFill>
                        <a:effectLst/>
                        <a:latin typeface="Arial" panose="020B0604020202020204" pitchFamily="34" charset="0"/>
                      </a:endParaRPr>
                    </a:p>
                  </a:txBody>
                  <a:tcPr marL="0" marR="0" marT="0" marB="0" anchor="ctr"/>
                </a:tc>
                <a:tc>
                  <a:txBody>
                    <a:bodyPr/>
                    <a:lstStyle/>
                    <a:p>
                      <a:pPr algn="r" fontAlgn="ctr"/>
                      <a:endParaRPr lang="en-CA" sz="1400" b="0" i="0" u="none" strike="noStrike" dirty="0">
                        <a:solidFill>
                          <a:schemeClr val="bg1"/>
                        </a:solidFill>
                        <a:effectLst/>
                        <a:latin typeface="Arial" panose="020B0604020202020204" pitchFamily="34" charset="0"/>
                      </a:endParaRPr>
                    </a:p>
                  </a:txBody>
                  <a:tcPr marL="0" marR="0" marT="0" marB="0" anchor="ctr"/>
                </a:tc>
                <a:tc>
                  <a:txBody>
                    <a:bodyPr/>
                    <a:lstStyle/>
                    <a:p>
                      <a:pPr algn="r" fontAlgn="ctr"/>
                      <a:r>
                        <a:rPr lang="en-CA" sz="1400" u="none" strike="noStrike" dirty="0">
                          <a:solidFill>
                            <a:schemeClr val="bg1"/>
                          </a:solidFill>
                          <a:effectLst/>
                        </a:rPr>
                        <a:t>650,000</a:t>
                      </a:r>
                      <a:endParaRPr lang="en-CA" sz="1400" b="0" i="0" u="none" strike="noStrike" dirty="0">
                        <a:solidFill>
                          <a:schemeClr val="bg1"/>
                        </a:solidFill>
                        <a:effectLst/>
                        <a:latin typeface="Arial" panose="020B0604020202020204" pitchFamily="34" charset="0"/>
                      </a:endParaRPr>
                    </a:p>
                  </a:txBody>
                  <a:tcPr marL="0" marR="0" marT="0" marB="0" anchor="ctr"/>
                </a:tc>
                <a:tc>
                  <a:txBody>
                    <a:bodyPr/>
                    <a:lstStyle/>
                    <a:p>
                      <a:pPr algn="r" fontAlgn="ctr"/>
                      <a:endParaRPr lang="en-CA" sz="1400" b="0" i="0" u="none" strike="noStrike" dirty="0">
                        <a:solidFill>
                          <a:schemeClr val="bg1"/>
                        </a:solidFill>
                        <a:effectLst/>
                        <a:latin typeface="Arial" panose="020B0604020202020204" pitchFamily="34" charset="0"/>
                      </a:endParaRPr>
                    </a:p>
                  </a:txBody>
                  <a:tcPr marL="0" marR="0" marT="0" marB="0" anchor="ctr"/>
                </a:tc>
                <a:tc>
                  <a:txBody>
                    <a:bodyPr/>
                    <a:lstStyle/>
                    <a:p>
                      <a:pPr algn="r" fontAlgn="ctr"/>
                      <a:endParaRPr lang="en-CA" sz="1400" b="0" i="0" u="none" strike="noStrike" dirty="0">
                        <a:solidFill>
                          <a:schemeClr val="bg1"/>
                        </a:solidFill>
                        <a:effectLst/>
                        <a:latin typeface="Arial" panose="020B0604020202020204" pitchFamily="34" charset="0"/>
                      </a:endParaRPr>
                    </a:p>
                  </a:txBody>
                  <a:tcPr marL="0" marR="0" marT="0" marB="0" anchor="ctr"/>
                </a:tc>
                <a:tc>
                  <a:txBody>
                    <a:bodyPr/>
                    <a:lstStyle/>
                    <a:p>
                      <a:pPr algn="r" fontAlgn="ctr"/>
                      <a:endParaRPr lang="en-CA" sz="1400" b="0" i="0" u="none" strike="noStrike" dirty="0">
                        <a:solidFill>
                          <a:schemeClr val="bg1"/>
                        </a:solidFill>
                        <a:effectLst/>
                        <a:latin typeface="Arial" panose="020B0604020202020204" pitchFamily="34" charset="0"/>
                      </a:endParaRPr>
                    </a:p>
                  </a:txBody>
                  <a:tcPr marL="0" marR="0" marT="0" marB="0" anchor="ctr"/>
                </a:tc>
                <a:extLst>
                  <a:ext uri="{0D108BD9-81ED-4DB2-BD59-A6C34878D82A}">
                    <a16:rowId xmlns:a16="http://schemas.microsoft.com/office/drawing/2014/main" val="3650272159"/>
                  </a:ext>
                </a:extLst>
              </a:tr>
              <a:tr h="334376">
                <a:tc>
                  <a:txBody>
                    <a:bodyPr/>
                    <a:lstStyle/>
                    <a:p>
                      <a:pPr algn="l" fontAlgn="ctr"/>
                      <a:r>
                        <a:rPr lang="en-CA" sz="1400" u="none" strike="noStrike" dirty="0">
                          <a:solidFill>
                            <a:schemeClr val="bg1"/>
                          </a:solidFill>
                          <a:effectLst/>
                        </a:rPr>
                        <a:t>Capacity Building</a:t>
                      </a:r>
                      <a:endParaRPr lang="en-CA" sz="1400" b="0" i="0" u="none" strike="noStrike" dirty="0">
                        <a:solidFill>
                          <a:schemeClr val="bg1"/>
                        </a:solidFill>
                        <a:effectLst/>
                        <a:latin typeface="Arial" panose="020B0604020202020204" pitchFamily="34" charset="0"/>
                      </a:endParaRPr>
                    </a:p>
                  </a:txBody>
                  <a:tcPr marL="0" marR="0" marT="0" marB="0" anchor="ctr"/>
                </a:tc>
                <a:tc>
                  <a:txBody>
                    <a:bodyPr/>
                    <a:lstStyle/>
                    <a:p>
                      <a:pPr algn="ctr" fontAlgn="ctr"/>
                      <a:r>
                        <a:rPr lang="en-CA" sz="1400" u="none" strike="noStrike" dirty="0">
                          <a:solidFill>
                            <a:schemeClr val="bg1"/>
                          </a:solidFill>
                          <a:effectLst/>
                        </a:rPr>
                        <a:t>AF</a:t>
                      </a:r>
                      <a:endParaRPr lang="en-CA" sz="1400" b="0" i="0" u="none" strike="noStrike" dirty="0">
                        <a:solidFill>
                          <a:schemeClr val="bg1"/>
                        </a:solidFill>
                        <a:effectLst/>
                        <a:latin typeface="Arial" panose="020B0604020202020204" pitchFamily="34" charset="0"/>
                      </a:endParaRPr>
                    </a:p>
                  </a:txBody>
                  <a:tcPr marL="0" marR="0" marT="0" marB="0" anchor="ctr"/>
                </a:tc>
                <a:tc>
                  <a:txBody>
                    <a:bodyPr/>
                    <a:lstStyle/>
                    <a:p>
                      <a:pPr algn="r" fontAlgn="ctr"/>
                      <a:r>
                        <a:rPr lang="en-CA" sz="1400" u="none" strike="noStrike" dirty="0">
                          <a:solidFill>
                            <a:schemeClr val="bg1"/>
                          </a:solidFill>
                          <a:effectLst/>
                        </a:rPr>
                        <a:t>75,000</a:t>
                      </a:r>
                      <a:endParaRPr lang="en-CA" sz="1400" b="0" i="0" u="none" strike="noStrike" dirty="0">
                        <a:solidFill>
                          <a:schemeClr val="bg1"/>
                        </a:solidFill>
                        <a:effectLst/>
                        <a:latin typeface="Arial" panose="020B0604020202020204" pitchFamily="34" charset="0"/>
                      </a:endParaRPr>
                    </a:p>
                  </a:txBody>
                  <a:tcPr marL="0" marR="0" marT="0" marB="0" anchor="ctr"/>
                </a:tc>
                <a:tc>
                  <a:txBody>
                    <a:bodyPr/>
                    <a:lstStyle/>
                    <a:p>
                      <a:pPr algn="r" fontAlgn="ctr"/>
                      <a:r>
                        <a:rPr lang="en-CA" sz="1400" u="none" strike="noStrike" dirty="0">
                          <a:solidFill>
                            <a:schemeClr val="bg1"/>
                          </a:solidFill>
                          <a:effectLst/>
                        </a:rPr>
                        <a:t>75,000</a:t>
                      </a:r>
                      <a:endParaRPr lang="en-CA" sz="1400" b="0" i="0" u="none" strike="noStrike" dirty="0">
                        <a:solidFill>
                          <a:schemeClr val="bg1"/>
                        </a:solidFill>
                        <a:effectLst/>
                        <a:latin typeface="Arial" panose="020B0604020202020204" pitchFamily="34" charset="0"/>
                      </a:endParaRPr>
                    </a:p>
                  </a:txBody>
                  <a:tcPr marL="0" marR="0" marT="0" marB="0" anchor="ctr"/>
                </a:tc>
                <a:tc>
                  <a:txBody>
                    <a:bodyPr/>
                    <a:lstStyle/>
                    <a:p>
                      <a:pPr algn="r" fontAlgn="ctr"/>
                      <a:endParaRPr lang="en-CA" sz="1400" b="0" i="0" u="none" strike="noStrike" dirty="0">
                        <a:solidFill>
                          <a:schemeClr val="bg1"/>
                        </a:solidFill>
                        <a:effectLst/>
                        <a:latin typeface="Arial" panose="020B0604020202020204" pitchFamily="34" charset="0"/>
                      </a:endParaRPr>
                    </a:p>
                  </a:txBody>
                  <a:tcPr marL="0" marR="0" marT="0" marB="0" anchor="ctr"/>
                </a:tc>
                <a:tc>
                  <a:txBody>
                    <a:bodyPr/>
                    <a:lstStyle/>
                    <a:p>
                      <a:pPr algn="r" fontAlgn="ctr"/>
                      <a:endParaRPr lang="en-CA" sz="1400" b="0" i="0" u="none" strike="noStrike" dirty="0">
                        <a:solidFill>
                          <a:schemeClr val="bg1"/>
                        </a:solidFill>
                        <a:effectLst/>
                        <a:latin typeface="Arial" panose="020B0604020202020204" pitchFamily="34" charset="0"/>
                      </a:endParaRPr>
                    </a:p>
                  </a:txBody>
                  <a:tcPr marL="0" marR="0" marT="0" marB="0" anchor="ctr"/>
                </a:tc>
                <a:tc>
                  <a:txBody>
                    <a:bodyPr/>
                    <a:lstStyle/>
                    <a:p>
                      <a:pPr algn="r" fontAlgn="ctr"/>
                      <a:endParaRPr lang="en-CA" sz="1400" b="0" i="0" u="none" strike="noStrike" dirty="0">
                        <a:solidFill>
                          <a:schemeClr val="bg1"/>
                        </a:solidFill>
                        <a:effectLst/>
                        <a:latin typeface="Arial" panose="020B0604020202020204" pitchFamily="34" charset="0"/>
                      </a:endParaRPr>
                    </a:p>
                  </a:txBody>
                  <a:tcPr marL="0" marR="0" marT="0" marB="0" anchor="ctr"/>
                </a:tc>
                <a:extLst>
                  <a:ext uri="{0D108BD9-81ED-4DB2-BD59-A6C34878D82A}">
                    <a16:rowId xmlns:a16="http://schemas.microsoft.com/office/drawing/2014/main" val="430602656"/>
                  </a:ext>
                </a:extLst>
              </a:tr>
              <a:tr h="334376">
                <a:tc>
                  <a:txBody>
                    <a:bodyPr/>
                    <a:lstStyle/>
                    <a:p>
                      <a:pPr algn="l" fontAlgn="ctr"/>
                      <a:r>
                        <a:rPr lang="en-CA" sz="1400" b="1" u="none" strike="noStrike" dirty="0">
                          <a:solidFill>
                            <a:schemeClr val="bg1"/>
                          </a:solidFill>
                          <a:effectLst/>
                        </a:rPr>
                        <a:t>TOTAL</a:t>
                      </a:r>
                      <a:endParaRPr lang="en-CA" sz="1400" b="1" i="0" u="none" strike="noStrike" dirty="0">
                        <a:solidFill>
                          <a:schemeClr val="bg1"/>
                        </a:solidFill>
                        <a:effectLst/>
                        <a:latin typeface="Arial" panose="020B0604020202020204" pitchFamily="34" charset="0"/>
                      </a:endParaRPr>
                    </a:p>
                  </a:txBody>
                  <a:tcPr marL="0" marR="0" marT="0" marB="0" anchor="ctr"/>
                </a:tc>
                <a:tc>
                  <a:txBody>
                    <a:bodyPr/>
                    <a:lstStyle/>
                    <a:p>
                      <a:pPr algn="ctr" fontAlgn="ctr"/>
                      <a:r>
                        <a:rPr lang="en-CA" sz="1400" b="1" u="none" strike="noStrike" dirty="0">
                          <a:solidFill>
                            <a:schemeClr val="bg1"/>
                          </a:solidFill>
                          <a:effectLst/>
                        </a:rPr>
                        <a:t> </a:t>
                      </a:r>
                      <a:endParaRPr lang="en-CA" sz="1400" b="1" i="0" u="none" strike="noStrike" dirty="0">
                        <a:solidFill>
                          <a:schemeClr val="bg1"/>
                        </a:solidFill>
                        <a:effectLst/>
                        <a:latin typeface="Arial" panose="020B0604020202020204" pitchFamily="34" charset="0"/>
                      </a:endParaRPr>
                    </a:p>
                  </a:txBody>
                  <a:tcPr marL="0" marR="0" marT="0" marB="0" anchor="ctr"/>
                </a:tc>
                <a:tc>
                  <a:txBody>
                    <a:bodyPr/>
                    <a:lstStyle/>
                    <a:p>
                      <a:pPr algn="r" fontAlgn="ctr"/>
                      <a:r>
                        <a:rPr lang="en-CA" sz="1400" b="1" u="none" strike="noStrike" dirty="0">
                          <a:solidFill>
                            <a:schemeClr val="bg1"/>
                          </a:solidFill>
                          <a:effectLst/>
                        </a:rPr>
                        <a:t>242,000</a:t>
                      </a:r>
                      <a:endParaRPr lang="en-CA" sz="1400" b="1" i="0" u="none" strike="noStrike" dirty="0">
                        <a:solidFill>
                          <a:schemeClr val="bg1"/>
                        </a:solidFill>
                        <a:effectLst/>
                        <a:latin typeface="Arial" panose="020B0604020202020204" pitchFamily="34" charset="0"/>
                      </a:endParaRPr>
                    </a:p>
                  </a:txBody>
                  <a:tcPr marL="0" marR="0" marT="0" marB="0" anchor="ctr"/>
                </a:tc>
                <a:tc>
                  <a:txBody>
                    <a:bodyPr/>
                    <a:lstStyle/>
                    <a:p>
                      <a:pPr algn="r" fontAlgn="ctr"/>
                      <a:r>
                        <a:rPr lang="en-CA" sz="1400" b="1" u="none" strike="noStrike" dirty="0">
                          <a:solidFill>
                            <a:schemeClr val="bg1"/>
                          </a:solidFill>
                          <a:effectLst/>
                        </a:rPr>
                        <a:t>925,000</a:t>
                      </a:r>
                      <a:endParaRPr lang="en-CA" sz="1400" b="1" i="0" u="none" strike="noStrike" dirty="0">
                        <a:solidFill>
                          <a:schemeClr val="bg1"/>
                        </a:solidFill>
                        <a:effectLst/>
                        <a:latin typeface="Arial" panose="020B0604020202020204" pitchFamily="34" charset="0"/>
                      </a:endParaRPr>
                    </a:p>
                  </a:txBody>
                  <a:tcPr marL="0" marR="0" marT="0" marB="0" anchor="ctr"/>
                </a:tc>
                <a:tc>
                  <a:txBody>
                    <a:bodyPr/>
                    <a:lstStyle/>
                    <a:p>
                      <a:pPr algn="r" fontAlgn="ctr"/>
                      <a:r>
                        <a:rPr lang="en-CA" sz="1400" b="1" u="none" strike="noStrike" dirty="0">
                          <a:solidFill>
                            <a:schemeClr val="bg1"/>
                          </a:solidFill>
                          <a:effectLst/>
                        </a:rPr>
                        <a:t>0</a:t>
                      </a:r>
                      <a:endParaRPr lang="en-CA" sz="1400" b="1" i="0" u="none" strike="noStrike" dirty="0">
                        <a:solidFill>
                          <a:schemeClr val="bg1"/>
                        </a:solidFill>
                        <a:effectLst/>
                        <a:latin typeface="Arial" panose="020B0604020202020204" pitchFamily="34" charset="0"/>
                      </a:endParaRPr>
                    </a:p>
                  </a:txBody>
                  <a:tcPr marL="0" marR="0" marT="0" marB="0" anchor="ctr"/>
                </a:tc>
                <a:tc>
                  <a:txBody>
                    <a:bodyPr/>
                    <a:lstStyle/>
                    <a:p>
                      <a:pPr algn="r" fontAlgn="ctr"/>
                      <a:r>
                        <a:rPr lang="en-CA" sz="1400" b="1" u="none" strike="noStrike" dirty="0">
                          <a:solidFill>
                            <a:schemeClr val="bg1"/>
                          </a:solidFill>
                          <a:effectLst/>
                        </a:rPr>
                        <a:t>0</a:t>
                      </a:r>
                      <a:endParaRPr lang="en-CA" sz="1400" b="1" i="0" u="none" strike="noStrike" dirty="0">
                        <a:solidFill>
                          <a:schemeClr val="bg1"/>
                        </a:solidFill>
                        <a:effectLst/>
                        <a:latin typeface="Arial" panose="020B0604020202020204" pitchFamily="34" charset="0"/>
                      </a:endParaRPr>
                    </a:p>
                  </a:txBody>
                  <a:tcPr marL="0" marR="0" marT="0" marB="0" anchor="ctr"/>
                </a:tc>
                <a:tc>
                  <a:txBody>
                    <a:bodyPr/>
                    <a:lstStyle/>
                    <a:p>
                      <a:pPr algn="r" fontAlgn="ctr"/>
                      <a:r>
                        <a:rPr lang="en-CA" sz="1400" b="1" u="none" strike="noStrike" dirty="0">
                          <a:solidFill>
                            <a:schemeClr val="bg1"/>
                          </a:solidFill>
                          <a:effectLst/>
                        </a:rPr>
                        <a:t>0</a:t>
                      </a:r>
                      <a:endParaRPr lang="en-CA" sz="1400" b="1" i="0" u="none" strike="noStrike" dirty="0">
                        <a:solidFill>
                          <a:schemeClr val="bg1"/>
                        </a:solidFill>
                        <a:effectLst/>
                        <a:latin typeface="Arial" panose="020B0604020202020204" pitchFamily="34" charset="0"/>
                      </a:endParaRPr>
                    </a:p>
                  </a:txBody>
                  <a:tcPr marL="0" marR="0" marT="0" marB="0" anchor="ctr"/>
                </a:tc>
                <a:extLst>
                  <a:ext uri="{0D108BD9-81ED-4DB2-BD59-A6C34878D82A}">
                    <a16:rowId xmlns:a16="http://schemas.microsoft.com/office/drawing/2014/main" val="3844083616"/>
                  </a:ext>
                </a:extLst>
              </a:tr>
            </a:tbl>
          </a:graphicData>
        </a:graphic>
      </p:graphicFrame>
      <p:sp>
        <p:nvSpPr>
          <p:cNvPr id="6" name="TextBox 5">
            <a:extLst>
              <a:ext uri="{FF2B5EF4-FFF2-40B4-BE49-F238E27FC236}">
                <a16:creationId xmlns:a16="http://schemas.microsoft.com/office/drawing/2014/main" id="{D7232451-4AD1-0766-A912-B28B08040539}"/>
              </a:ext>
            </a:extLst>
          </p:cNvPr>
          <p:cNvSpPr txBox="1"/>
          <p:nvPr/>
        </p:nvSpPr>
        <p:spPr>
          <a:xfrm>
            <a:off x="1141413" y="4883611"/>
            <a:ext cx="10095547" cy="923330"/>
          </a:xfrm>
          <a:prstGeom prst="rect">
            <a:avLst/>
          </a:prstGeom>
          <a:noFill/>
        </p:spPr>
        <p:txBody>
          <a:bodyPr wrap="square" rtlCol="0">
            <a:spAutoFit/>
          </a:bodyPr>
          <a:lstStyle/>
          <a:p>
            <a:r>
              <a:rPr lang="en-US" dirty="0">
                <a:solidFill>
                  <a:schemeClr val="bg1"/>
                </a:solidFill>
              </a:rPr>
              <a:t>Affordable housing is currently funded through the OAP. Water tower property feasibility study is currently funded partly through the affordable housing reserve and general reserves.  The study may be eligible to be funded through affordable housing but only if the site is designated for an affordable housing project. </a:t>
            </a:r>
            <a:endParaRPr lang="en-CA" dirty="0">
              <a:solidFill>
                <a:schemeClr val="bg1"/>
              </a:solidFill>
            </a:endParaRPr>
          </a:p>
        </p:txBody>
      </p:sp>
    </p:spTree>
    <p:extLst>
      <p:ext uri="{BB962C8B-B14F-4D97-AF65-F5344CB8AC3E}">
        <p14:creationId xmlns:p14="http://schemas.microsoft.com/office/powerpoint/2010/main" val="26924556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9120E0-CCF4-2D77-A19F-4F042253CBD9}"/>
              </a:ext>
            </a:extLst>
          </p:cNvPr>
          <p:cNvSpPr>
            <a:spLocks noGrp="1"/>
          </p:cNvSpPr>
          <p:nvPr>
            <p:ph type="title"/>
          </p:nvPr>
        </p:nvSpPr>
        <p:spPr/>
        <p:txBody>
          <a:bodyPr/>
          <a:lstStyle/>
          <a:p>
            <a:pPr algn="ctr"/>
            <a:r>
              <a:rPr lang="en-US" dirty="0">
                <a:solidFill>
                  <a:schemeClr val="bg1"/>
                </a:solidFill>
              </a:rPr>
              <a:t>Department overviews</a:t>
            </a:r>
            <a:endParaRPr lang="en-CA" dirty="0">
              <a:solidFill>
                <a:schemeClr val="bg1"/>
              </a:solidFill>
            </a:endParaRPr>
          </a:p>
        </p:txBody>
      </p:sp>
      <p:sp>
        <p:nvSpPr>
          <p:cNvPr id="3" name="Content Placeholder 2">
            <a:extLst>
              <a:ext uri="{FF2B5EF4-FFF2-40B4-BE49-F238E27FC236}">
                <a16:creationId xmlns:a16="http://schemas.microsoft.com/office/drawing/2014/main" id="{ED48A926-0EBE-29DE-3D53-FF8C6B874EE7}"/>
              </a:ext>
            </a:extLst>
          </p:cNvPr>
          <p:cNvSpPr>
            <a:spLocks noGrp="1"/>
          </p:cNvSpPr>
          <p:nvPr>
            <p:ph idx="1"/>
          </p:nvPr>
        </p:nvSpPr>
        <p:spPr>
          <a:xfrm>
            <a:off x="1141412" y="1869441"/>
            <a:ext cx="9905999" cy="3434080"/>
          </a:xfrm>
        </p:spPr>
        <p:txBody>
          <a:bodyPr>
            <a:normAutofit fontScale="92500" lnSpcReduction="20000"/>
          </a:bodyPr>
          <a:lstStyle/>
          <a:p>
            <a:pPr marL="0" indent="0">
              <a:buNone/>
            </a:pPr>
            <a:r>
              <a:rPr lang="en-US" dirty="0">
                <a:solidFill>
                  <a:schemeClr val="bg1"/>
                </a:solidFill>
              </a:rPr>
              <a:t>Department overviews will provide a summary of:</a:t>
            </a:r>
          </a:p>
          <a:p>
            <a:pPr lvl="1"/>
            <a:r>
              <a:rPr lang="en-US" dirty="0">
                <a:solidFill>
                  <a:schemeClr val="bg1"/>
                </a:solidFill>
              </a:rPr>
              <a:t>2023 approved budget</a:t>
            </a:r>
          </a:p>
          <a:p>
            <a:pPr lvl="1"/>
            <a:r>
              <a:rPr lang="en-US" dirty="0">
                <a:solidFill>
                  <a:schemeClr val="bg1"/>
                </a:solidFill>
              </a:rPr>
              <a:t>Any revenues attributed to the department</a:t>
            </a:r>
          </a:p>
          <a:p>
            <a:pPr lvl="1"/>
            <a:r>
              <a:rPr lang="en-US" dirty="0">
                <a:solidFill>
                  <a:schemeClr val="bg1"/>
                </a:solidFill>
              </a:rPr>
              <a:t>Anticipated 5-year spending </a:t>
            </a:r>
          </a:p>
          <a:p>
            <a:pPr lvl="1"/>
            <a:r>
              <a:rPr lang="en-US" dirty="0">
                <a:solidFill>
                  <a:schemeClr val="bg1"/>
                </a:solidFill>
              </a:rPr>
              <a:t>Summary of any significant changes within the department</a:t>
            </a:r>
          </a:p>
          <a:p>
            <a:pPr lvl="1"/>
            <a:r>
              <a:rPr lang="en-US" dirty="0">
                <a:solidFill>
                  <a:schemeClr val="bg1"/>
                </a:solidFill>
              </a:rPr>
              <a:t>Generally, staff have used a 2% – 4% inflation model to forecast 2025 – 2028 budgets</a:t>
            </a:r>
          </a:p>
          <a:p>
            <a:pPr lvl="1"/>
            <a:r>
              <a:rPr lang="en-US" dirty="0">
                <a:solidFill>
                  <a:schemeClr val="bg1"/>
                </a:solidFill>
              </a:rPr>
              <a:t>2024 budget adjustments are based on 2023 expenditures and revenues</a:t>
            </a:r>
          </a:p>
          <a:p>
            <a:pPr lvl="1"/>
            <a:r>
              <a:rPr lang="en-US" dirty="0">
                <a:solidFill>
                  <a:schemeClr val="bg1"/>
                </a:solidFill>
              </a:rPr>
              <a:t>Budget numbers are accurate up to December 1, 2023.  Final adjustments for revenues and expenditures can not be made until mid January after year end has been completed. </a:t>
            </a:r>
          </a:p>
        </p:txBody>
      </p:sp>
      <p:sp>
        <p:nvSpPr>
          <p:cNvPr id="4" name="TextBox 3">
            <a:extLst>
              <a:ext uri="{FF2B5EF4-FFF2-40B4-BE49-F238E27FC236}">
                <a16:creationId xmlns:a16="http://schemas.microsoft.com/office/drawing/2014/main" id="{AC44A372-9154-186A-4EAA-9183FF7F01E4}"/>
              </a:ext>
            </a:extLst>
          </p:cNvPr>
          <p:cNvSpPr txBox="1"/>
          <p:nvPr/>
        </p:nvSpPr>
        <p:spPr>
          <a:xfrm>
            <a:off x="1818640" y="5648960"/>
            <a:ext cx="8154220" cy="369332"/>
          </a:xfrm>
          <a:prstGeom prst="rect">
            <a:avLst/>
          </a:prstGeom>
          <a:noFill/>
        </p:spPr>
        <p:txBody>
          <a:bodyPr wrap="none" rtlCol="0">
            <a:spAutoFit/>
          </a:bodyPr>
          <a:lstStyle/>
          <a:p>
            <a:r>
              <a:rPr lang="en-US" dirty="0">
                <a:solidFill>
                  <a:schemeClr val="bg1"/>
                </a:solidFill>
              </a:rPr>
              <a:t>NOTE: Revenues are shown as negative values in red.  Expenditures and shown in black.</a:t>
            </a:r>
            <a:endParaRPr lang="en-CA" dirty="0">
              <a:solidFill>
                <a:schemeClr val="bg1"/>
              </a:solidFill>
            </a:endParaRPr>
          </a:p>
        </p:txBody>
      </p:sp>
    </p:spTree>
    <p:extLst>
      <p:ext uri="{BB962C8B-B14F-4D97-AF65-F5344CB8AC3E}">
        <p14:creationId xmlns:p14="http://schemas.microsoft.com/office/powerpoint/2010/main" val="364280576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6697F791-5FFA-4164-899F-EB52EA72B0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6" name="Picture 2">
            <a:extLst>
              <a:ext uri="{FF2B5EF4-FFF2-40B4-BE49-F238E27FC236}">
                <a16:creationId xmlns:a16="http://schemas.microsoft.com/office/drawing/2014/main" id="{4E28A1A9-FB81-4816-AAEA-C3B43094695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cstate="email">
            <a:extLst>
              <a:ext uri="{28A0092B-C50C-407E-A947-70E740481C1C}">
                <a14:useLocalDpi xmlns:a14="http://schemas.microsoft.com/office/drawing/2010/main" val="0"/>
              </a:ext>
            </a:extLst>
          </a:blip>
          <a:srcRect/>
          <a:stretch>
            <a:fillRect/>
          </a:stretch>
        </p:blipFill>
        <p:spPr bwMode="auto">
          <a:xfrm>
            <a:off x="1190" y="-2"/>
            <a:ext cx="4061525" cy="6858001"/>
          </a:xfrm>
          <a:prstGeom prst="rect">
            <a:avLst/>
          </a:prstGeom>
          <a:extLst>
            <a:ext uri="{909E8E84-426E-40dd-AFC4-6F175D3DCCD1}">
              <a14:hiddenFill xmlns="" xmlns:a16="http://schemas.microsoft.com/office/drawing/2014/main" xmlns:p14="http://schemas.microsoft.com/office/powerpoint/2010/main" xmlns:a14="http://schemas.microsoft.com/office/drawing/2010/main">
                <a:solidFill>
                  <a:srgbClr val="FFFFFF"/>
                </a:solidFill>
              </a14:hiddenFill>
            </a:ext>
          </a:extLst>
        </p:spPr>
      </p:pic>
      <p:sp>
        <p:nvSpPr>
          <p:cNvPr id="18" name="Rectangle 17">
            <a:extLst>
              <a:ext uri="{FF2B5EF4-FFF2-40B4-BE49-F238E27FC236}">
                <a16:creationId xmlns:a16="http://schemas.microsoft.com/office/drawing/2014/main" id="{B773AB25-A422-41AA-9737-5E04C1966D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853"/>
            <a:ext cx="4055621" cy="6858000"/>
          </a:xfrm>
          <a:prstGeom prst="rect">
            <a:avLst/>
          </a:prstGeom>
          <a:ln>
            <a:noFill/>
          </a:ln>
          <a:effectLst>
            <a:outerShdw blurRad="76200" dist="38100" algn="l" rotWithShape="0">
              <a:prstClr val="black">
                <a:alpha val="37000"/>
              </a:prstClr>
            </a:outerShdw>
          </a:effectLst>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dirty="0"/>
          </a:p>
        </p:txBody>
      </p:sp>
      <p:pic>
        <p:nvPicPr>
          <p:cNvPr id="20" name="Picture 2">
            <a:extLst>
              <a:ext uri="{FF2B5EF4-FFF2-40B4-BE49-F238E27FC236}">
                <a16:creationId xmlns:a16="http://schemas.microsoft.com/office/drawing/2014/main" id="{AF0552B8-DE8C-40DF-B29F-1728E6A1061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cstate="email">
            <a:alphaModFix amt="30000"/>
            <a:extLst>
              <a:ext uri="{28A0092B-C50C-407E-A947-70E740481C1C}">
                <a14:useLocalDpi xmlns:a14="http://schemas.microsoft.com/office/drawing/2010/main" val="0"/>
              </a:ext>
            </a:extLst>
          </a:blip>
          <a:srcRect/>
          <a:stretch>
            <a:fillRect/>
          </a:stretch>
        </p:blipFill>
        <p:spPr bwMode="auto">
          <a:xfrm>
            <a:off x="-22530" y="23283"/>
            <a:ext cx="4078152" cy="6858001"/>
          </a:xfrm>
          <a:prstGeom prst="rect">
            <a:avLst/>
          </a:prstGeom>
          <a:noFill/>
          <a:extLst>
            <a:ext uri="{909E8E84-426E-40dd-AFC4-6F175D3DCCD1}">
              <a14:hiddenFill xmlns="" xmlns:a16="http://schemas.microsoft.com/office/drawing/2014/main" xmlns:p14="http://schemas.microsoft.com/office/powerpoint/2010/main"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F3E99235-CCB4-F937-FB48-83CEA3722FEB}"/>
              </a:ext>
            </a:extLst>
          </p:cNvPr>
          <p:cNvSpPr txBox="1"/>
          <p:nvPr/>
        </p:nvSpPr>
        <p:spPr>
          <a:xfrm>
            <a:off x="841375" y="636588"/>
            <a:ext cx="3084924" cy="6340980"/>
          </a:xfrm>
          <a:prstGeom prst="rect">
            <a:avLst/>
          </a:prstGeom>
        </p:spPr>
        <p:txBody>
          <a:bodyPr vert="horz" lIns="91440" tIns="45720" rIns="91440" bIns="45720" rtlCol="0">
            <a:normAutofit lnSpcReduction="10000"/>
          </a:bodyPr>
          <a:lstStyle/>
          <a:p>
            <a:pPr indent="0" algn="ctr" defTabSz="914400">
              <a:lnSpc>
                <a:spcPct val="120000"/>
              </a:lnSpc>
              <a:spcAft>
                <a:spcPts val="600"/>
              </a:spcAft>
              <a:buSzPct val="125000"/>
              <a:buNone/>
            </a:pPr>
            <a:r>
              <a:rPr lang="en-CA" dirty="0"/>
              <a:t>Peninsula Road Revitalization and Storm System Replacement </a:t>
            </a:r>
          </a:p>
          <a:p>
            <a:pPr indent="0" algn="ctr">
              <a:lnSpc>
                <a:spcPct val="120000"/>
              </a:lnSpc>
              <a:spcAft>
                <a:spcPts val="600"/>
              </a:spcAft>
              <a:buSzPct val="125000"/>
              <a:buNone/>
            </a:pPr>
            <a:r>
              <a:rPr lang="en-CA" b="1" dirty="0"/>
              <a:t>$3.23M</a:t>
            </a:r>
          </a:p>
          <a:p>
            <a:pPr indent="0" algn="ctr">
              <a:lnSpc>
                <a:spcPct val="120000"/>
              </a:lnSpc>
              <a:spcAft>
                <a:spcPts val="600"/>
              </a:spcAft>
              <a:buSzPct val="125000"/>
              <a:buNone/>
            </a:pPr>
            <a:r>
              <a:rPr lang="en-CA" dirty="0"/>
              <a:t>$1,000,000 Gas Tax</a:t>
            </a:r>
          </a:p>
          <a:p>
            <a:pPr indent="0" algn="ctr">
              <a:lnSpc>
                <a:spcPct val="120000"/>
              </a:lnSpc>
              <a:spcAft>
                <a:spcPts val="600"/>
              </a:spcAft>
              <a:buSzPct val="125000"/>
              <a:buNone/>
            </a:pPr>
            <a:r>
              <a:rPr lang="en-CA" dirty="0"/>
              <a:t>$140,000 RMI</a:t>
            </a:r>
          </a:p>
          <a:p>
            <a:pPr indent="0" algn="ctr">
              <a:lnSpc>
                <a:spcPct val="120000"/>
              </a:lnSpc>
              <a:spcAft>
                <a:spcPts val="600"/>
              </a:spcAft>
              <a:buSzPct val="125000"/>
              <a:buNone/>
            </a:pPr>
            <a:r>
              <a:rPr lang="en-CA" dirty="0"/>
              <a:t>$750,000 CCRF</a:t>
            </a:r>
          </a:p>
          <a:p>
            <a:pPr indent="0" algn="ctr">
              <a:lnSpc>
                <a:spcPct val="120000"/>
              </a:lnSpc>
              <a:spcAft>
                <a:spcPts val="600"/>
              </a:spcAft>
              <a:buSzPct val="125000"/>
              <a:buNone/>
            </a:pPr>
            <a:r>
              <a:rPr lang="en-CA" dirty="0"/>
              <a:t>$580,000 MOTI</a:t>
            </a:r>
          </a:p>
          <a:p>
            <a:pPr indent="0" algn="ctr">
              <a:lnSpc>
                <a:spcPct val="120000"/>
              </a:lnSpc>
              <a:spcAft>
                <a:spcPts val="600"/>
              </a:spcAft>
              <a:buSzPct val="125000"/>
              <a:buNone/>
            </a:pPr>
            <a:r>
              <a:rPr lang="en-CA" dirty="0">
                <a:latin typeface="Century Gothic" panose="020B0502020202020204" pitchFamily="34" charset="0"/>
              </a:rPr>
              <a:t>$490,000 BC GCF</a:t>
            </a:r>
          </a:p>
          <a:p>
            <a:pPr indent="0" algn="ctr">
              <a:lnSpc>
                <a:spcPct val="120000"/>
              </a:lnSpc>
              <a:spcAft>
                <a:spcPts val="600"/>
              </a:spcAft>
              <a:buSzPct val="125000"/>
              <a:buNone/>
            </a:pPr>
            <a:r>
              <a:rPr lang="en-CA" dirty="0">
                <a:latin typeface="Century Gothic" panose="020B0502020202020204" pitchFamily="34" charset="0"/>
              </a:rPr>
              <a:t>$270,000 GR</a:t>
            </a:r>
          </a:p>
          <a:p>
            <a:pPr algn="ctr"/>
            <a:r>
              <a:rPr lang="en-CA" dirty="0">
                <a:latin typeface="Century Gothic" panose="020B0502020202020204" pitchFamily="34" charset="0"/>
              </a:rPr>
              <a:t>Stormwater system replacement, landscaping, bike lane, pedestrian path, parking and driveway access improvements.</a:t>
            </a:r>
            <a:endParaRPr lang="en-CA" dirty="0"/>
          </a:p>
          <a:p>
            <a:pPr defTabSz="914400">
              <a:lnSpc>
                <a:spcPct val="120000"/>
              </a:lnSpc>
              <a:spcAft>
                <a:spcPts val="600"/>
              </a:spcAft>
              <a:buSzPct val="125000"/>
            </a:pPr>
            <a:endParaRPr lang="en-US" sz="1400" dirty="0"/>
          </a:p>
          <a:p>
            <a:pPr defTabSz="914400">
              <a:lnSpc>
                <a:spcPct val="120000"/>
              </a:lnSpc>
              <a:spcAft>
                <a:spcPts val="600"/>
              </a:spcAft>
              <a:buSzPct val="125000"/>
            </a:pPr>
            <a:r>
              <a:rPr lang="en-US" sz="1400" dirty="0"/>
              <a:t>*MOTI plans to repave the impacted area of Hwy 4 upon completion of the project</a:t>
            </a:r>
            <a:r>
              <a:rPr lang="en-US" sz="1200" dirty="0"/>
              <a:t>. </a:t>
            </a:r>
          </a:p>
        </p:txBody>
      </p:sp>
      <p:grpSp>
        <p:nvGrpSpPr>
          <p:cNvPr id="22" name="Group 21">
            <a:extLst>
              <a:ext uri="{FF2B5EF4-FFF2-40B4-BE49-F238E27FC236}">
                <a16:creationId xmlns:a16="http://schemas.microsoft.com/office/drawing/2014/main" id="{6AD0D387-1584-4477-B5F8-52B50D4F220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20788" cy="6858001"/>
            <a:chOff x="-14288" y="0"/>
            <a:chExt cx="1220788" cy="6858001"/>
          </a:xfrm>
          <a:gradFill flip="none" rotWithShape="1">
            <a:gsLst>
              <a:gs pos="0">
                <a:schemeClr val="bg2"/>
              </a:gs>
              <a:gs pos="100000">
                <a:schemeClr val="tx2">
                  <a:lumMod val="60000"/>
                  <a:lumOff val="40000"/>
                </a:schemeClr>
              </a:gs>
            </a:gsLst>
            <a:lin ang="5400000" scaled="0"/>
            <a:tileRect/>
          </a:gradFill>
        </p:grpSpPr>
        <p:sp>
          <p:nvSpPr>
            <p:cNvPr id="23" name="Rectangle 5">
              <a:extLst>
                <a:ext uri="{FF2B5EF4-FFF2-40B4-BE49-F238E27FC236}">
                  <a16:creationId xmlns:a16="http://schemas.microsoft.com/office/drawing/2014/main" id="{22C90122-8CF0-4164-B596-168DE41D39A4}"/>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4300" y="4763"/>
              <a:ext cx="23813" cy="2181225"/>
            </a:xfrm>
            <a:prstGeom prst="rect">
              <a:avLst/>
            </a:pr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miter lim="800000"/>
                  <a:headEnd/>
                  <a:tailEnd/>
                </a14:hiddenLine>
              </a:ext>
            </a:extLst>
          </p:spPr>
          <p:txBody>
            <a:bodyPr/>
            <a:lstStyle/>
            <a:p>
              <a:endParaRPr lang="en-CA" dirty="0"/>
            </a:p>
          </p:txBody>
        </p:sp>
        <p:sp>
          <p:nvSpPr>
            <p:cNvPr id="24" name="Freeform 6">
              <a:extLst>
                <a:ext uri="{FF2B5EF4-FFF2-40B4-BE49-F238E27FC236}">
                  <a16:creationId xmlns:a16="http://schemas.microsoft.com/office/drawing/2014/main" id="{E74D534E-37A6-4D27-9C47-0B2F0527838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CA" dirty="0"/>
            </a:p>
          </p:txBody>
        </p:sp>
        <p:sp>
          <p:nvSpPr>
            <p:cNvPr id="25" name="Freeform 7">
              <a:extLst>
                <a:ext uri="{FF2B5EF4-FFF2-40B4-BE49-F238E27FC236}">
                  <a16:creationId xmlns:a16="http://schemas.microsoft.com/office/drawing/2014/main" id="{1C1C156E-D2E0-468A-9B19-79521D69BF5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CA" dirty="0"/>
            </a:p>
          </p:txBody>
        </p:sp>
        <p:sp>
          <p:nvSpPr>
            <p:cNvPr id="26" name="Freeform 8">
              <a:extLst>
                <a:ext uri="{FF2B5EF4-FFF2-40B4-BE49-F238E27FC236}">
                  <a16:creationId xmlns:a16="http://schemas.microsoft.com/office/drawing/2014/main" id="{14C97F11-4F6C-4DFF-89BC-3AEA5B7FF7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CA" dirty="0"/>
            </a:p>
          </p:txBody>
        </p:sp>
        <p:sp>
          <p:nvSpPr>
            <p:cNvPr id="27" name="Freeform 9">
              <a:extLst>
                <a:ext uri="{FF2B5EF4-FFF2-40B4-BE49-F238E27FC236}">
                  <a16:creationId xmlns:a16="http://schemas.microsoft.com/office/drawing/2014/main" id="{773C2106-77CE-42E1-839F-925EAEBB2FF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CA" dirty="0"/>
            </a:p>
          </p:txBody>
        </p:sp>
        <p:sp>
          <p:nvSpPr>
            <p:cNvPr id="28" name="Freeform 10">
              <a:extLst>
                <a:ext uri="{FF2B5EF4-FFF2-40B4-BE49-F238E27FC236}">
                  <a16:creationId xmlns:a16="http://schemas.microsoft.com/office/drawing/2014/main" id="{E2807D33-BD1F-4B09-8D93-63C06DB3C0F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CA" dirty="0"/>
            </a:p>
          </p:txBody>
        </p:sp>
        <p:sp>
          <p:nvSpPr>
            <p:cNvPr id="29" name="Freeform 11">
              <a:extLst>
                <a:ext uri="{FF2B5EF4-FFF2-40B4-BE49-F238E27FC236}">
                  <a16:creationId xmlns:a16="http://schemas.microsoft.com/office/drawing/2014/main" id="{84BDF3E8-157B-47D1-AF8E-FE1EFF0612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CA" dirty="0"/>
            </a:p>
          </p:txBody>
        </p:sp>
        <p:sp>
          <p:nvSpPr>
            <p:cNvPr id="30" name="Freeform 12">
              <a:extLst>
                <a:ext uri="{FF2B5EF4-FFF2-40B4-BE49-F238E27FC236}">
                  <a16:creationId xmlns:a16="http://schemas.microsoft.com/office/drawing/2014/main" id="{68B482B5-E0FD-406A-99B2-297DF333546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CA" dirty="0"/>
            </a:p>
          </p:txBody>
        </p:sp>
        <p:sp>
          <p:nvSpPr>
            <p:cNvPr id="31" name="Freeform 13">
              <a:extLst>
                <a:ext uri="{FF2B5EF4-FFF2-40B4-BE49-F238E27FC236}">
                  <a16:creationId xmlns:a16="http://schemas.microsoft.com/office/drawing/2014/main" id="{B8750F30-12E8-410B-8709-78F1EF3BBE7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CA" dirty="0"/>
            </a:p>
          </p:txBody>
        </p:sp>
        <p:sp>
          <p:nvSpPr>
            <p:cNvPr id="32" name="Freeform 14">
              <a:extLst>
                <a:ext uri="{FF2B5EF4-FFF2-40B4-BE49-F238E27FC236}">
                  <a16:creationId xmlns:a16="http://schemas.microsoft.com/office/drawing/2014/main" id="{DB2D030A-4700-4CC4-A971-F119F8372C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CA" dirty="0"/>
            </a:p>
          </p:txBody>
        </p:sp>
        <p:sp>
          <p:nvSpPr>
            <p:cNvPr id="33" name="Freeform 15">
              <a:extLst>
                <a:ext uri="{FF2B5EF4-FFF2-40B4-BE49-F238E27FC236}">
                  <a16:creationId xmlns:a16="http://schemas.microsoft.com/office/drawing/2014/main" id="{B4E516DB-F66E-4E88-8CAA-67153F56189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CA" dirty="0"/>
            </a:p>
          </p:txBody>
        </p:sp>
        <p:sp>
          <p:nvSpPr>
            <p:cNvPr id="34" name="Line 16">
              <a:extLst>
                <a:ext uri="{FF2B5EF4-FFF2-40B4-BE49-F238E27FC236}">
                  <a16:creationId xmlns:a16="http://schemas.microsoft.com/office/drawing/2014/main" id="{DF749FDD-DD56-4DC9-A379-77E1106981DC}"/>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a:off x="-4763" y="9525"/>
              <a:ext cx="0" cy="0"/>
            </a:xfrm>
            <a:prstGeom prst="line">
              <a:avLst/>
            </a:prstGeom>
            <a:grpFill/>
            <a:ln w="15" cap="flat">
              <a:solidFill>
                <a:srgbClr val="FFFFFF"/>
              </a:solidFill>
              <a:prstDash val="solid"/>
              <a:miter lim="800000"/>
              <a:headEnd/>
              <a:tailEnd/>
            </a:ln>
          </p:spPr>
          <p:txBody>
            <a:bodyPr/>
            <a:lstStyle/>
            <a:p>
              <a:endParaRPr lang="en-CA" dirty="0"/>
            </a:p>
          </p:txBody>
        </p:sp>
        <p:sp>
          <p:nvSpPr>
            <p:cNvPr id="35" name="Freeform 17">
              <a:extLst>
                <a:ext uri="{FF2B5EF4-FFF2-40B4-BE49-F238E27FC236}">
                  <a16:creationId xmlns:a16="http://schemas.microsoft.com/office/drawing/2014/main" id="{6AD95087-E0AF-45D3-B824-EFFCBBECDE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CA" dirty="0"/>
            </a:p>
          </p:txBody>
        </p:sp>
        <p:sp>
          <p:nvSpPr>
            <p:cNvPr id="36" name="Freeform 18">
              <a:extLst>
                <a:ext uri="{FF2B5EF4-FFF2-40B4-BE49-F238E27FC236}">
                  <a16:creationId xmlns:a16="http://schemas.microsoft.com/office/drawing/2014/main" id="{2D21010F-3DE2-4881-B9D5-3415C4E05D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CA" dirty="0"/>
            </a:p>
          </p:txBody>
        </p:sp>
        <p:sp>
          <p:nvSpPr>
            <p:cNvPr id="37" name="Freeform 19">
              <a:extLst>
                <a:ext uri="{FF2B5EF4-FFF2-40B4-BE49-F238E27FC236}">
                  <a16:creationId xmlns:a16="http://schemas.microsoft.com/office/drawing/2014/main" id="{2AFDF4BC-8E99-4A2C-9EF2-4B98A05C2E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CA" dirty="0"/>
            </a:p>
          </p:txBody>
        </p:sp>
        <p:sp>
          <p:nvSpPr>
            <p:cNvPr id="38" name="Freeform 20">
              <a:extLst>
                <a:ext uri="{FF2B5EF4-FFF2-40B4-BE49-F238E27FC236}">
                  <a16:creationId xmlns:a16="http://schemas.microsoft.com/office/drawing/2014/main" id="{BB8EAEE8-22EA-4103-A02E-5043474C4BE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CA" dirty="0"/>
            </a:p>
          </p:txBody>
        </p:sp>
        <p:sp>
          <p:nvSpPr>
            <p:cNvPr id="39" name="Rectangle 21">
              <a:extLst>
                <a:ext uri="{FF2B5EF4-FFF2-40B4-BE49-F238E27FC236}">
                  <a16:creationId xmlns:a16="http://schemas.microsoft.com/office/drawing/2014/main" id="{7148ABD2-E447-429F-B97E-86494051C101}"/>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33350" y="4662488"/>
              <a:ext cx="23813" cy="2181225"/>
            </a:xfrm>
            <a:prstGeom prst="rect">
              <a:avLst/>
            </a:pr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miter lim="800000"/>
                  <a:headEnd/>
                  <a:tailEnd/>
                </a14:hiddenLine>
              </a:ext>
            </a:extLst>
          </p:spPr>
          <p:txBody>
            <a:bodyPr/>
            <a:lstStyle/>
            <a:p>
              <a:endParaRPr lang="en-CA" dirty="0"/>
            </a:p>
          </p:txBody>
        </p:sp>
        <p:sp>
          <p:nvSpPr>
            <p:cNvPr id="40" name="Freeform 22">
              <a:extLst>
                <a:ext uri="{FF2B5EF4-FFF2-40B4-BE49-F238E27FC236}">
                  <a16:creationId xmlns:a16="http://schemas.microsoft.com/office/drawing/2014/main" id="{99900F4A-F8CA-456E-9FA0-34572621C09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CA" dirty="0"/>
            </a:p>
          </p:txBody>
        </p:sp>
        <p:sp>
          <p:nvSpPr>
            <p:cNvPr id="41" name="Freeform 23">
              <a:extLst>
                <a:ext uri="{FF2B5EF4-FFF2-40B4-BE49-F238E27FC236}">
                  <a16:creationId xmlns:a16="http://schemas.microsoft.com/office/drawing/2014/main" id="{DF5CD0A9-E49B-4968-886B-41C1A66D232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CA" dirty="0"/>
            </a:p>
          </p:txBody>
        </p:sp>
        <p:sp>
          <p:nvSpPr>
            <p:cNvPr id="42" name="Freeform 24">
              <a:extLst>
                <a:ext uri="{FF2B5EF4-FFF2-40B4-BE49-F238E27FC236}">
                  <a16:creationId xmlns:a16="http://schemas.microsoft.com/office/drawing/2014/main" id="{7E462582-7383-4272-A323-85C9D137C4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CA" dirty="0"/>
            </a:p>
          </p:txBody>
        </p:sp>
        <p:sp>
          <p:nvSpPr>
            <p:cNvPr id="43" name="Freeform 25">
              <a:extLst>
                <a:ext uri="{FF2B5EF4-FFF2-40B4-BE49-F238E27FC236}">
                  <a16:creationId xmlns:a16="http://schemas.microsoft.com/office/drawing/2014/main" id="{CB472F67-7C37-4D80-B346-DE30D44B55A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CA" dirty="0"/>
            </a:p>
          </p:txBody>
        </p:sp>
        <p:sp>
          <p:nvSpPr>
            <p:cNvPr id="44" name="Freeform 26">
              <a:extLst>
                <a:ext uri="{FF2B5EF4-FFF2-40B4-BE49-F238E27FC236}">
                  <a16:creationId xmlns:a16="http://schemas.microsoft.com/office/drawing/2014/main" id="{19A8AE83-358F-4D4E-91C7-F09E35097A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CA" dirty="0"/>
            </a:p>
          </p:txBody>
        </p:sp>
        <p:sp>
          <p:nvSpPr>
            <p:cNvPr id="45" name="Freeform 27">
              <a:extLst>
                <a:ext uri="{FF2B5EF4-FFF2-40B4-BE49-F238E27FC236}">
                  <a16:creationId xmlns:a16="http://schemas.microsoft.com/office/drawing/2014/main" id="{C4B79436-9285-45DE-A9FB-B3DD7507380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CA" dirty="0"/>
            </a:p>
          </p:txBody>
        </p:sp>
        <p:sp>
          <p:nvSpPr>
            <p:cNvPr id="46" name="Freeform 28">
              <a:extLst>
                <a:ext uri="{FF2B5EF4-FFF2-40B4-BE49-F238E27FC236}">
                  <a16:creationId xmlns:a16="http://schemas.microsoft.com/office/drawing/2014/main" id="{B0BF8BF3-C90A-483A-B61E-13D2C41FBAC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CA" dirty="0"/>
            </a:p>
          </p:txBody>
        </p:sp>
        <p:sp>
          <p:nvSpPr>
            <p:cNvPr id="47" name="Freeform 29">
              <a:extLst>
                <a:ext uri="{FF2B5EF4-FFF2-40B4-BE49-F238E27FC236}">
                  <a16:creationId xmlns:a16="http://schemas.microsoft.com/office/drawing/2014/main" id="{31011274-F329-444B-9B06-69DD2EC4490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CA" dirty="0"/>
            </a:p>
          </p:txBody>
        </p:sp>
        <p:sp>
          <p:nvSpPr>
            <p:cNvPr id="48" name="Freeform 30">
              <a:extLst>
                <a:ext uri="{FF2B5EF4-FFF2-40B4-BE49-F238E27FC236}">
                  <a16:creationId xmlns:a16="http://schemas.microsoft.com/office/drawing/2014/main" id="{DB8B1D39-5B9A-4B4E-849B-A5821A2460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CA" dirty="0"/>
            </a:p>
          </p:txBody>
        </p:sp>
        <p:sp>
          <p:nvSpPr>
            <p:cNvPr id="49" name="Freeform 31">
              <a:extLst>
                <a:ext uri="{FF2B5EF4-FFF2-40B4-BE49-F238E27FC236}">
                  <a16:creationId xmlns:a16="http://schemas.microsoft.com/office/drawing/2014/main" id="{336ECD63-75C2-4A32-A31B-30BB3097240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CA" dirty="0"/>
            </a:p>
          </p:txBody>
        </p:sp>
      </p:grpSp>
      <p:sp>
        <p:nvSpPr>
          <p:cNvPr id="3" name="Content Placeholder 2"/>
          <p:cNvSpPr>
            <a:spLocks/>
          </p:cNvSpPr>
          <p:nvPr/>
        </p:nvSpPr>
        <p:spPr>
          <a:xfrm>
            <a:off x="4711778" y="1354627"/>
            <a:ext cx="6844045" cy="3993936"/>
          </a:xfrm>
          <a:prstGeom prst="rect">
            <a:avLst/>
          </a:prstGeom>
        </p:spPr>
        <p:txBody>
          <a:bodyPr>
            <a:normAutofit/>
          </a:bodyPr>
          <a:lstStyle/>
          <a:p>
            <a:pPr defTabSz="393192">
              <a:spcAft>
                <a:spcPts val="600"/>
              </a:spcAft>
            </a:pPr>
            <a:endParaRPr lang="en-CA" sz="1548" b="1" kern="1200" dirty="0">
              <a:solidFill>
                <a:schemeClr val="tx1"/>
              </a:solidFill>
              <a:latin typeface="Century Gothic" panose="020B0502020202020204" pitchFamily="34" charset="0"/>
              <a:ea typeface="+mn-ea"/>
              <a:cs typeface="+mn-cs"/>
            </a:endParaRPr>
          </a:p>
          <a:p>
            <a:pPr defTabSz="393192">
              <a:spcAft>
                <a:spcPts val="600"/>
              </a:spcAft>
            </a:pPr>
            <a:endParaRPr lang="en-CA" sz="1548" kern="1200" dirty="0">
              <a:solidFill>
                <a:schemeClr val="tx1"/>
              </a:solidFill>
              <a:latin typeface="Century Gothic" panose="020B0502020202020204" pitchFamily="34" charset="0"/>
              <a:ea typeface="+mn-ea"/>
              <a:cs typeface="+mn-cs"/>
            </a:endParaRPr>
          </a:p>
          <a:p>
            <a:pPr marL="0" indent="0">
              <a:spcAft>
                <a:spcPts val="600"/>
              </a:spcAft>
              <a:buNone/>
            </a:pPr>
            <a:endParaRPr lang="en-CA" sz="1800" dirty="0">
              <a:latin typeface="Century Gothic" panose="020B0502020202020204" pitchFamily="34" charset="0"/>
            </a:endParaRPr>
          </a:p>
        </p:txBody>
      </p:sp>
      <p:pic>
        <p:nvPicPr>
          <p:cNvPr id="4" name="Picture 3">
            <a:extLst>
              <a:ext uri="{FF2B5EF4-FFF2-40B4-BE49-F238E27FC236}">
                <a16:creationId xmlns:a16="http://schemas.microsoft.com/office/drawing/2014/main" id="{9C4C50BC-EEBB-8FD9-8B90-F247752FAF0C}"/>
              </a:ext>
            </a:extLst>
          </p:cNvPr>
          <p:cNvPicPr>
            <a:picLocks noChangeAspect="1"/>
          </p:cNvPicPr>
          <p:nvPr/>
        </p:nvPicPr>
        <p:blipFill rotWithShape="1">
          <a:blip r:embed="rId5" cstate="screen">
            <a:extLst>
              <a:ext uri="{28A0092B-C50C-407E-A947-70E740481C1C}">
                <a14:useLocalDpi xmlns:a14="http://schemas.microsoft.com/office/drawing/2010/main" val="0"/>
              </a:ext>
            </a:extLst>
          </a:blip>
          <a:srcRect/>
          <a:stretch/>
        </p:blipFill>
        <p:spPr>
          <a:xfrm rot="5400000">
            <a:off x="6957058" y="-1517507"/>
            <a:ext cx="2534692" cy="7025252"/>
          </a:xfrm>
          <a:prstGeom prst="rect">
            <a:avLst/>
          </a:prstGeom>
        </p:spPr>
      </p:pic>
      <p:pic>
        <p:nvPicPr>
          <p:cNvPr id="6" name="Picture 5">
            <a:extLst>
              <a:ext uri="{FF2B5EF4-FFF2-40B4-BE49-F238E27FC236}">
                <a16:creationId xmlns:a16="http://schemas.microsoft.com/office/drawing/2014/main" id="{3E2A2C7B-05B1-676E-02A1-D96E65D0C204}"/>
              </a:ext>
            </a:extLst>
          </p:cNvPr>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6236158" y="3262464"/>
            <a:ext cx="4061525" cy="3350287"/>
          </a:xfrm>
          <a:prstGeom prst="rect">
            <a:avLst/>
          </a:prstGeom>
        </p:spPr>
      </p:pic>
    </p:spTree>
    <p:extLst>
      <p:ext uri="{BB962C8B-B14F-4D97-AF65-F5344CB8AC3E}">
        <p14:creationId xmlns:p14="http://schemas.microsoft.com/office/powerpoint/2010/main" val="3554397748"/>
      </p:ext>
    </p:extLst>
  </p:cSld>
  <p:clrMapOvr>
    <a:overrideClrMapping bg1="lt1" tx1="dk1" bg2="lt2" tx2="dk2" accent1="accent1" accent2="accent2" accent3="accent3" accent4="accent4" accent5="accent5" accent6="accent6" hlink="hlink" folHlink="folHlink"/>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6697F791-5FFA-4164-899F-EB52EA72B0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6" name="Picture 2">
            <a:extLst>
              <a:ext uri="{FF2B5EF4-FFF2-40B4-BE49-F238E27FC236}">
                <a16:creationId xmlns:a16="http://schemas.microsoft.com/office/drawing/2014/main" id="{4E28A1A9-FB81-4816-AAEA-C3B43094695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cstate="email">
            <a:extLst>
              <a:ext uri="{28A0092B-C50C-407E-A947-70E740481C1C}">
                <a14:useLocalDpi xmlns:a14="http://schemas.microsoft.com/office/drawing/2010/main" val="0"/>
              </a:ext>
            </a:extLst>
          </a:blip>
          <a:srcRect/>
          <a:stretch>
            <a:fillRect/>
          </a:stretch>
        </p:blipFill>
        <p:spPr bwMode="auto">
          <a:xfrm>
            <a:off x="1190" y="-2"/>
            <a:ext cx="4061525" cy="6858001"/>
          </a:xfrm>
          <a:prstGeom prst="rect">
            <a:avLst/>
          </a:prstGeom>
          <a:extLst>
            <a:ext uri="{909E8E84-426E-40dd-AFC4-6F175D3DCCD1}">
              <a14:hiddenFill xmlns:a14="http://schemas.microsoft.com/office/drawing/2010/main" xmlns:p14="http://schemas.microsoft.com/office/powerpoint/2010/main" xmlns:a16="http://schemas.microsoft.com/office/drawing/2014/main" xmlns="">
                <a:solidFill>
                  <a:srgbClr val="FFFFFF"/>
                </a:solidFill>
              </a14:hiddenFill>
            </a:ext>
          </a:extLst>
        </p:spPr>
      </p:pic>
      <p:sp>
        <p:nvSpPr>
          <p:cNvPr id="18" name="Rectangle 17">
            <a:extLst>
              <a:ext uri="{FF2B5EF4-FFF2-40B4-BE49-F238E27FC236}">
                <a16:creationId xmlns:a16="http://schemas.microsoft.com/office/drawing/2014/main" id="{B773AB25-A422-41AA-9737-5E04C1966D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853"/>
            <a:ext cx="4055621" cy="6858000"/>
          </a:xfrm>
          <a:prstGeom prst="rect">
            <a:avLst/>
          </a:prstGeom>
          <a:ln>
            <a:noFill/>
          </a:ln>
          <a:effectLst>
            <a:outerShdw blurRad="76200" dist="38100" algn="l" rotWithShape="0">
              <a:prstClr val="black">
                <a:alpha val="37000"/>
              </a:prstClr>
            </a:outerShdw>
          </a:effectLst>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dirty="0"/>
          </a:p>
        </p:txBody>
      </p:sp>
      <p:pic>
        <p:nvPicPr>
          <p:cNvPr id="20" name="Picture 2">
            <a:extLst>
              <a:ext uri="{FF2B5EF4-FFF2-40B4-BE49-F238E27FC236}">
                <a16:creationId xmlns:a16="http://schemas.microsoft.com/office/drawing/2014/main" id="{AF0552B8-DE8C-40DF-B29F-1728E6A1061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cstate="email">
            <a:alphaModFix amt="30000"/>
            <a:extLst>
              <a:ext uri="{28A0092B-C50C-407E-A947-70E740481C1C}">
                <a14:useLocalDpi xmlns:a14="http://schemas.microsoft.com/office/drawing/2010/main" val="0"/>
              </a:ext>
            </a:extLst>
          </a:blip>
          <a:srcRect/>
          <a:stretch>
            <a:fillRect/>
          </a:stretch>
        </p:blipFill>
        <p:spPr bwMode="auto">
          <a:xfrm>
            <a:off x="-22530" y="23283"/>
            <a:ext cx="4078152" cy="6858001"/>
          </a:xfrm>
          <a:prstGeom prst="rect">
            <a:avLst/>
          </a:prstGeom>
          <a:noFill/>
          <a:extLst>
            <a:ext uri="{909E8E84-426E-40dd-AFC4-6F175D3DCCD1}">
              <a14:hiddenFill xmlns:a14="http://schemas.microsoft.com/office/drawing/2010/main" xmlns:p14="http://schemas.microsoft.com/office/powerpoint/2010/main" xmlns:a16="http://schemas.microsoft.com/office/drawing/2014/main" xmlns="">
                <a:solidFill>
                  <a:srgbClr val="FFFFFF"/>
                </a:solidFill>
              </a14:hiddenFill>
            </a:ext>
          </a:extLst>
        </p:spPr>
      </p:pic>
      <p:sp>
        <p:nvSpPr>
          <p:cNvPr id="9" name="TextBox 8">
            <a:extLst>
              <a:ext uri="{FF2B5EF4-FFF2-40B4-BE49-F238E27FC236}">
                <a16:creationId xmlns:a16="http://schemas.microsoft.com/office/drawing/2014/main" id="{F3E99235-CCB4-F937-FB48-83CEA3722FEB}"/>
              </a:ext>
            </a:extLst>
          </p:cNvPr>
          <p:cNvSpPr txBox="1"/>
          <p:nvPr/>
        </p:nvSpPr>
        <p:spPr>
          <a:xfrm>
            <a:off x="792163" y="1238290"/>
            <a:ext cx="3084924" cy="4063472"/>
          </a:xfrm>
          <a:prstGeom prst="rect">
            <a:avLst/>
          </a:prstGeom>
        </p:spPr>
        <p:txBody>
          <a:bodyPr vert="horz" lIns="91440" tIns="45720" rIns="91440" bIns="45720" rtlCol="0">
            <a:normAutofit/>
          </a:bodyPr>
          <a:lstStyle/>
          <a:p>
            <a:pPr indent="0" algn="ctr" defTabSz="914400">
              <a:lnSpc>
                <a:spcPct val="120000"/>
              </a:lnSpc>
              <a:spcAft>
                <a:spcPts val="600"/>
              </a:spcAft>
              <a:buSzPct val="125000"/>
              <a:buNone/>
            </a:pPr>
            <a:r>
              <a:rPr lang="en-CA" dirty="0"/>
              <a:t>Larch Road Multi-Use Active Transportation Pathway</a:t>
            </a:r>
          </a:p>
          <a:p>
            <a:pPr algn="ctr" defTabSz="685800">
              <a:defRPr/>
            </a:pPr>
            <a:r>
              <a:rPr lang="en-CA" b="1" dirty="0"/>
              <a:t> $662,500</a:t>
            </a:r>
          </a:p>
          <a:p>
            <a:pPr algn="ctr" defTabSz="685800">
              <a:defRPr/>
            </a:pPr>
            <a:r>
              <a:rPr lang="en-CA" b="1" dirty="0"/>
              <a:t>	</a:t>
            </a:r>
          </a:p>
          <a:p>
            <a:pPr algn="ctr" defTabSz="685800">
              <a:defRPr/>
            </a:pPr>
            <a:r>
              <a:rPr lang="en-CA" b="1" dirty="0"/>
              <a:t>$463,750 BCAT</a:t>
            </a:r>
          </a:p>
          <a:p>
            <a:pPr algn="ctr" defTabSz="685800">
              <a:defRPr/>
            </a:pPr>
            <a:r>
              <a:rPr lang="en-CA" b="1" dirty="0">
                <a:ea typeface="Calibri" panose="020F0502020204030204" pitchFamily="34" charset="0"/>
              </a:rPr>
              <a:t>$198,750 GR</a:t>
            </a:r>
          </a:p>
          <a:p>
            <a:pPr algn="ctr" defTabSz="685800">
              <a:defRPr/>
            </a:pPr>
            <a:endParaRPr lang="en-CA" sz="1400" b="1" dirty="0"/>
          </a:p>
          <a:p>
            <a:pPr algn="ctr" defTabSz="685800">
              <a:defRPr/>
            </a:pPr>
            <a:r>
              <a:rPr lang="en-CA" sz="1400" b="1" dirty="0"/>
              <a:t>Development of an accessible and age-friendly Multi-Use Path between Bay St. to Matterson Rd. </a:t>
            </a:r>
            <a:endParaRPr lang="en-US" sz="1400" dirty="0"/>
          </a:p>
        </p:txBody>
      </p:sp>
      <p:grpSp>
        <p:nvGrpSpPr>
          <p:cNvPr id="22" name="Group 21">
            <a:extLst>
              <a:ext uri="{FF2B5EF4-FFF2-40B4-BE49-F238E27FC236}">
                <a16:creationId xmlns:a16="http://schemas.microsoft.com/office/drawing/2014/main" id="{6AD0D387-1584-4477-B5F8-52B50D4F220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20788" cy="6858001"/>
            <a:chOff x="-14288" y="0"/>
            <a:chExt cx="1220788" cy="6858001"/>
          </a:xfrm>
          <a:gradFill flip="none" rotWithShape="1">
            <a:gsLst>
              <a:gs pos="0">
                <a:schemeClr val="bg2"/>
              </a:gs>
              <a:gs pos="100000">
                <a:schemeClr val="tx2">
                  <a:lumMod val="60000"/>
                  <a:lumOff val="40000"/>
                </a:schemeClr>
              </a:gs>
            </a:gsLst>
            <a:lin ang="5400000" scaled="0"/>
            <a:tileRect/>
          </a:gradFill>
        </p:grpSpPr>
        <p:sp>
          <p:nvSpPr>
            <p:cNvPr id="23" name="Rectangle 5">
              <a:extLst>
                <a:ext uri="{FF2B5EF4-FFF2-40B4-BE49-F238E27FC236}">
                  <a16:creationId xmlns:a16="http://schemas.microsoft.com/office/drawing/2014/main" id="{22C90122-8CF0-4164-B596-168DE41D39A4}"/>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4300" y="4763"/>
              <a:ext cx="23813" cy="2181225"/>
            </a:xfrm>
            <a:prstGeom prst="rect">
              <a:avLst/>
            </a:pr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miter lim="800000"/>
                  <a:headEnd/>
                  <a:tailEnd/>
                </a14:hiddenLine>
              </a:ext>
            </a:extLst>
          </p:spPr>
          <p:txBody>
            <a:bodyPr/>
            <a:lstStyle/>
            <a:p>
              <a:endParaRPr lang="en-CA" dirty="0"/>
            </a:p>
          </p:txBody>
        </p:sp>
        <p:sp>
          <p:nvSpPr>
            <p:cNvPr id="24" name="Freeform 6">
              <a:extLst>
                <a:ext uri="{FF2B5EF4-FFF2-40B4-BE49-F238E27FC236}">
                  <a16:creationId xmlns:a16="http://schemas.microsoft.com/office/drawing/2014/main" id="{E74D534E-37A6-4D27-9C47-0B2F0527838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CA" dirty="0"/>
            </a:p>
          </p:txBody>
        </p:sp>
        <p:sp>
          <p:nvSpPr>
            <p:cNvPr id="25" name="Freeform 7">
              <a:extLst>
                <a:ext uri="{FF2B5EF4-FFF2-40B4-BE49-F238E27FC236}">
                  <a16:creationId xmlns:a16="http://schemas.microsoft.com/office/drawing/2014/main" id="{1C1C156E-D2E0-468A-9B19-79521D69BF5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CA" dirty="0"/>
            </a:p>
          </p:txBody>
        </p:sp>
        <p:sp>
          <p:nvSpPr>
            <p:cNvPr id="26" name="Freeform 8">
              <a:extLst>
                <a:ext uri="{FF2B5EF4-FFF2-40B4-BE49-F238E27FC236}">
                  <a16:creationId xmlns:a16="http://schemas.microsoft.com/office/drawing/2014/main" id="{14C97F11-4F6C-4DFF-89BC-3AEA5B7FF7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CA" dirty="0"/>
            </a:p>
          </p:txBody>
        </p:sp>
        <p:sp>
          <p:nvSpPr>
            <p:cNvPr id="27" name="Freeform 9">
              <a:extLst>
                <a:ext uri="{FF2B5EF4-FFF2-40B4-BE49-F238E27FC236}">
                  <a16:creationId xmlns:a16="http://schemas.microsoft.com/office/drawing/2014/main" id="{773C2106-77CE-42E1-839F-925EAEBB2FF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CA" dirty="0"/>
            </a:p>
          </p:txBody>
        </p:sp>
        <p:sp>
          <p:nvSpPr>
            <p:cNvPr id="28" name="Freeform 10">
              <a:extLst>
                <a:ext uri="{FF2B5EF4-FFF2-40B4-BE49-F238E27FC236}">
                  <a16:creationId xmlns:a16="http://schemas.microsoft.com/office/drawing/2014/main" id="{E2807D33-BD1F-4B09-8D93-63C06DB3C0F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CA" dirty="0"/>
            </a:p>
          </p:txBody>
        </p:sp>
        <p:sp>
          <p:nvSpPr>
            <p:cNvPr id="29" name="Freeform 11">
              <a:extLst>
                <a:ext uri="{FF2B5EF4-FFF2-40B4-BE49-F238E27FC236}">
                  <a16:creationId xmlns:a16="http://schemas.microsoft.com/office/drawing/2014/main" id="{84BDF3E8-157B-47D1-AF8E-FE1EFF0612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CA" dirty="0"/>
            </a:p>
          </p:txBody>
        </p:sp>
        <p:sp>
          <p:nvSpPr>
            <p:cNvPr id="30" name="Freeform 12">
              <a:extLst>
                <a:ext uri="{FF2B5EF4-FFF2-40B4-BE49-F238E27FC236}">
                  <a16:creationId xmlns:a16="http://schemas.microsoft.com/office/drawing/2014/main" id="{68B482B5-E0FD-406A-99B2-297DF333546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CA" dirty="0"/>
            </a:p>
          </p:txBody>
        </p:sp>
        <p:sp>
          <p:nvSpPr>
            <p:cNvPr id="31" name="Freeform 13">
              <a:extLst>
                <a:ext uri="{FF2B5EF4-FFF2-40B4-BE49-F238E27FC236}">
                  <a16:creationId xmlns:a16="http://schemas.microsoft.com/office/drawing/2014/main" id="{B8750F30-12E8-410B-8709-78F1EF3BBE7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CA" dirty="0"/>
            </a:p>
          </p:txBody>
        </p:sp>
        <p:sp>
          <p:nvSpPr>
            <p:cNvPr id="32" name="Freeform 14">
              <a:extLst>
                <a:ext uri="{FF2B5EF4-FFF2-40B4-BE49-F238E27FC236}">
                  <a16:creationId xmlns:a16="http://schemas.microsoft.com/office/drawing/2014/main" id="{DB2D030A-4700-4CC4-A971-F119F8372C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CA" dirty="0"/>
            </a:p>
          </p:txBody>
        </p:sp>
        <p:sp>
          <p:nvSpPr>
            <p:cNvPr id="33" name="Freeform 15">
              <a:extLst>
                <a:ext uri="{FF2B5EF4-FFF2-40B4-BE49-F238E27FC236}">
                  <a16:creationId xmlns:a16="http://schemas.microsoft.com/office/drawing/2014/main" id="{B4E516DB-F66E-4E88-8CAA-67153F56189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CA" dirty="0"/>
            </a:p>
          </p:txBody>
        </p:sp>
        <p:sp>
          <p:nvSpPr>
            <p:cNvPr id="34" name="Line 16">
              <a:extLst>
                <a:ext uri="{FF2B5EF4-FFF2-40B4-BE49-F238E27FC236}">
                  <a16:creationId xmlns:a16="http://schemas.microsoft.com/office/drawing/2014/main" id="{DF749FDD-DD56-4DC9-A379-77E1106981DC}"/>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a:off x="-4763" y="9525"/>
              <a:ext cx="0" cy="0"/>
            </a:xfrm>
            <a:prstGeom prst="line">
              <a:avLst/>
            </a:prstGeom>
            <a:grpFill/>
            <a:ln w="15" cap="flat">
              <a:solidFill>
                <a:srgbClr val="FFFFFF"/>
              </a:solidFill>
              <a:prstDash val="solid"/>
              <a:miter lim="800000"/>
              <a:headEnd/>
              <a:tailEnd/>
            </a:ln>
          </p:spPr>
          <p:txBody>
            <a:bodyPr/>
            <a:lstStyle/>
            <a:p>
              <a:endParaRPr lang="en-CA" dirty="0"/>
            </a:p>
          </p:txBody>
        </p:sp>
        <p:sp>
          <p:nvSpPr>
            <p:cNvPr id="35" name="Freeform 17">
              <a:extLst>
                <a:ext uri="{FF2B5EF4-FFF2-40B4-BE49-F238E27FC236}">
                  <a16:creationId xmlns:a16="http://schemas.microsoft.com/office/drawing/2014/main" id="{6AD95087-E0AF-45D3-B824-EFFCBBECDE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CA" dirty="0"/>
            </a:p>
          </p:txBody>
        </p:sp>
        <p:sp>
          <p:nvSpPr>
            <p:cNvPr id="36" name="Freeform 18">
              <a:extLst>
                <a:ext uri="{FF2B5EF4-FFF2-40B4-BE49-F238E27FC236}">
                  <a16:creationId xmlns:a16="http://schemas.microsoft.com/office/drawing/2014/main" id="{2D21010F-3DE2-4881-B9D5-3415C4E05D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CA" dirty="0"/>
            </a:p>
          </p:txBody>
        </p:sp>
        <p:sp>
          <p:nvSpPr>
            <p:cNvPr id="37" name="Freeform 19">
              <a:extLst>
                <a:ext uri="{FF2B5EF4-FFF2-40B4-BE49-F238E27FC236}">
                  <a16:creationId xmlns:a16="http://schemas.microsoft.com/office/drawing/2014/main" id="{2AFDF4BC-8E99-4A2C-9EF2-4B98A05C2E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CA" dirty="0"/>
            </a:p>
          </p:txBody>
        </p:sp>
        <p:sp>
          <p:nvSpPr>
            <p:cNvPr id="38" name="Freeform 20">
              <a:extLst>
                <a:ext uri="{FF2B5EF4-FFF2-40B4-BE49-F238E27FC236}">
                  <a16:creationId xmlns:a16="http://schemas.microsoft.com/office/drawing/2014/main" id="{BB8EAEE8-22EA-4103-A02E-5043474C4BE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CA" dirty="0"/>
            </a:p>
          </p:txBody>
        </p:sp>
        <p:sp>
          <p:nvSpPr>
            <p:cNvPr id="39" name="Rectangle 21">
              <a:extLst>
                <a:ext uri="{FF2B5EF4-FFF2-40B4-BE49-F238E27FC236}">
                  <a16:creationId xmlns:a16="http://schemas.microsoft.com/office/drawing/2014/main" id="{7148ABD2-E447-429F-B97E-86494051C101}"/>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33350" y="4662488"/>
              <a:ext cx="23813" cy="2181225"/>
            </a:xfrm>
            <a:prstGeom prst="rect">
              <a:avLst/>
            </a:pr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miter lim="800000"/>
                  <a:headEnd/>
                  <a:tailEnd/>
                </a14:hiddenLine>
              </a:ext>
            </a:extLst>
          </p:spPr>
          <p:txBody>
            <a:bodyPr/>
            <a:lstStyle/>
            <a:p>
              <a:endParaRPr lang="en-CA" dirty="0"/>
            </a:p>
          </p:txBody>
        </p:sp>
        <p:sp>
          <p:nvSpPr>
            <p:cNvPr id="40" name="Freeform 22">
              <a:extLst>
                <a:ext uri="{FF2B5EF4-FFF2-40B4-BE49-F238E27FC236}">
                  <a16:creationId xmlns:a16="http://schemas.microsoft.com/office/drawing/2014/main" id="{99900F4A-F8CA-456E-9FA0-34572621C09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CA" dirty="0"/>
            </a:p>
          </p:txBody>
        </p:sp>
        <p:sp>
          <p:nvSpPr>
            <p:cNvPr id="41" name="Freeform 23">
              <a:extLst>
                <a:ext uri="{FF2B5EF4-FFF2-40B4-BE49-F238E27FC236}">
                  <a16:creationId xmlns:a16="http://schemas.microsoft.com/office/drawing/2014/main" id="{DF5CD0A9-E49B-4968-886B-41C1A66D232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CA" dirty="0"/>
            </a:p>
          </p:txBody>
        </p:sp>
        <p:sp>
          <p:nvSpPr>
            <p:cNvPr id="42" name="Freeform 24">
              <a:extLst>
                <a:ext uri="{FF2B5EF4-FFF2-40B4-BE49-F238E27FC236}">
                  <a16:creationId xmlns:a16="http://schemas.microsoft.com/office/drawing/2014/main" id="{7E462582-7383-4272-A323-85C9D137C4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CA" dirty="0"/>
            </a:p>
          </p:txBody>
        </p:sp>
        <p:sp>
          <p:nvSpPr>
            <p:cNvPr id="43" name="Freeform 25">
              <a:extLst>
                <a:ext uri="{FF2B5EF4-FFF2-40B4-BE49-F238E27FC236}">
                  <a16:creationId xmlns:a16="http://schemas.microsoft.com/office/drawing/2014/main" id="{CB472F67-7C37-4D80-B346-DE30D44B55A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CA" dirty="0"/>
            </a:p>
          </p:txBody>
        </p:sp>
        <p:sp>
          <p:nvSpPr>
            <p:cNvPr id="44" name="Freeform 26">
              <a:extLst>
                <a:ext uri="{FF2B5EF4-FFF2-40B4-BE49-F238E27FC236}">
                  <a16:creationId xmlns:a16="http://schemas.microsoft.com/office/drawing/2014/main" id="{19A8AE83-358F-4D4E-91C7-F09E35097A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CA" dirty="0"/>
            </a:p>
          </p:txBody>
        </p:sp>
        <p:sp>
          <p:nvSpPr>
            <p:cNvPr id="45" name="Freeform 27">
              <a:extLst>
                <a:ext uri="{FF2B5EF4-FFF2-40B4-BE49-F238E27FC236}">
                  <a16:creationId xmlns:a16="http://schemas.microsoft.com/office/drawing/2014/main" id="{C4B79436-9285-45DE-A9FB-B3DD7507380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CA" dirty="0"/>
            </a:p>
          </p:txBody>
        </p:sp>
        <p:sp>
          <p:nvSpPr>
            <p:cNvPr id="46" name="Freeform 28">
              <a:extLst>
                <a:ext uri="{FF2B5EF4-FFF2-40B4-BE49-F238E27FC236}">
                  <a16:creationId xmlns:a16="http://schemas.microsoft.com/office/drawing/2014/main" id="{B0BF8BF3-C90A-483A-B61E-13D2C41FBAC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CA" dirty="0"/>
            </a:p>
          </p:txBody>
        </p:sp>
        <p:sp>
          <p:nvSpPr>
            <p:cNvPr id="47" name="Freeform 29">
              <a:extLst>
                <a:ext uri="{FF2B5EF4-FFF2-40B4-BE49-F238E27FC236}">
                  <a16:creationId xmlns:a16="http://schemas.microsoft.com/office/drawing/2014/main" id="{31011274-F329-444B-9B06-69DD2EC4490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CA" dirty="0"/>
            </a:p>
          </p:txBody>
        </p:sp>
        <p:sp>
          <p:nvSpPr>
            <p:cNvPr id="48" name="Freeform 30">
              <a:extLst>
                <a:ext uri="{FF2B5EF4-FFF2-40B4-BE49-F238E27FC236}">
                  <a16:creationId xmlns:a16="http://schemas.microsoft.com/office/drawing/2014/main" id="{DB8B1D39-5B9A-4B4E-849B-A5821A2460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CA" dirty="0"/>
            </a:p>
          </p:txBody>
        </p:sp>
        <p:sp>
          <p:nvSpPr>
            <p:cNvPr id="49" name="Freeform 31">
              <a:extLst>
                <a:ext uri="{FF2B5EF4-FFF2-40B4-BE49-F238E27FC236}">
                  <a16:creationId xmlns:a16="http://schemas.microsoft.com/office/drawing/2014/main" id="{336ECD63-75C2-4A32-A31B-30BB3097240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CA" dirty="0"/>
            </a:p>
          </p:txBody>
        </p:sp>
      </p:grpSp>
      <p:sp>
        <p:nvSpPr>
          <p:cNvPr id="3" name="Content Placeholder 2"/>
          <p:cNvSpPr>
            <a:spLocks/>
          </p:cNvSpPr>
          <p:nvPr/>
        </p:nvSpPr>
        <p:spPr>
          <a:xfrm>
            <a:off x="4711778" y="1354627"/>
            <a:ext cx="6844045" cy="3993936"/>
          </a:xfrm>
          <a:prstGeom prst="rect">
            <a:avLst/>
          </a:prstGeom>
        </p:spPr>
        <p:txBody>
          <a:bodyPr>
            <a:normAutofit/>
          </a:bodyPr>
          <a:lstStyle/>
          <a:p>
            <a:pPr defTabSz="393192">
              <a:spcAft>
                <a:spcPts val="600"/>
              </a:spcAft>
            </a:pPr>
            <a:endParaRPr lang="en-CA" sz="1548" b="1" kern="1200" dirty="0">
              <a:solidFill>
                <a:schemeClr val="tx1"/>
              </a:solidFill>
              <a:latin typeface="Century Gothic" panose="020B0502020202020204" pitchFamily="34" charset="0"/>
              <a:ea typeface="+mn-ea"/>
              <a:cs typeface="+mn-cs"/>
            </a:endParaRPr>
          </a:p>
          <a:p>
            <a:pPr defTabSz="393192">
              <a:spcAft>
                <a:spcPts val="600"/>
              </a:spcAft>
            </a:pPr>
            <a:endParaRPr lang="en-CA" sz="1548" kern="1200" dirty="0">
              <a:solidFill>
                <a:schemeClr val="tx1"/>
              </a:solidFill>
              <a:latin typeface="Century Gothic" panose="020B0502020202020204" pitchFamily="34" charset="0"/>
              <a:ea typeface="+mn-ea"/>
              <a:cs typeface="+mn-cs"/>
            </a:endParaRPr>
          </a:p>
          <a:p>
            <a:pPr marL="0" indent="0">
              <a:spcAft>
                <a:spcPts val="600"/>
              </a:spcAft>
              <a:buNone/>
            </a:pPr>
            <a:endParaRPr lang="en-CA" sz="1800" dirty="0">
              <a:latin typeface="Century Gothic" panose="020B0502020202020204" pitchFamily="34" charset="0"/>
            </a:endParaRPr>
          </a:p>
        </p:txBody>
      </p:sp>
      <p:pic>
        <p:nvPicPr>
          <p:cNvPr id="2" name="Picture 1">
            <a:extLst>
              <a:ext uri="{FF2B5EF4-FFF2-40B4-BE49-F238E27FC236}">
                <a16:creationId xmlns:a16="http://schemas.microsoft.com/office/drawing/2014/main" id="{9D04A94D-2557-2391-3CAB-DB5B7F8AB88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46594" y="677486"/>
            <a:ext cx="6504872" cy="5267702"/>
          </a:xfrm>
          <a:prstGeom prst="rect">
            <a:avLst/>
          </a:prstGeom>
        </p:spPr>
      </p:pic>
    </p:spTree>
    <p:extLst>
      <p:ext uri="{BB962C8B-B14F-4D97-AF65-F5344CB8AC3E}">
        <p14:creationId xmlns:p14="http://schemas.microsoft.com/office/powerpoint/2010/main" val="3641059970"/>
      </p:ext>
    </p:extLst>
  </p:cSld>
  <p:clrMapOvr>
    <a:overrideClrMapping bg1="lt1" tx1="dk1" bg2="lt2" tx2="dk2" accent1="accent1" accent2="accent2" accent3="accent3" accent4="accent4" accent5="accent5" accent6="accent6" hlink="hlink" folHlink="folHlink"/>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35E27155-981B-41FD-8670-5A3DAB78E1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1E67987-11B0-F8A4-E387-7CC8F4E90190}"/>
              </a:ext>
            </a:extLst>
          </p:cNvPr>
          <p:cNvSpPr>
            <a:spLocks noGrp="1"/>
          </p:cNvSpPr>
          <p:nvPr>
            <p:ph type="title"/>
          </p:nvPr>
        </p:nvSpPr>
        <p:spPr>
          <a:xfrm>
            <a:off x="1141413" y="309259"/>
            <a:ext cx="9905998" cy="1478570"/>
          </a:xfrm>
        </p:spPr>
        <p:txBody>
          <a:bodyPr>
            <a:normAutofit/>
          </a:bodyPr>
          <a:lstStyle/>
          <a:p>
            <a:r>
              <a:rPr lang="en-US" dirty="0">
                <a:solidFill>
                  <a:schemeClr val="bg1"/>
                </a:solidFill>
              </a:rPr>
              <a:t>roads</a:t>
            </a:r>
            <a:endParaRPr lang="en-CA" dirty="0">
              <a:solidFill>
                <a:schemeClr val="bg1"/>
              </a:solidFill>
            </a:endParaRPr>
          </a:p>
        </p:txBody>
      </p:sp>
      <p:graphicFrame>
        <p:nvGraphicFramePr>
          <p:cNvPr id="5" name="Content Placeholder 4">
            <a:extLst>
              <a:ext uri="{FF2B5EF4-FFF2-40B4-BE49-F238E27FC236}">
                <a16:creationId xmlns:a16="http://schemas.microsoft.com/office/drawing/2014/main" id="{2A9DB4BE-21B1-D482-12D4-324E25AD8DDA}"/>
              </a:ext>
            </a:extLst>
          </p:cNvPr>
          <p:cNvGraphicFramePr>
            <a:graphicFrameLocks noGrp="1"/>
          </p:cNvGraphicFramePr>
          <p:nvPr>
            <p:ph idx="1"/>
            <p:extLst>
              <p:ext uri="{D42A27DB-BD31-4B8C-83A1-F6EECF244321}">
                <p14:modId xmlns:p14="http://schemas.microsoft.com/office/powerpoint/2010/main" val="3169107248"/>
              </p:ext>
            </p:extLst>
          </p:nvPr>
        </p:nvGraphicFramePr>
        <p:xfrm>
          <a:off x="902262" y="1569549"/>
          <a:ext cx="9528257" cy="2565872"/>
        </p:xfrm>
        <a:graphic>
          <a:graphicData uri="http://schemas.openxmlformats.org/drawingml/2006/table">
            <a:tbl>
              <a:tblPr firstRow="1" bandRow="1">
                <a:tableStyleId>{5C22544A-7EE6-4342-B048-85BDC9FD1C3A}</a:tableStyleId>
              </a:tblPr>
              <a:tblGrid>
                <a:gridCol w="4368059">
                  <a:extLst>
                    <a:ext uri="{9D8B030D-6E8A-4147-A177-3AD203B41FA5}">
                      <a16:colId xmlns:a16="http://schemas.microsoft.com/office/drawing/2014/main" val="448902775"/>
                    </a:ext>
                  </a:extLst>
                </a:gridCol>
                <a:gridCol w="725316">
                  <a:extLst>
                    <a:ext uri="{9D8B030D-6E8A-4147-A177-3AD203B41FA5}">
                      <a16:colId xmlns:a16="http://schemas.microsoft.com/office/drawing/2014/main" val="3996485201"/>
                    </a:ext>
                  </a:extLst>
                </a:gridCol>
                <a:gridCol w="1124078">
                  <a:extLst>
                    <a:ext uri="{9D8B030D-6E8A-4147-A177-3AD203B41FA5}">
                      <a16:colId xmlns:a16="http://schemas.microsoft.com/office/drawing/2014/main" val="409760010"/>
                    </a:ext>
                  </a:extLst>
                </a:gridCol>
                <a:gridCol w="709150">
                  <a:extLst>
                    <a:ext uri="{9D8B030D-6E8A-4147-A177-3AD203B41FA5}">
                      <a16:colId xmlns:a16="http://schemas.microsoft.com/office/drawing/2014/main" val="2344759209"/>
                    </a:ext>
                  </a:extLst>
                </a:gridCol>
                <a:gridCol w="709150">
                  <a:extLst>
                    <a:ext uri="{9D8B030D-6E8A-4147-A177-3AD203B41FA5}">
                      <a16:colId xmlns:a16="http://schemas.microsoft.com/office/drawing/2014/main" val="260730570"/>
                    </a:ext>
                  </a:extLst>
                </a:gridCol>
                <a:gridCol w="946252">
                  <a:extLst>
                    <a:ext uri="{9D8B030D-6E8A-4147-A177-3AD203B41FA5}">
                      <a16:colId xmlns:a16="http://schemas.microsoft.com/office/drawing/2014/main" val="1629934204"/>
                    </a:ext>
                  </a:extLst>
                </a:gridCol>
                <a:gridCol w="946252">
                  <a:extLst>
                    <a:ext uri="{9D8B030D-6E8A-4147-A177-3AD203B41FA5}">
                      <a16:colId xmlns:a16="http://schemas.microsoft.com/office/drawing/2014/main" val="766464819"/>
                    </a:ext>
                  </a:extLst>
                </a:gridCol>
              </a:tblGrid>
              <a:tr h="320734">
                <a:tc>
                  <a:txBody>
                    <a:bodyPr/>
                    <a:lstStyle/>
                    <a:p>
                      <a:pPr algn="l" fontAlgn="ctr"/>
                      <a:r>
                        <a:rPr lang="en-CA" sz="1700" u="none" strike="noStrike" dirty="0">
                          <a:solidFill>
                            <a:schemeClr val="bg1"/>
                          </a:solidFill>
                          <a:effectLst/>
                        </a:rPr>
                        <a:t>ROADS</a:t>
                      </a:r>
                      <a:endParaRPr lang="en-CA" sz="1700" b="1" i="0" u="none" strike="noStrike" dirty="0">
                        <a:solidFill>
                          <a:schemeClr val="bg1"/>
                        </a:solidFill>
                        <a:effectLst/>
                        <a:latin typeface="Arial" panose="020B0604020202020204" pitchFamily="34" charset="0"/>
                      </a:endParaRPr>
                    </a:p>
                  </a:txBody>
                  <a:tcPr marL="0" marR="0" marT="0" marB="0" anchor="ctr"/>
                </a:tc>
                <a:tc>
                  <a:txBody>
                    <a:bodyPr/>
                    <a:lstStyle/>
                    <a:p>
                      <a:pPr algn="ctr" fontAlgn="b"/>
                      <a:r>
                        <a:rPr lang="en-CA" sz="1700" u="none" strike="noStrike" dirty="0">
                          <a:solidFill>
                            <a:schemeClr val="bg1"/>
                          </a:solidFill>
                          <a:effectLst/>
                        </a:rPr>
                        <a:t>Fund</a:t>
                      </a:r>
                      <a:endParaRPr lang="en-CA" sz="1700" b="1" i="0" u="none" strike="noStrike" dirty="0">
                        <a:solidFill>
                          <a:schemeClr val="bg1"/>
                        </a:solidFill>
                        <a:effectLst/>
                        <a:latin typeface="Arial" panose="020B0604020202020204" pitchFamily="34" charset="0"/>
                      </a:endParaRPr>
                    </a:p>
                  </a:txBody>
                  <a:tcPr marL="0" marR="0" marT="0" marB="0" anchor="b"/>
                </a:tc>
                <a:tc>
                  <a:txBody>
                    <a:bodyPr/>
                    <a:lstStyle/>
                    <a:p>
                      <a:pPr algn="r" fontAlgn="b"/>
                      <a:r>
                        <a:rPr lang="en-CA" sz="1700" u="none" strike="noStrike" dirty="0">
                          <a:solidFill>
                            <a:schemeClr val="bg1"/>
                          </a:solidFill>
                          <a:effectLst/>
                        </a:rPr>
                        <a:t>2024 </a:t>
                      </a:r>
                      <a:endParaRPr lang="en-CA" sz="1700" b="1" i="0" u="none" strike="noStrike" dirty="0">
                        <a:solidFill>
                          <a:schemeClr val="bg1"/>
                        </a:solidFill>
                        <a:effectLst/>
                        <a:latin typeface="Arial" panose="020B0604020202020204" pitchFamily="34" charset="0"/>
                      </a:endParaRPr>
                    </a:p>
                  </a:txBody>
                  <a:tcPr marL="0" marR="0" marT="0" marB="0" anchor="b"/>
                </a:tc>
                <a:tc>
                  <a:txBody>
                    <a:bodyPr/>
                    <a:lstStyle/>
                    <a:p>
                      <a:pPr algn="r" fontAlgn="b"/>
                      <a:r>
                        <a:rPr lang="en-CA" sz="1700" u="none" strike="noStrike" dirty="0">
                          <a:solidFill>
                            <a:schemeClr val="bg1"/>
                          </a:solidFill>
                          <a:effectLst/>
                        </a:rPr>
                        <a:t>2025 </a:t>
                      </a:r>
                      <a:endParaRPr lang="en-CA" sz="1700" b="1" i="0" u="none" strike="noStrike" dirty="0">
                        <a:solidFill>
                          <a:schemeClr val="bg1"/>
                        </a:solidFill>
                        <a:effectLst/>
                        <a:latin typeface="Arial" panose="020B0604020202020204" pitchFamily="34" charset="0"/>
                      </a:endParaRPr>
                    </a:p>
                  </a:txBody>
                  <a:tcPr marL="0" marR="0" marT="0" marB="0" anchor="b"/>
                </a:tc>
                <a:tc>
                  <a:txBody>
                    <a:bodyPr/>
                    <a:lstStyle/>
                    <a:p>
                      <a:pPr algn="r" fontAlgn="b"/>
                      <a:r>
                        <a:rPr lang="en-CA" sz="1700" u="none" strike="noStrike" dirty="0">
                          <a:solidFill>
                            <a:schemeClr val="bg1"/>
                          </a:solidFill>
                          <a:effectLst/>
                        </a:rPr>
                        <a:t>2026 </a:t>
                      </a:r>
                      <a:endParaRPr lang="en-CA" sz="1700" b="1" i="0" u="none" strike="noStrike" dirty="0">
                        <a:solidFill>
                          <a:schemeClr val="bg1"/>
                        </a:solidFill>
                        <a:effectLst/>
                        <a:latin typeface="Arial" panose="020B0604020202020204" pitchFamily="34" charset="0"/>
                      </a:endParaRPr>
                    </a:p>
                  </a:txBody>
                  <a:tcPr marL="0" marR="0" marT="0" marB="0" anchor="b"/>
                </a:tc>
                <a:tc>
                  <a:txBody>
                    <a:bodyPr/>
                    <a:lstStyle/>
                    <a:p>
                      <a:pPr algn="r" fontAlgn="b"/>
                      <a:r>
                        <a:rPr lang="en-CA" sz="1700" u="none" strike="noStrike" dirty="0">
                          <a:solidFill>
                            <a:schemeClr val="bg1"/>
                          </a:solidFill>
                          <a:effectLst/>
                        </a:rPr>
                        <a:t>2027 </a:t>
                      </a:r>
                      <a:endParaRPr lang="en-CA" sz="1700" b="1" i="0" u="none" strike="noStrike" dirty="0">
                        <a:solidFill>
                          <a:schemeClr val="bg1"/>
                        </a:solidFill>
                        <a:effectLst/>
                        <a:latin typeface="Arial" panose="020B0604020202020204" pitchFamily="34" charset="0"/>
                      </a:endParaRPr>
                    </a:p>
                  </a:txBody>
                  <a:tcPr marL="0" marR="0" marT="0" marB="0" anchor="b"/>
                </a:tc>
                <a:tc>
                  <a:txBody>
                    <a:bodyPr/>
                    <a:lstStyle/>
                    <a:p>
                      <a:pPr algn="r" fontAlgn="b"/>
                      <a:r>
                        <a:rPr lang="en-CA" sz="1700" u="none" strike="noStrike" dirty="0">
                          <a:solidFill>
                            <a:schemeClr val="bg1"/>
                          </a:solidFill>
                          <a:effectLst/>
                        </a:rPr>
                        <a:t>2028 </a:t>
                      </a:r>
                      <a:endParaRPr lang="en-CA" sz="1700" b="1" i="0" u="none" strike="noStrike" dirty="0">
                        <a:solidFill>
                          <a:schemeClr val="bg1"/>
                        </a:solidFill>
                        <a:effectLst/>
                        <a:latin typeface="Arial" panose="020B0604020202020204" pitchFamily="34" charset="0"/>
                      </a:endParaRPr>
                    </a:p>
                  </a:txBody>
                  <a:tcPr marL="0" marR="0" marT="0" marB="0" anchor="b"/>
                </a:tc>
                <a:extLst>
                  <a:ext uri="{0D108BD9-81ED-4DB2-BD59-A6C34878D82A}">
                    <a16:rowId xmlns:a16="http://schemas.microsoft.com/office/drawing/2014/main" val="950654490"/>
                  </a:ext>
                </a:extLst>
              </a:tr>
              <a:tr h="320734">
                <a:tc>
                  <a:txBody>
                    <a:bodyPr/>
                    <a:lstStyle/>
                    <a:p>
                      <a:pPr algn="l" fontAlgn="b"/>
                      <a:r>
                        <a:rPr lang="en-US" sz="1400" u="none" strike="noStrike" dirty="0">
                          <a:solidFill>
                            <a:schemeClr val="bg1"/>
                          </a:solidFill>
                          <a:effectLst/>
                          <a:latin typeface="+mn-lt"/>
                        </a:rPr>
                        <a:t>Peninsula Road Safety and Revitalization</a:t>
                      </a:r>
                      <a:endParaRPr lang="en-US" sz="1400" b="0" i="0" u="none" strike="noStrike" dirty="0">
                        <a:solidFill>
                          <a:schemeClr val="bg1"/>
                        </a:solidFill>
                        <a:effectLst/>
                        <a:latin typeface="+mn-lt"/>
                      </a:endParaRPr>
                    </a:p>
                  </a:txBody>
                  <a:tcPr marL="0" marR="0" marT="0" marB="0" anchor="b"/>
                </a:tc>
                <a:tc>
                  <a:txBody>
                    <a:bodyPr/>
                    <a:lstStyle/>
                    <a:p>
                      <a:pPr algn="ctr" fontAlgn="ctr"/>
                      <a:r>
                        <a:rPr lang="en-CA" sz="1400" u="none" strike="noStrike" dirty="0">
                          <a:solidFill>
                            <a:schemeClr val="bg1"/>
                          </a:solidFill>
                          <a:effectLst/>
                          <a:latin typeface="+mn-lt"/>
                        </a:rPr>
                        <a:t>G/GR</a:t>
                      </a:r>
                      <a:endParaRPr lang="en-CA" sz="1400" b="0" i="0" u="none" strike="noStrike" dirty="0">
                        <a:solidFill>
                          <a:schemeClr val="bg1"/>
                        </a:solidFill>
                        <a:effectLst/>
                        <a:latin typeface="+mn-lt"/>
                      </a:endParaRPr>
                    </a:p>
                  </a:txBody>
                  <a:tcPr marL="0" marR="0" marT="0" marB="0" anchor="ctr"/>
                </a:tc>
                <a:tc>
                  <a:txBody>
                    <a:bodyPr/>
                    <a:lstStyle/>
                    <a:p>
                      <a:pPr algn="r" fontAlgn="ctr"/>
                      <a:r>
                        <a:rPr lang="en-CA" sz="1400" u="none" strike="noStrike" dirty="0">
                          <a:solidFill>
                            <a:schemeClr val="bg1"/>
                          </a:solidFill>
                          <a:effectLst/>
                          <a:latin typeface="+mn-lt"/>
                        </a:rPr>
                        <a:t>1,429,527</a:t>
                      </a:r>
                      <a:endParaRPr lang="en-CA" sz="1400" b="0" i="0" u="none" strike="noStrike" dirty="0">
                        <a:solidFill>
                          <a:schemeClr val="bg1"/>
                        </a:solidFill>
                        <a:effectLst/>
                        <a:latin typeface="+mn-lt"/>
                      </a:endParaRPr>
                    </a:p>
                  </a:txBody>
                  <a:tcPr marL="0" marR="0" marT="0" marB="0" anchor="ctr"/>
                </a:tc>
                <a:tc>
                  <a:txBody>
                    <a:bodyPr/>
                    <a:lstStyle/>
                    <a:p>
                      <a:pPr algn="r" fontAlgn="ctr"/>
                      <a:endParaRPr lang="en-CA" sz="1400" b="0" i="0" u="none" strike="noStrike" dirty="0">
                        <a:solidFill>
                          <a:schemeClr val="bg1"/>
                        </a:solidFill>
                        <a:effectLst/>
                        <a:latin typeface="+mn-lt"/>
                      </a:endParaRPr>
                    </a:p>
                  </a:txBody>
                  <a:tcPr marL="0" marR="0" marT="0" marB="0" anchor="ctr"/>
                </a:tc>
                <a:tc>
                  <a:txBody>
                    <a:bodyPr/>
                    <a:lstStyle/>
                    <a:p>
                      <a:pPr algn="r" fontAlgn="ctr"/>
                      <a:endParaRPr lang="en-CA" sz="1400" b="0" i="0" u="none" strike="noStrike" dirty="0">
                        <a:solidFill>
                          <a:schemeClr val="bg1"/>
                        </a:solidFill>
                        <a:effectLst/>
                        <a:latin typeface="+mn-lt"/>
                      </a:endParaRPr>
                    </a:p>
                  </a:txBody>
                  <a:tcPr marL="0" marR="0" marT="0" marB="0" anchor="ctr"/>
                </a:tc>
                <a:tc>
                  <a:txBody>
                    <a:bodyPr/>
                    <a:lstStyle/>
                    <a:p>
                      <a:pPr algn="r" fontAlgn="ctr"/>
                      <a:endParaRPr lang="en-CA" sz="1400" b="0" i="0" u="none" strike="noStrike" dirty="0">
                        <a:solidFill>
                          <a:schemeClr val="bg1"/>
                        </a:solidFill>
                        <a:effectLst/>
                        <a:latin typeface="+mn-lt"/>
                      </a:endParaRPr>
                    </a:p>
                  </a:txBody>
                  <a:tcPr marL="0" marR="0" marT="0" marB="0" anchor="ctr"/>
                </a:tc>
                <a:tc>
                  <a:txBody>
                    <a:bodyPr/>
                    <a:lstStyle/>
                    <a:p>
                      <a:pPr algn="r" fontAlgn="ctr"/>
                      <a:endParaRPr lang="en-CA" sz="1400" b="0" i="0" u="none" strike="noStrike" dirty="0">
                        <a:solidFill>
                          <a:schemeClr val="bg1"/>
                        </a:solidFill>
                        <a:effectLst/>
                        <a:latin typeface="+mn-lt"/>
                      </a:endParaRPr>
                    </a:p>
                  </a:txBody>
                  <a:tcPr marL="0" marR="0" marT="0" marB="0" anchor="ctr"/>
                </a:tc>
                <a:extLst>
                  <a:ext uri="{0D108BD9-81ED-4DB2-BD59-A6C34878D82A}">
                    <a16:rowId xmlns:a16="http://schemas.microsoft.com/office/drawing/2014/main" val="1454221647"/>
                  </a:ext>
                </a:extLst>
              </a:tr>
              <a:tr h="320734">
                <a:tc>
                  <a:txBody>
                    <a:bodyPr/>
                    <a:lstStyle/>
                    <a:p>
                      <a:pPr algn="l" fontAlgn="b"/>
                      <a:r>
                        <a:rPr lang="en-US" sz="1400" u="none" strike="noStrike" dirty="0">
                          <a:solidFill>
                            <a:schemeClr val="bg1"/>
                          </a:solidFill>
                          <a:effectLst/>
                          <a:latin typeface="+mn-lt"/>
                        </a:rPr>
                        <a:t>Storm System Engineering and Replacement </a:t>
                      </a:r>
                      <a:endParaRPr lang="en-US" sz="1400" b="0" i="0" u="none" strike="noStrike" dirty="0">
                        <a:solidFill>
                          <a:schemeClr val="bg1"/>
                        </a:solidFill>
                        <a:effectLst/>
                        <a:latin typeface="+mn-lt"/>
                      </a:endParaRPr>
                    </a:p>
                  </a:txBody>
                  <a:tcPr marL="0" marR="0" marT="0" marB="0" anchor="b"/>
                </a:tc>
                <a:tc>
                  <a:txBody>
                    <a:bodyPr/>
                    <a:lstStyle/>
                    <a:p>
                      <a:pPr algn="ctr" fontAlgn="ctr"/>
                      <a:r>
                        <a:rPr lang="en-CA" sz="1400" u="none" strike="noStrike" dirty="0">
                          <a:solidFill>
                            <a:schemeClr val="bg1"/>
                          </a:solidFill>
                          <a:effectLst/>
                          <a:latin typeface="+mn-lt"/>
                        </a:rPr>
                        <a:t>G/GR</a:t>
                      </a:r>
                      <a:endParaRPr lang="en-CA" sz="1400" b="0" i="0" u="none" strike="noStrike" dirty="0">
                        <a:solidFill>
                          <a:schemeClr val="bg1"/>
                        </a:solidFill>
                        <a:effectLst/>
                        <a:latin typeface="+mn-lt"/>
                      </a:endParaRPr>
                    </a:p>
                  </a:txBody>
                  <a:tcPr marL="0" marR="0" marT="0" marB="0" anchor="ctr"/>
                </a:tc>
                <a:tc>
                  <a:txBody>
                    <a:bodyPr/>
                    <a:lstStyle/>
                    <a:p>
                      <a:pPr algn="r" fontAlgn="ctr"/>
                      <a:r>
                        <a:rPr lang="en-US" sz="1400" b="0" i="0" u="none" strike="noStrike" dirty="0">
                          <a:solidFill>
                            <a:schemeClr val="bg1"/>
                          </a:solidFill>
                          <a:effectLst/>
                          <a:latin typeface="+mn-lt"/>
                        </a:rPr>
                        <a:t>1,244,300</a:t>
                      </a:r>
                      <a:endParaRPr lang="en-CA" sz="1400" b="0" i="0" u="none" strike="noStrike" dirty="0">
                        <a:solidFill>
                          <a:schemeClr val="bg1"/>
                        </a:solidFill>
                        <a:effectLst/>
                        <a:latin typeface="+mn-lt"/>
                      </a:endParaRPr>
                    </a:p>
                  </a:txBody>
                  <a:tcPr marL="0" marR="0" marT="0" marB="0" anchor="ctr"/>
                </a:tc>
                <a:tc>
                  <a:txBody>
                    <a:bodyPr/>
                    <a:lstStyle/>
                    <a:p>
                      <a:pPr algn="r" fontAlgn="ctr"/>
                      <a:endParaRPr lang="en-CA" sz="1400" b="0" i="0" u="none" strike="noStrike" dirty="0">
                        <a:solidFill>
                          <a:schemeClr val="bg1"/>
                        </a:solidFill>
                        <a:effectLst/>
                        <a:latin typeface="+mn-lt"/>
                      </a:endParaRPr>
                    </a:p>
                  </a:txBody>
                  <a:tcPr marL="0" marR="0" marT="0" marB="0" anchor="ctr"/>
                </a:tc>
                <a:tc>
                  <a:txBody>
                    <a:bodyPr/>
                    <a:lstStyle/>
                    <a:p>
                      <a:pPr algn="r" fontAlgn="ctr"/>
                      <a:endParaRPr lang="en-CA" sz="1400" b="0" i="0" u="none" strike="noStrike" dirty="0">
                        <a:solidFill>
                          <a:schemeClr val="bg1"/>
                        </a:solidFill>
                        <a:effectLst/>
                        <a:latin typeface="+mn-lt"/>
                      </a:endParaRPr>
                    </a:p>
                  </a:txBody>
                  <a:tcPr marL="0" marR="0" marT="0" marB="0" anchor="ctr"/>
                </a:tc>
                <a:tc>
                  <a:txBody>
                    <a:bodyPr/>
                    <a:lstStyle/>
                    <a:p>
                      <a:pPr algn="r" fontAlgn="ctr"/>
                      <a:endParaRPr lang="en-CA" sz="1400" b="0" i="0" u="none" strike="noStrike" dirty="0">
                        <a:solidFill>
                          <a:schemeClr val="bg1"/>
                        </a:solidFill>
                        <a:effectLst/>
                        <a:latin typeface="+mn-lt"/>
                      </a:endParaRPr>
                    </a:p>
                  </a:txBody>
                  <a:tcPr marL="0" marR="0" marT="0" marB="0" anchor="ctr"/>
                </a:tc>
                <a:tc>
                  <a:txBody>
                    <a:bodyPr/>
                    <a:lstStyle/>
                    <a:p>
                      <a:pPr algn="r" fontAlgn="ctr"/>
                      <a:endParaRPr lang="en-CA" sz="1400" b="0" i="0" u="none" strike="noStrike" dirty="0">
                        <a:solidFill>
                          <a:schemeClr val="bg1"/>
                        </a:solidFill>
                        <a:effectLst/>
                        <a:latin typeface="+mn-lt"/>
                      </a:endParaRPr>
                    </a:p>
                  </a:txBody>
                  <a:tcPr marL="0" marR="0" marT="0" marB="0" anchor="ctr"/>
                </a:tc>
                <a:extLst>
                  <a:ext uri="{0D108BD9-81ED-4DB2-BD59-A6C34878D82A}">
                    <a16:rowId xmlns:a16="http://schemas.microsoft.com/office/drawing/2014/main" val="1860184861"/>
                  </a:ext>
                </a:extLst>
              </a:tr>
              <a:tr h="320734">
                <a:tc>
                  <a:txBody>
                    <a:bodyPr/>
                    <a:lstStyle/>
                    <a:p>
                      <a:pPr algn="l" fontAlgn="b"/>
                      <a:r>
                        <a:rPr lang="en-CA" sz="1400" u="none" strike="noStrike" dirty="0">
                          <a:solidFill>
                            <a:schemeClr val="bg1"/>
                          </a:solidFill>
                          <a:effectLst/>
                          <a:latin typeface="+mn-lt"/>
                        </a:rPr>
                        <a:t>Peninsula Road boulevard upgrades</a:t>
                      </a:r>
                      <a:endParaRPr lang="en-CA" sz="1400" b="0" i="0" u="none" strike="noStrike" dirty="0">
                        <a:solidFill>
                          <a:schemeClr val="bg1"/>
                        </a:solidFill>
                        <a:effectLst/>
                        <a:latin typeface="+mn-lt"/>
                      </a:endParaRPr>
                    </a:p>
                  </a:txBody>
                  <a:tcPr marL="0" marR="0" marT="0" marB="0" anchor="b"/>
                </a:tc>
                <a:tc>
                  <a:txBody>
                    <a:bodyPr/>
                    <a:lstStyle/>
                    <a:p>
                      <a:pPr algn="ctr" fontAlgn="ctr"/>
                      <a:r>
                        <a:rPr lang="en-CA" sz="1400" u="none" strike="noStrike" dirty="0">
                          <a:solidFill>
                            <a:schemeClr val="bg1"/>
                          </a:solidFill>
                          <a:effectLst/>
                          <a:latin typeface="+mn-lt"/>
                        </a:rPr>
                        <a:t>G</a:t>
                      </a:r>
                      <a:endParaRPr lang="en-CA" sz="1400" b="0" i="0" u="none" strike="noStrike" dirty="0">
                        <a:solidFill>
                          <a:schemeClr val="bg1"/>
                        </a:solidFill>
                        <a:effectLst/>
                        <a:latin typeface="+mn-lt"/>
                      </a:endParaRPr>
                    </a:p>
                  </a:txBody>
                  <a:tcPr marL="0" marR="0" marT="0" marB="0" anchor="ctr"/>
                </a:tc>
                <a:tc>
                  <a:txBody>
                    <a:bodyPr/>
                    <a:lstStyle/>
                    <a:p>
                      <a:pPr algn="r" fontAlgn="ctr"/>
                      <a:endParaRPr lang="en-CA" sz="1400" b="0" i="0" u="none" strike="noStrike" dirty="0">
                        <a:solidFill>
                          <a:schemeClr val="bg1"/>
                        </a:solidFill>
                        <a:effectLst/>
                        <a:latin typeface="+mn-lt"/>
                      </a:endParaRPr>
                    </a:p>
                  </a:txBody>
                  <a:tcPr marL="0" marR="0" marT="0" marB="0" anchor="ctr"/>
                </a:tc>
                <a:tc>
                  <a:txBody>
                    <a:bodyPr/>
                    <a:lstStyle/>
                    <a:p>
                      <a:pPr algn="r" fontAlgn="ctr"/>
                      <a:endParaRPr lang="en-CA" sz="1400" b="0" i="0" u="none" strike="noStrike" dirty="0">
                        <a:solidFill>
                          <a:schemeClr val="bg1"/>
                        </a:solidFill>
                        <a:effectLst/>
                        <a:latin typeface="+mn-lt"/>
                      </a:endParaRPr>
                    </a:p>
                  </a:txBody>
                  <a:tcPr marL="0" marR="0" marT="0" marB="0" anchor="ctr"/>
                </a:tc>
                <a:tc>
                  <a:txBody>
                    <a:bodyPr/>
                    <a:lstStyle/>
                    <a:p>
                      <a:pPr algn="r" fontAlgn="ctr"/>
                      <a:endParaRPr lang="en-CA" sz="1400" b="0" i="0" u="none" strike="noStrike" dirty="0">
                        <a:solidFill>
                          <a:schemeClr val="bg1"/>
                        </a:solidFill>
                        <a:effectLst/>
                        <a:latin typeface="+mn-lt"/>
                      </a:endParaRPr>
                    </a:p>
                  </a:txBody>
                  <a:tcPr marL="0" marR="0" marT="0" marB="0" anchor="ctr"/>
                </a:tc>
                <a:tc>
                  <a:txBody>
                    <a:bodyPr/>
                    <a:lstStyle/>
                    <a:p>
                      <a:pPr algn="r" fontAlgn="ctr"/>
                      <a:r>
                        <a:rPr lang="en-CA" sz="1400" u="none" strike="noStrike" dirty="0">
                          <a:solidFill>
                            <a:schemeClr val="bg1"/>
                          </a:solidFill>
                          <a:effectLst/>
                          <a:latin typeface="+mn-lt"/>
                        </a:rPr>
                        <a:t>300,000</a:t>
                      </a:r>
                      <a:endParaRPr lang="en-CA" sz="1400" b="0" i="0" u="none" strike="noStrike" dirty="0">
                        <a:solidFill>
                          <a:schemeClr val="bg1"/>
                        </a:solidFill>
                        <a:effectLst/>
                        <a:latin typeface="+mn-lt"/>
                      </a:endParaRPr>
                    </a:p>
                  </a:txBody>
                  <a:tcPr marL="0" marR="0" marT="0" marB="0" anchor="ctr"/>
                </a:tc>
                <a:tc>
                  <a:txBody>
                    <a:bodyPr/>
                    <a:lstStyle/>
                    <a:p>
                      <a:pPr algn="r" fontAlgn="ctr"/>
                      <a:endParaRPr lang="en-CA" sz="1400" b="0" i="0" u="none" strike="noStrike" dirty="0">
                        <a:solidFill>
                          <a:schemeClr val="bg1"/>
                        </a:solidFill>
                        <a:effectLst/>
                        <a:latin typeface="+mn-lt"/>
                      </a:endParaRPr>
                    </a:p>
                  </a:txBody>
                  <a:tcPr marL="0" marR="0" marT="0" marB="0" anchor="ctr"/>
                </a:tc>
                <a:extLst>
                  <a:ext uri="{0D108BD9-81ED-4DB2-BD59-A6C34878D82A}">
                    <a16:rowId xmlns:a16="http://schemas.microsoft.com/office/drawing/2014/main" val="3860369360"/>
                  </a:ext>
                </a:extLst>
              </a:tr>
              <a:tr h="320734">
                <a:tc>
                  <a:txBody>
                    <a:bodyPr/>
                    <a:lstStyle/>
                    <a:p>
                      <a:pPr algn="l" fontAlgn="b"/>
                      <a:r>
                        <a:rPr lang="en-US" sz="1400" b="0" i="0" u="none" strike="noStrike" dirty="0">
                          <a:solidFill>
                            <a:schemeClr val="bg1"/>
                          </a:solidFill>
                          <a:effectLst/>
                          <a:latin typeface="+mn-lt"/>
                        </a:rPr>
                        <a:t>Matterson Bike Lane Painting</a:t>
                      </a:r>
                    </a:p>
                  </a:txBody>
                  <a:tcPr marL="0" marR="0" marT="0" marB="0" anchor="b"/>
                </a:tc>
                <a:tc>
                  <a:txBody>
                    <a:bodyPr/>
                    <a:lstStyle/>
                    <a:p>
                      <a:pPr algn="ctr" fontAlgn="ctr"/>
                      <a:r>
                        <a:rPr lang="en-US" sz="1400" b="0" i="0" u="none" strike="noStrike" dirty="0">
                          <a:solidFill>
                            <a:schemeClr val="bg1"/>
                          </a:solidFill>
                          <a:effectLst/>
                          <a:latin typeface="+mn-lt"/>
                        </a:rPr>
                        <a:t>G</a:t>
                      </a:r>
                      <a:endParaRPr lang="en-CA" sz="1400" b="0" i="0" u="none" strike="noStrike" dirty="0">
                        <a:solidFill>
                          <a:schemeClr val="bg1"/>
                        </a:solidFill>
                        <a:effectLst/>
                        <a:latin typeface="+mn-lt"/>
                      </a:endParaRPr>
                    </a:p>
                  </a:txBody>
                  <a:tcPr marL="0" marR="0" marT="0" marB="0" anchor="ctr"/>
                </a:tc>
                <a:tc>
                  <a:txBody>
                    <a:bodyPr/>
                    <a:lstStyle/>
                    <a:p>
                      <a:pPr algn="r" fontAlgn="ctr"/>
                      <a:endParaRPr lang="en-CA" sz="1400" b="0" i="0" u="none" strike="noStrike" dirty="0">
                        <a:solidFill>
                          <a:schemeClr val="bg1"/>
                        </a:solidFill>
                        <a:effectLst/>
                        <a:latin typeface="+mn-lt"/>
                      </a:endParaRPr>
                    </a:p>
                  </a:txBody>
                  <a:tcPr marL="0" marR="0" marT="0" marB="0" anchor="ctr"/>
                </a:tc>
                <a:tc>
                  <a:txBody>
                    <a:bodyPr/>
                    <a:lstStyle/>
                    <a:p>
                      <a:pPr algn="r" fontAlgn="ctr"/>
                      <a:endParaRPr lang="en-CA" sz="1400" b="0" i="0" u="none" strike="noStrike" dirty="0">
                        <a:solidFill>
                          <a:schemeClr val="bg1"/>
                        </a:solidFill>
                        <a:effectLst/>
                        <a:latin typeface="+mn-lt"/>
                      </a:endParaRPr>
                    </a:p>
                  </a:txBody>
                  <a:tcPr marL="0" marR="0" marT="0" marB="0" anchor="ctr"/>
                </a:tc>
                <a:tc>
                  <a:txBody>
                    <a:bodyPr/>
                    <a:lstStyle/>
                    <a:p>
                      <a:pPr algn="r" fontAlgn="ctr"/>
                      <a:endParaRPr lang="en-CA" sz="1400" b="0" i="0" u="none" strike="noStrike" dirty="0">
                        <a:solidFill>
                          <a:schemeClr val="bg1"/>
                        </a:solidFill>
                        <a:effectLst/>
                        <a:latin typeface="+mn-lt"/>
                      </a:endParaRPr>
                    </a:p>
                  </a:txBody>
                  <a:tcPr marL="0" marR="0" marT="0" marB="0" anchor="ctr"/>
                </a:tc>
                <a:tc>
                  <a:txBody>
                    <a:bodyPr/>
                    <a:lstStyle/>
                    <a:p>
                      <a:pPr algn="r" fontAlgn="ctr"/>
                      <a:r>
                        <a:rPr lang="en-US" sz="1400" b="0" i="0" u="none" strike="noStrike" dirty="0">
                          <a:solidFill>
                            <a:schemeClr val="bg1"/>
                          </a:solidFill>
                          <a:effectLst/>
                          <a:latin typeface="+mn-lt"/>
                        </a:rPr>
                        <a:t>50,000</a:t>
                      </a:r>
                      <a:endParaRPr lang="en-CA" sz="1400" b="0" i="0" u="none" strike="noStrike" dirty="0">
                        <a:solidFill>
                          <a:schemeClr val="bg1"/>
                        </a:solidFill>
                        <a:effectLst/>
                        <a:latin typeface="+mn-lt"/>
                      </a:endParaRPr>
                    </a:p>
                  </a:txBody>
                  <a:tcPr marL="0" marR="0" marT="0" marB="0" anchor="ctr"/>
                </a:tc>
                <a:tc>
                  <a:txBody>
                    <a:bodyPr/>
                    <a:lstStyle/>
                    <a:p>
                      <a:pPr algn="r" fontAlgn="ctr"/>
                      <a:endParaRPr lang="en-CA" sz="1400" b="0" i="0" u="none" strike="noStrike" dirty="0">
                        <a:solidFill>
                          <a:schemeClr val="bg1"/>
                        </a:solidFill>
                        <a:effectLst/>
                        <a:latin typeface="+mn-lt"/>
                      </a:endParaRPr>
                    </a:p>
                  </a:txBody>
                  <a:tcPr marL="0" marR="0" marT="0" marB="0" anchor="ctr"/>
                </a:tc>
                <a:extLst>
                  <a:ext uri="{0D108BD9-81ED-4DB2-BD59-A6C34878D82A}">
                    <a16:rowId xmlns:a16="http://schemas.microsoft.com/office/drawing/2014/main" val="1483076016"/>
                  </a:ext>
                </a:extLst>
              </a:tr>
              <a:tr h="320734">
                <a:tc>
                  <a:txBody>
                    <a:bodyPr/>
                    <a:lstStyle/>
                    <a:p>
                      <a:pPr algn="l" fontAlgn="b"/>
                      <a:r>
                        <a:rPr lang="en-US" sz="1400" b="0" i="0" u="none" strike="noStrike" dirty="0">
                          <a:solidFill>
                            <a:schemeClr val="bg1"/>
                          </a:solidFill>
                          <a:effectLst/>
                          <a:latin typeface="+mn-lt"/>
                        </a:rPr>
                        <a:t>Road Resurfacing</a:t>
                      </a:r>
                    </a:p>
                  </a:txBody>
                  <a:tcPr marL="0" marR="0" marT="0" marB="0" anchor="b"/>
                </a:tc>
                <a:tc>
                  <a:txBody>
                    <a:bodyPr/>
                    <a:lstStyle/>
                    <a:p>
                      <a:pPr algn="ctr" fontAlgn="ctr"/>
                      <a:r>
                        <a:rPr lang="en-US" sz="1400" b="0" i="0" u="none" strike="noStrike" dirty="0">
                          <a:solidFill>
                            <a:schemeClr val="bg1"/>
                          </a:solidFill>
                          <a:effectLst/>
                          <a:latin typeface="+mn-lt"/>
                        </a:rPr>
                        <a:t>GR</a:t>
                      </a:r>
                      <a:endParaRPr lang="en-CA" sz="1400" b="0" i="0" u="none" strike="noStrike" dirty="0">
                        <a:solidFill>
                          <a:schemeClr val="bg1"/>
                        </a:solidFill>
                        <a:effectLst/>
                        <a:latin typeface="+mn-lt"/>
                      </a:endParaRPr>
                    </a:p>
                  </a:txBody>
                  <a:tcPr marL="0" marR="0" marT="0" marB="0" anchor="ctr"/>
                </a:tc>
                <a:tc>
                  <a:txBody>
                    <a:bodyPr/>
                    <a:lstStyle/>
                    <a:p>
                      <a:pPr algn="r" fontAlgn="ctr"/>
                      <a:endParaRPr lang="en-CA" sz="1400" b="0" i="0" u="none" strike="noStrike" dirty="0">
                        <a:solidFill>
                          <a:schemeClr val="bg1"/>
                        </a:solidFill>
                        <a:effectLst/>
                        <a:latin typeface="+mn-lt"/>
                      </a:endParaRPr>
                    </a:p>
                  </a:txBody>
                  <a:tcPr marL="0" marR="0" marT="0" marB="0" anchor="ctr"/>
                </a:tc>
                <a:tc>
                  <a:txBody>
                    <a:bodyPr/>
                    <a:lstStyle/>
                    <a:p>
                      <a:pPr algn="r" fontAlgn="ctr"/>
                      <a:endParaRPr lang="en-CA" sz="1400" b="0" i="0" u="none" strike="noStrike" dirty="0">
                        <a:solidFill>
                          <a:schemeClr val="bg1"/>
                        </a:solidFill>
                        <a:effectLst/>
                        <a:latin typeface="+mn-lt"/>
                      </a:endParaRPr>
                    </a:p>
                  </a:txBody>
                  <a:tcPr marL="0" marR="0" marT="0" marB="0" anchor="ctr"/>
                </a:tc>
                <a:tc>
                  <a:txBody>
                    <a:bodyPr/>
                    <a:lstStyle/>
                    <a:p>
                      <a:pPr algn="r" fontAlgn="ctr"/>
                      <a:endParaRPr lang="en-CA" sz="1400" b="0" i="0" u="none" strike="noStrike" dirty="0">
                        <a:solidFill>
                          <a:schemeClr val="bg1"/>
                        </a:solidFill>
                        <a:effectLst/>
                        <a:latin typeface="+mn-lt"/>
                      </a:endParaRPr>
                    </a:p>
                  </a:txBody>
                  <a:tcPr marL="0" marR="0" marT="0" marB="0" anchor="ctr"/>
                </a:tc>
                <a:tc>
                  <a:txBody>
                    <a:bodyPr/>
                    <a:lstStyle/>
                    <a:p>
                      <a:pPr algn="r" fontAlgn="ctr"/>
                      <a:r>
                        <a:rPr lang="en-US" sz="1400" b="0" i="0" u="none" strike="noStrike" dirty="0">
                          <a:solidFill>
                            <a:schemeClr val="bg1"/>
                          </a:solidFill>
                          <a:effectLst/>
                          <a:latin typeface="+mn-lt"/>
                        </a:rPr>
                        <a:t>300,000</a:t>
                      </a:r>
                      <a:endParaRPr lang="en-CA" sz="1400" b="0" i="0" u="none" strike="noStrike" dirty="0">
                        <a:solidFill>
                          <a:schemeClr val="bg1"/>
                        </a:solidFill>
                        <a:effectLst/>
                        <a:latin typeface="+mn-lt"/>
                      </a:endParaRPr>
                    </a:p>
                  </a:txBody>
                  <a:tcPr marL="0" marR="0" marT="0" marB="0" anchor="ctr"/>
                </a:tc>
                <a:tc>
                  <a:txBody>
                    <a:bodyPr/>
                    <a:lstStyle/>
                    <a:p>
                      <a:pPr algn="r" fontAlgn="ctr"/>
                      <a:endParaRPr lang="en-CA" sz="1400" b="0" i="0" u="none" strike="noStrike" dirty="0">
                        <a:solidFill>
                          <a:schemeClr val="bg1"/>
                        </a:solidFill>
                        <a:effectLst/>
                        <a:latin typeface="+mn-lt"/>
                      </a:endParaRPr>
                    </a:p>
                  </a:txBody>
                  <a:tcPr marL="0" marR="0" marT="0" marB="0" anchor="ctr"/>
                </a:tc>
                <a:extLst>
                  <a:ext uri="{0D108BD9-81ED-4DB2-BD59-A6C34878D82A}">
                    <a16:rowId xmlns:a16="http://schemas.microsoft.com/office/drawing/2014/main" val="1275886980"/>
                  </a:ext>
                </a:extLst>
              </a:tr>
              <a:tr h="320734">
                <a:tc>
                  <a:txBody>
                    <a:bodyPr/>
                    <a:lstStyle/>
                    <a:p>
                      <a:pPr algn="l" fontAlgn="b"/>
                      <a:r>
                        <a:rPr lang="en-US" sz="1400" u="none" strike="noStrike" dirty="0">
                          <a:solidFill>
                            <a:schemeClr val="bg1"/>
                          </a:solidFill>
                          <a:effectLst/>
                          <a:latin typeface="+mn-lt"/>
                        </a:rPr>
                        <a:t>Larch Road Safety and Revitalization</a:t>
                      </a:r>
                      <a:endParaRPr lang="en-US" sz="1400" b="0" i="0" u="none" strike="noStrike" dirty="0">
                        <a:solidFill>
                          <a:schemeClr val="bg1"/>
                        </a:solidFill>
                        <a:effectLst/>
                        <a:latin typeface="+mn-lt"/>
                      </a:endParaRPr>
                    </a:p>
                  </a:txBody>
                  <a:tcPr marL="0" marR="0" marT="0" marB="0" anchor="b"/>
                </a:tc>
                <a:tc>
                  <a:txBody>
                    <a:bodyPr/>
                    <a:lstStyle/>
                    <a:p>
                      <a:pPr algn="ctr" fontAlgn="ctr"/>
                      <a:r>
                        <a:rPr lang="en-CA" sz="1400" u="none" strike="noStrike" dirty="0">
                          <a:solidFill>
                            <a:schemeClr val="bg1"/>
                          </a:solidFill>
                          <a:effectLst/>
                          <a:latin typeface="+mn-lt"/>
                        </a:rPr>
                        <a:t>G/GR</a:t>
                      </a:r>
                      <a:endParaRPr lang="en-CA" sz="1400" b="0" i="0" u="none" strike="noStrike" dirty="0">
                        <a:solidFill>
                          <a:schemeClr val="bg1"/>
                        </a:solidFill>
                        <a:effectLst/>
                        <a:latin typeface="+mn-lt"/>
                      </a:endParaRPr>
                    </a:p>
                  </a:txBody>
                  <a:tcPr marL="0" marR="0" marT="0" marB="0" anchor="ctr"/>
                </a:tc>
                <a:tc>
                  <a:txBody>
                    <a:bodyPr/>
                    <a:lstStyle/>
                    <a:p>
                      <a:pPr algn="r" fontAlgn="ctr"/>
                      <a:r>
                        <a:rPr lang="en-CA" sz="1400" u="none" strike="noStrike" dirty="0">
                          <a:solidFill>
                            <a:schemeClr val="bg1"/>
                          </a:solidFill>
                          <a:effectLst/>
                          <a:latin typeface="+mn-lt"/>
                        </a:rPr>
                        <a:t>656,700</a:t>
                      </a:r>
                      <a:endParaRPr lang="en-CA" sz="1400" b="0" i="0" u="none" strike="noStrike" dirty="0">
                        <a:solidFill>
                          <a:schemeClr val="bg1"/>
                        </a:solidFill>
                        <a:effectLst/>
                        <a:latin typeface="+mn-lt"/>
                      </a:endParaRPr>
                    </a:p>
                  </a:txBody>
                  <a:tcPr marL="0" marR="0" marT="0" marB="0" anchor="ctr"/>
                </a:tc>
                <a:tc>
                  <a:txBody>
                    <a:bodyPr/>
                    <a:lstStyle/>
                    <a:p>
                      <a:pPr algn="r" fontAlgn="ctr"/>
                      <a:endParaRPr lang="en-CA" sz="1400" b="0" i="0" u="none" strike="noStrike" dirty="0">
                        <a:solidFill>
                          <a:schemeClr val="bg1"/>
                        </a:solidFill>
                        <a:effectLst/>
                        <a:latin typeface="+mn-lt"/>
                      </a:endParaRPr>
                    </a:p>
                  </a:txBody>
                  <a:tcPr marL="0" marR="0" marT="0" marB="0" anchor="ctr"/>
                </a:tc>
                <a:tc>
                  <a:txBody>
                    <a:bodyPr/>
                    <a:lstStyle/>
                    <a:p>
                      <a:pPr algn="r" fontAlgn="ctr"/>
                      <a:endParaRPr lang="en-CA" sz="1400" b="0" i="0" u="none" strike="noStrike" dirty="0">
                        <a:solidFill>
                          <a:schemeClr val="bg1"/>
                        </a:solidFill>
                        <a:effectLst/>
                        <a:latin typeface="+mn-lt"/>
                      </a:endParaRPr>
                    </a:p>
                  </a:txBody>
                  <a:tcPr marL="0" marR="0" marT="0" marB="0" anchor="ctr"/>
                </a:tc>
                <a:tc>
                  <a:txBody>
                    <a:bodyPr/>
                    <a:lstStyle/>
                    <a:p>
                      <a:pPr algn="r" fontAlgn="ctr"/>
                      <a:endParaRPr lang="en-CA" sz="1400" b="0" i="0" u="none" strike="noStrike" dirty="0">
                        <a:solidFill>
                          <a:schemeClr val="bg1"/>
                        </a:solidFill>
                        <a:effectLst/>
                        <a:latin typeface="+mn-lt"/>
                      </a:endParaRPr>
                    </a:p>
                  </a:txBody>
                  <a:tcPr marL="0" marR="0" marT="0" marB="0" anchor="ctr"/>
                </a:tc>
                <a:tc>
                  <a:txBody>
                    <a:bodyPr/>
                    <a:lstStyle/>
                    <a:p>
                      <a:pPr algn="r" fontAlgn="ctr"/>
                      <a:endParaRPr lang="en-CA" sz="1400" b="0" i="0" u="none" strike="noStrike" dirty="0">
                        <a:solidFill>
                          <a:schemeClr val="bg1"/>
                        </a:solidFill>
                        <a:effectLst/>
                        <a:latin typeface="+mn-lt"/>
                      </a:endParaRPr>
                    </a:p>
                  </a:txBody>
                  <a:tcPr marL="0" marR="0" marT="0" marB="0" anchor="ctr"/>
                </a:tc>
                <a:extLst>
                  <a:ext uri="{0D108BD9-81ED-4DB2-BD59-A6C34878D82A}">
                    <a16:rowId xmlns:a16="http://schemas.microsoft.com/office/drawing/2014/main" val="2230201593"/>
                  </a:ext>
                </a:extLst>
              </a:tr>
              <a:tr h="320734">
                <a:tc>
                  <a:txBody>
                    <a:bodyPr/>
                    <a:lstStyle/>
                    <a:p>
                      <a:pPr algn="l" fontAlgn="ctr"/>
                      <a:r>
                        <a:rPr lang="en-CA" sz="1400" b="1" u="none" strike="noStrike" dirty="0">
                          <a:solidFill>
                            <a:schemeClr val="bg1"/>
                          </a:solidFill>
                          <a:effectLst/>
                          <a:latin typeface="+mn-lt"/>
                        </a:rPr>
                        <a:t>TOTAL</a:t>
                      </a:r>
                      <a:endParaRPr lang="en-CA" sz="1400" b="1" i="0" u="none" strike="noStrike" dirty="0">
                        <a:solidFill>
                          <a:schemeClr val="bg1"/>
                        </a:solidFill>
                        <a:effectLst/>
                        <a:latin typeface="+mn-lt"/>
                      </a:endParaRPr>
                    </a:p>
                  </a:txBody>
                  <a:tcPr marL="0" marR="0" marT="0" marB="0" anchor="ctr"/>
                </a:tc>
                <a:tc>
                  <a:txBody>
                    <a:bodyPr/>
                    <a:lstStyle/>
                    <a:p>
                      <a:pPr algn="ctr" fontAlgn="ctr"/>
                      <a:r>
                        <a:rPr lang="en-CA" sz="1400" b="1" u="none" strike="noStrike" dirty="0">
                          <a:solidFill>
                            <a:schemeClr val="bg1"/>
                          </a:solidFill>
                          <a:effectLst/>
                          <a:latin typeface="+mn-lt"/>
                        </a:rPr>
                        <a:t> </a:t>
                      </a:r>
                      <a:endParaRPr lang="en-CA" sz="1400" b="1" i="0" u="none" strike="noStrike" dirty="0">
                        <a:solidFill>
                          <a:schemeClr val="bg1"/>
                        </a:solidFill>
                        <a:effectLst/>
                        <a:latin typeface="+mn-lt"/>
                      </a:endParaRPr>
                    </a:p>
                  </a:txBody>
                  <a:tcPr marL="0" marR="0" marT="0" marB="0" anchor="ctr"/>
                </a:tc>
                <a:tc>
                  <a:txBody>
                    <a:bodyPr/>
                    <a:lstStyle/>
                    <a:p>
                      <a:pPr algn="r" fontAlgn="ctr"/>
                      <a:r>
                        <a:rPr lang="en-US" sz="1400" b="1" i="0" u="none" strike="noStrike" dirty="0">
                          <a:solidFill>
                            <a:schemeClr val="bg1"/>
                          </a:solidFill>
                          <a:effectLst/>
                          <a:latin typeface="+mn-lt"/>
                        </a:rPr>
                        <a:t>3,330,527</a:t>
                      </a:r>
                      <a:endParaRPr lang="en-CA" sz="1400" b="1" i="0" u="none" strike="noStrike" dirty="0">
                        <a:solidFill>
                          <a:schemeClr val="bg1"/>
                        </a:solidFill>
                        <a:effectLst/>
                        <a:latin typeface="+mn-lt"/>
                      </a:endParaRPr>
                    </a:p>
                  </a:txBody>
                  <a:tcPr marL="0" marR="0" marT="0" marB="0" anchor="ctr"/>
                </a:tc>
                <a:tc>
                  <a:txBody>
                    <a:bodyPr/>
                    <a:lstStyle/>
                    <a:p>
                      <a:pPr algn="r" fontAlgn="ctr"/>
                      <a:endParaRPr lang="en-CA" sz="1400" b="1" i="0" u="none" strike="noStrike" dirty="0">
                        <a:solidFill>
                          <a:schemeClr val="bg1"/>
                        </a:solidFill>
                        <a:effectLst/>
                        <a:latin typeface="+mn-lt"/>
                      </a:endParaRPr>
                    </a:p>
                  </a:txBody>
                  <a:tcPr marL="0" marR="0" marT="0" marB="0" anchor="ctr"/>
                </a:tc>
                <a:tc>
                  <a:txBody>
                    <a:bodyPr/>
                    <a:lstStyle/>
                    <a:p>
                      <a:pPr algn="r" fontAlgn="ctr"/>
                      <a:endParaRPr lang="en-CA" sz="1400" b="1" i="0" u="none" strike="noStrike" dirty="0">
                        <a:solidFill>
                          <a:schemeClr val="bg1"/>
                        </a:solidFill>
                        <a:effectLst/>
                        <a:latin typeface="+mn-lt"/>
                      </a:endParaRPr>
                    </a:p>
                  </a:txBody>
                  <a:tcPr marL="0" marR="0" marT="0" marB="0" anchor="ctr"/>
                </a:tc>
                <a:tc>
                  <a:txBody>
                    <a:bodyPr/>
                    <a:lstStyle/>
                    <a:p>
                      <a:pPr algn="r" fontAlgn="ctr"/>
                      <a:r>
                        <a:rPr lang="en-US" sz="1400" b="1" i="0" u="none" strike="noStrike" dirty="0">
                          <a:solidFill>
                            <a:schemeClr val="bg1"/>
                          </a:solidFill>
                          <a:effectLst/>
                          <a:latin typeface="+mn-lt"/>
                        </a:rPr>
                        <a:t>650,000</a:t>
                      </a:r>
                      <a:endParaRPr lang="en-CA" sz="1400" b="1" i="0" u="none" strike="noStrike" dirty="0">
                        <a:solidFill>
                          <a:schemeClr val="bg1"/>
                        </a:solidFill>
                        <a:effectLst/>
                        <a:latin typeface="+mn-lt"/>
                      </a:endParaRPr>
                    </a:p>
                  </a:txBody>
                  <a:tcPr marL="0" marR="0" marT="0" marB="0" anchor="ctr"/>
                </a:tc>
                <a:tc>
                  <a:txBody>
                    <a:bodyPr/>
                    <a:lstStyle/>
                    <a:p>
                      <a:pPr algn="r" fontAlgn="ctr"/>
                      <a:endParaRPr lang="en-CA" sz="1400" b="1" i="0" u="none" strike="noStrike" dirty="0">
                        <a:solidFill>
                          <a:schemeClr val="bg1"/>
                        </a:solidFill>
                        <a:effectLst/>
                        <a:latin typeface="+mn-lt"/>
                      </a:endParaRPr>
                    </a:p>
                  </a:txBody>
                  <a:tcPr marL="0" marR="0" marT="0" marB="0" anchor="ctr"/>
                </a:tc>
                <a:extLst>
                  <a:ext uri="{0D108BD9-81ED-4DB2-BD59-A6C34878D82A}">
                    <a16:rowId xmlns:a16="http://schemas.microsoft.com/office/drawing/2014/main" val="2262145177"/>
                  </a:ext>
                </a:extLst>
              </a:tr>
            </a:tbl>
          </a:graphicData>
        </a:graphic>
      </p:graphicFrame>
    </p:spTree>
    <p:extLst>
      <p:ext uri="{BB962C8B-B14F-4D97-AF65-F5344CB8AC3E}">
        <p14:creationId xmlns:p14="http://schemas.microsoft.com/office/powerpoint/2010/main" val="50723799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F3E99235-CCB4-F937-FB48-83CEA3722FEB}"/>
              </a:ext>
            </a:extLst>
          </p:cNvPr>
          <p:cNvSpPr txBox="1"/>
          <p:nvPr/>
        </p:nvSpPr>
        <p:spPr>
          <a:xfrm>
            <a:off x="993631" y="518160"/>
            <a:ext cx="4685530" cy="5709920"/>
          </a:xfrm>
          <a:prstGeom prst="rect">
            <a:avLst/>
          </a:prstGeom>
        </p:spPr>
        <p:txBody>
          <a:bodyPr vert="horz" lIns="91440" tIns="45720" rIns="91440" bIns="45720" rtlCol="0">
            <a:normAutofit/>
          </a:bodyPr>
          <a:lstStyle/>
          <a:p>
            <a:pPr defTabSz="914400">
              <a:lnSpc>
                <a:spcPct val="110000"/>
              </a:lnSpc>
              <a:spcAft>
                <a:spcPts val="600"/>
              </a:spcAft>
              <a:buSzPct val="125000"/>
            </a:pPr>
            <a:endParaRPr lang="en-US" sz="1600" dirty="0">
              <a:solidFill>
                <a:schemeClr val="bg1"/>
              </a:solidFill>
            </a:endParaRPr>
          </a:p>
          <a:p>
            <a:pPr algn="ctr" defTabSz="914400">
              <a:lnSpc>
                <a:spcPct val="110000"/>
              </a:lnSpc>
              <a:spcAft>
                <a:spcPts val="600"/>
              </a:spcAft>
              <a:buSzPct val="125000"/>
            </a:pPr>
            <a:r>
              <a:rPr lang="en-US" b="1" dirty="0">
                <a:solidFill>
                  <a:schemeClr val="bg1"/>
                </a:solidFill>
              </a:rPr>
              <a:t>SCBA’s (PRE 1992) </a:t>
            </a:r>
          </a:p>
          <a:p>
            <a:pPr algn="ctr" defTabSz="914400">
              <a:lnSpc>
                <a:spcPct val="110000"/>
              </a:lnSpc>
              <a:spcAft>
                <a:spcPts val="600"/>
              </a:spcAft>
              <a:buSzPct val="125000"/>
            </a:pPr>
            <a:r>
              <a:rPr lang="en-US" b="1" dirty="0">
                <a:solidFill>
                  <a:schemeClr val="bg1"/>
                </a:solidFill>
              </a:rPr>
              <a:t>$200,000 (ER)</a:t>
            </a:r>
          </a:p>
          <a:p>
            <a:pPr algn="ctr" defTabSz="914400">
              <a:lnSpc>
                <a:spcPct val="110000"/>
              </a:lnSpc>
              <a:spcAft>
                <a:spcPts val="600"/>
              </a:spcAft>
              <a:buSzPct val="125000"/>
            </a:pPr>
            <a:r>
              <a:rPr lang="en-US" dirty="0">
                <a:solidFill>
                  <a:schemeClr val="bg1"/>
                </a:solidFill>
              </a:rPr>
              <a:t>Replacement of existing Self-Contained Breathing Apparatus </a:t>
            </a:r>
          </a:p>
          <a:p>
            <a:pPr algn="ctr" defTabSz="914400">
              <a:lnSpc>
                <a:spcPct val="110000"/>
              </a:lnSpc>
              <a:spcAft>
                <a:spcPts val="600"/>
              </a:spcAft>
              <a:buSzPct val="125000"/>
            </a:pPr>
            <a:endParaRPr lang="en-US" b="1" dirty="0">
              <a:solidFill>
                <a:schemeClr val="bg1"/>
              </a:solidFill>
            </a:endParaRPr>
          </a:p>
          <a:p>
            <a:pPr algn="ctr" defTabSz="914400">
              <a:lnSpc>
                <a:spcPct val="110000"/>
              </a:lnSpc>
              <a:spcAft>
                <a:spcPts val="600"/>
              </a:spcAft>
              <a:buSzPct val="125000"/>
            </a:pPr>
            <a:r>
              <a:rPr lang="en-US" b="1" dirty="0">
                <a:solidFill>
                  <a:schemeClr val="bg1"/>
                </a:solidFill>
              </a:rPr>
              <a:t>Turnout Gear </a:t>
            </a:r>
          </a:p>
          <a:p>
            <a:pPr algn="ctr" defTabSz="914400">
              <a:lnSpc>
                <a:spcPct val="110000"/>
              </a:lnSpc>
              <a:spcAft>
                <a:spcPts val="600"/>
              </a:spcAft>
              <a:buSzPct val="125000"/>
            </a:pPr>
            <a:r>
              <a:rPr lang="en-US" b="1" dirty="0">
                <a:solidFill>
                  <a:schemeClr val="bg1"/>
                </a:solidFill>
              </a:rPr>
              <a:t>$28,964 G</a:t>
            </a:r>
          </a:p>
          <a:p>
            <a:pPr algn="ctr" defTabSz="914400">
              <a:lnSpc>
                <a:spcPct val="110000"/>
              </a:lnSpc>
              <a:spcAft>
                <a:spcPts val="600"/>
              </a:spcAft>
              <a:buSzPct val="125000"/>
            </a:pPr>
            <a:r>
              <a:rPr lang="en-US" dirty="0">
                <a:solidFill>
                  <a:schemeClr val="bg1"/>
                </a:solidFill>
              </a:rPr>
              <a:t>Purchase of new turn out gear for members, retiring old gear to backup.  </a:t>
            </a:r>
          </a:p>
          <a:p>
            <a:pPr algn="ctr" defTabSz="914400">
              <a:lnSpc>
                <a:spcPct val="110000"/>
              </a:lnSpc>
              <a:spcAft>
                <a:spcPts val="600"/>
              </a:spcAft>
              <a:buSzPct val="125000"/>
            </a:pPr>
            <a:endParaRPr lang="en-US" b="1" dirty="0">
              <a:solidFill>
                <a:schemeClr val="bg1"/>
              </a:solidFill>
            </a:endParaRPr>
          </a:p>
          <a:p>
            <a:pPr algn="ctr" defTabSz="914400">
              <a:lnSpc>
                <a:spcPct val="110000"/>
              </a:lnSpc>
              <a:spcAft>
                <a:spcPts val="600"/>
              </a:spcAft>
              <a:buSzPct val="125000"/>
            </a:pPr>
            <a:r>
              <a:rPr lang="en-US" b="1" dirty="0">
                <a:solidFill>
                  <a:schemeClr val="bg1"/>
                </a:solidFill>
              </a:rPr>
              <a:t>Engine 2 Replacement </a:t>
            </a:r>
          </a:p>
          <a:p>
            <a:pPr algn="ctr" defTabSz="914400">
              <a:lnSpc>
                <a:spcPct val="110000"/>
              </a:lnSpc>
              <a:spcAft>
                <a:spcPts val="600"/>
              </a:spcAft>
              <a:buSzPct val="125000"/>
            </a:pPr>
            <a:r>
              <a:rPr lang="en-US" b="1" dirty="0">
                <a:solidFill>
                  <a:schemeClr val="bg1"/>
                </a:solidFill>
              </a:rPr>
              <a:t>$800,000 STEL</a:t>
            </a:r>
          </a:p>
          <a:p>
            <a:pPr algn="ctr" defTabSz="914400">
              <a:lnSpc>
                <a:spcPct val="110000"/>
              </a:lnSpc>
              <a:spcAft>
                <a:spcPts val="600"/>
              </a:spcAft>
              <a:buSzPct val="125000"/>
            </a:pPr>
            <a:r>
              <a:rPr lang="en-US" dirty="0">
                <a:solidFill>
                  <a:schemeClr val="bg1"/>
                </a:solidFill>
              </a:rPr>
              <a:t>Replacement of the 23-yr old primary response vehicle.  </a:t>
            </a:r>
          </a:p>
          <a:p>
            <a:pPr defTabSz="914400">
              <a:lnSpc>
                <a:spcPct val="110000"/>
              </a:lnSpc>
              <a:spcAft>
                <a:spcPts val="600"/>
              </a:spcAft>
              <a:buSzPct val="125000"/>
            </a:pPr>
            <a:endParaRPr lang="en-US" sz="1600" dirty="0">
              <a:solidFill>
                <a:schemeClr val="bg1"/>
              </a:solidFill>
            </a:endParaRPr>
          </a:p>
        </p:txBody>
      </p:sp>
      <p:sp>
        <p:nvSpPr>
          <p:cNvPr id="54" name="Rectangle 53">
            <a:extLst>
              <a:ext uri="{FF2B5EF4-FFF2-40B4-BE49-F238E27FC236}">
                <a16:creationId xmlns:a16="http://schemas.microsoft.com/office/drawing/2014/main" id="{5742C426-FCE7-4673-BC1D-7E7D3A5FD0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5999" y="0"/>
            <a:ext cx="6096001" cy="6858000"/>
          </a:xfrm>
          <a:prstGeom prst="rect">
            <a:avLst/>
          </a:prstGeom>
          <a:solidFill>
            <a:schemeClr val="tx1"/>
          </a:solidFill>
          <a:ln>
            <a:noFill/>
          </a:ln>
          <a:effectLst>
            <a:innerShdw blurRad="63500" dist="12700" dir="10800000">
              <a:prstClr val="black">
                <a:alpha val="42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56" name="Rectangle 55">
            <a:extLst>
              <a:ext uri="{FF2B5EF4-FFF2-40B4-BE49-F238E27FC236}">
                <a16:creationId xmlns:a16="http://schemas.microsoft.com/office/drawing/2014/main" id="{10C239E5-48CB-4DB3-A778-3A01C488E9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098280" y="0"/>
            <a:ext cx="91440" cy="347472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58" name="Rectangle 57">
            <a:extLst>
              <a:ext uri="{FF2B5EF4-FFF2-40B4-BE49-F238E27FC236}">
                <a16:creationId xmlns:a16="http://schemas.microsoft.com/office/drawing/2014/main" id="{8D450192-3830-4F04-A1C0-F684D80AB9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5999" y="3383280"/>
            <a:ext cx="6096002" cy="9144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p:cNvSpPr>
            <a:spLocks/>
          </p:cNvSpPr>
          <p:nvPr/>
        </p:nvSpPr>
        <p:spPr>
          <a:xfrm>
            <a:off x="4711778" y="1354627"/>
            <a:ext cx="6844045" cy="3993936"/>
          </a:xfrm>
          <a:prstGeom prst="rect">
            <a:avLst/>
          </a:prstGeom>
        </p:spPr>
        <p:txBody>
          <a:bodyPr>
            <a:normAutofit/>
          </a:bodyPr>
          <a:lstStyle/>
          <a:p>
            <a:pPr defTabSz="393192">
              <a:spcAft>
                <a:spcPts val="600"/>
              </a:spcAft>
            </a:pPr>
            <a:endParaRPr lang="en-CA" sz="1548" b="1" kern="1200" dirty="0">
              <a:solidFill>
                <a:schemeClr val="tx1"/>
              </a:solidFill>
              <a:latin typeface="Century Gothic" panose="020B0502020202020204" pitchFamily="34" charset="0"/>
              <a:ea typeface="+mn-ea"/>
              <a:cs typeface="+mn-cs"/>
            </a:endParaRPr>
          </a:p>
          <a:p>
            <a:pPr defTabSz="393192">
              <a:spcAft>
                <a:spcPts val="600"/>
              </a:spcAft>
            </a:pPr>
            <a:endParaRPr lang="en-CA" sz="1548" kern="1200" dirty="0">
              <a:solidFill>
                <a:schemeClr val="tx1"/>
              </a:solidFill>
              <a:latin typeface="Century Gothic" panose="020B0502020202020204" pitchFamily="34" charset="0"/>
              <a:ea typeface="+mn-ea"/>
              <a:cs typeface="+mn-cs"/>
            </a:endParaRPr>
          </a:p>
          <a:p>
            <a:pPr marL="0" indent="0">
              <a:spcAft>
                <a:spcPts val="600"/>
              </a:spcAft>
              <a:buNone/>
            </a:pPr>
            <a:endParaRPr lang="en-CA" sz="1800" dirty="0">
              <a:latin typeface="Century Gothic" panose="020B0502020202020204" pitchFamily="34" charset="0"/>
            </a:endParaRPr>
          </a:p>
        </p:txBody>
      </p:sp>
      <p:pic>
        <p:nvPicPr>
          <p:cNvPr id="7" name="Picture 6" descr="A metal object with straps and wires&#10;&#10;Description automatically generated">
            <a:extLst>
              <a:ext uri="{FF2B5EF4-FFF2-40B4-BE49-F238E27FC236}">
                <a16:creationId xmlns:a16="http://schemas.microsoft.com/office/drawing/2014/main" id="{3A829575-10C8-5DCE-F897-4DC662C4FBD1}"/>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rot="5400000">
            <a:off x="6027794" y="501819"/>
            <a:ext cx="3032740" cy="2274555"/>
          </a:xfrm>
          <a:prstGeom prst="rect">
            <a:avLst/>
          </a:prstGeom>
        </p:spPr>
      </p:pic>
      <p:pic>
        <p:nvPicPr>
          <p:cNvPr id="10" name="Picture 9" descr="A fire truck parked in front of a house">
            <a:extLst>
              <a:ext uri="{FF2B5EF4-FFF2-40B4-BE49-F238E27FC236}">
                <a16:creationId xmlns:a16="http://schemas.microsoft.com/office/drawing/2014/main" id="{A3C0295D-246A-283A-E1CD-5D211EADDBFB}"/>
              </a:ext>
            </a:extLst>
          </p:cNvPr>
          <p:cNvPicPr>
            <a:picLocks noChangeAspect="1"/>
          </p:cNvPicPr>
          <p:nvPr/>
        </p:nvPicPr>
        <p:blipFill rotWithShape="1">
          <a:blip r:embed="rId4" cstate="email">
            <a:extLst>
              <a:ext uri="{28A0092B-C50C-407E-A947-70E740481C1C}">
                <a14:useLocalDpi xmlns:a14="http://schemas.microsoft.com/office/drawing/2010/main" val="0"/>
              </a:ext>
            </a:extLst>
          </a:blip>
          <a:srcRect/>
          <a:stretch/>
        </p:blipFill>
        <p:spPr>
          <a:xfrm>
            <a:off x="6361131" y="3715321"/>
            <a:ext cx="5657178" cy="3002242"/>
          </a:xfrm>
          <a:prstGeom prst="rect">
            <a:avLst/>
          </a:prstGeom>
        </p:spPr>
      </p:pic>
      <p:pic>
        <p:nvPicPr>
          <p:cNvPr id="2050" name="Picture 2" descr="How to Find Your Fit: Bunker Gear Sizing Tips">
            <a:extLst>
              <a:ext uri="{FF2B5EF4-FFF2-40B4-BE49-F238E27FC236}">
                <a16:creationId xmlns:a16="http://schemas.microsoft.com/office/drawing/2014/main" id="{1525F64B-4499-0184-D197-362CEB9FBB64}"/>
              </a:ext>
            </a:extLst>
          </p:cNvPr>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9606558" y="120145"/>
            <a:ext cx="2260152" cy="30650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0929081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35E27155-981B-41FD-8670-5A3DAB78E1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8282779-BEE1-4378-677D-78FB4DF4F1EC}"/>
              </a:ext>
            </a:extLst>
          </p:cNvPr>
          <p:cNvSpPr>
            <a:spLocks noGrp="1"/>
          </p:cNvSpPr>
          <p:nvPr>
            <p:ph type="title"/>
          </p:nvPr>
        </p:nvSpPr>
        <p:spPr>
          <a:xfrm>
            <a:off x="1141413" y="170038"/>
            <a:ext cx="9905998" cy="1478570"/>
          </a:xfrm>
        </p:spPr>
        <p:txBody>
          <a:bodyPr>
            <a:normAutofit/>
          </a:bodyPr>
          <a:lstStyle/>
          <a:p>
            <a:r>
              <a:rPr lang="en-US" dirty="0">
                <a:solidFill>
                  <a:schemeClr val="bg1"/>
                </a:solidFill>
              </a:rPr>
              <a:t>Emergency services</a:t>
            </a:r>
            <a:endParaRPr lang="en-CA" dirty="0">
              <a:solidFill>
                <a:schemeClr val="bg1"/>
              </a:solidFill>
            </a:endParaRPr>
          </a:p>
        </p:txBody>
      </p:sp>
      <p:graphicFrame>
        <p:nvGraphicFramePr>
          <p:cNvPr id="5" name="Content Placeholder 4">
            <a:extLst>
              <a:ext uri="{FF2B5EF4-FFF2-40B4-BE49-F238E27FC236}">
                <a16:creationId xmlns:a16="http://schemas.microsoft.com/office/drawing/2014/main" id="{F8389E9B-61AD-586F-0C35-7DAE818FEFFF}"/>
              </a:ext>
            </a:extLst>
          </p:cNvPr>
          <p:cNvGraphicFramePr>
            <a:graphicFrameLocks noGrp="1"/>
          </p:cNvGraphicFramePr>
          <p:nvPr>
            <p:ph idx="1"/>
            <p:extLst>
              <p:ext uri="{D42A27DB-BD31-4B8C-83A1-F6EECF244321}">
                <p14:modId xmlns:p14="http://schemas.microsoft.com/office/powerpoint/2010/main" val="2451269773"/>
              </p:ext>
            </p:extLst>
          </p:nvPr>
        </p:nvGraphicFramePr>
        <p:xfrm>
          <a:off x="1141413" y="1648608"/>
          <a:ext cx="10213445" cy="3691208"/>
        </p:xfrm>
        <a:graphic>
          <a:graphicData uri="http://schemas.openxmlformats.org/drawingml/2006/table">
            <a:tbl>
              <a:tblPr firstRow="1" bandRow="1">
                <a:tableStyleId>{5C22544A-7EE6-4342-B048-85BDC9FD1C3A}</a:tableStyleId>
              </a:tblPr>
              <a:tblGrid>
                <a:gridCol w="4515019">
                  <a:extLst>
                    <a:ext uri="{9D8B030D-6E8A-4147-A177-3AD203B41FA5}">
                      <a16:colId xmlns:a16="http://schemas.microsoft.com/office/drawing/2014/main" val="1398731889"/>
                    </a:ext>
                  </a:extLst>
                </a:gridCol>
                <a:gridCol w="835493">
                  <a:extLst>
                    <a:ext uri="{9D8B030D-6E8A-4147-A177-3AD203B41FA5}">
                      <a16:colId xmlns:a16="http://schemas.microsoft.com/office/drawing/2014/main" val="2482304640"/>
                    </a:ext>
                  </a:extLst>
                </a:gridCol>
                <a:gridCol w="1015933">
                  <a:extLst>
                    <a:ext uri="{9D8B030D-6E8A-4147-A177-3AD203B41FA5}">
                      <a16:colId xmlns:a16="http://schemas.microsoft.com/office/drawing/2014/main" val="3683455661"/>
                    </a:ext>
                  </a:extLst>
                </a:gridCol>
                <a:gridCol w="961750">
                  <a:extLst>
                    <a:ext uri="{9D8B030D-6E8A-4147-A177-3AD203B41FA5}">
                      <a16:colId xmlns:a16="http://schemas.microsoft.com/office/drawing/2014/main" val="4194687969"/>
                    </a:ext>
                  </a:extLst>
                </a:gridCol>
                <a:gridCol w="961750">
                  <a:extLst>
                    <a:ext uri="{9D8B030D-6E8A-4147-A177-3AD203B41FA5}">
                      <a16:colId xmlns:a16="http://schemas.microsoft.com/office/drawing/2014/main" val="3987158027"/>
                    </a:ext>
                  </a:extLst>
                </a:gridCol>
                <a:gridCol w="961750">
                  <a:extLst>
                    <a:ext uri="{9D8B030D-6E8A-4147-A177-3AD203B41FA5}">
                      <a16:colId xmlns:a16="http://schemas.microsoft.com/office/drawing/2014/main" val="1881535839"/>
                    </a:ext>
                  </a:extLst>
                </a:gridCol>
                <a:gridCol w="961750">
                  <a:extLst>
                    <a:ext uri="{9D8B030D-6E8A-4147-A177-3AD203B41FA5}">
                      <a16:colId xmlns:a16="http://schemas.microsoft.com/office/drawing/2014/main" val="4265774785"/>
                    </a:ext>
                  </a:extLst>
                </a:gridCol>
              </a:tblGrid>
              <a:tr h="300111">
                <a:tc>
                  <a:txBody>
                    <a:bodyPr/>
                    <a:lstStyle/>
                    <a:p>
                      <a:pPr algn="l" fontAlgn="ctr"/>
                      <a:r>
                        <a:rPr lang="en-CA" sz="1400" u="none" strike="noStrike" dirty="0">
                          <a:solidFill>
                            <a:schemeClr val="bg1"/>
                          </a:solidFill>
                          <a:effectLst/>
                        </a:rPr>
                        <a:t>EMERGENCY SERVICES</a:t>
                      </a:r>
                      <a:endParaRPr lang="en-CA" sz="1400" b="1" i="0" u="none" strike="noStrike" dirty="0">
                        <a:solidFill>
                          <a:schemeClr val="bg1"/>
                        </a:solidFill>
                        <a:effectLst/>
                        <a:latin typeface="Arial" panose="020B0604020202020204" pitchFamily="34" charset="0"/>
                      </a:endParaRPr>
                    </a:p>
                  </a:txBody>
                  <a:tcPr marL="0" marR="0" marT="0" marB="0" anchor="ctr"/>
                </a:tc>
                <a:tc>
                  <a:txBody>
                    <a:bodyPr/>
                    <a:lstStyle/>
                    <a:p>
                      <a:pPr algn="ctr" fontAlgn="b"/>
                      <a:r>
                        <a:rPr lang="en-CA" sz="1400" u="none" strike="noStrike" dirty="0">
                          <a:solidFill>
                            <a:schemeClr val="bg1"/>
                          </a:solidFill>
                          <a:effectLst/>
                        </a:rPr>
                        <a:t>Fund</a:t>
                      </a:r>
                      <a:endParaRPr lang="en-CA" sz="1400" b="1" i="0" u="none" strike="noStrike" dirty="0">
                        <a:solidFill>
                          <a:schemeClr val="bg1"/>
                        </a:solidFill>
                        <a:effectLst/>
                        <a:latin typeface="Arial" panose="020B0604020202020204" pitchFamily="34" charset="0"/>
                      </a:endParaRPr>
                    </a:p>
                  </a:txBody>
                  <a:tcPr marL="0" marR="0" marT="0" marB="0" anchor="b"/>
                </a:tc>
                <a:tc>
                  <a:txBody>
                    <a:bodyPr/>
                    <a:lstStyle/>
                    <a:p>
                      <a:pPr algn="r" fontAlgn="b"/>
                      <a:r>
                        <a:rPr lang="en-CA" sz="1400" u="none" strike="noStrike" dirty="0">
                          <a:solidFill>
                            <a:schemeClr val="bg1"/>
                          </a:solidFill>
                          <a:effectLst/>
                        </a:rPr>
                        <a:t>2024 </a:t>
                      </a:r>
                      <a:endParaRPr lang="en-CA" sz="1400" b="1" i="0" u="none" strike="noStrike" dirty="0">
                        <a:solidFill>
                          <a:schemeClr val="bg1"/>
                        </a:solidFill>
                        <a:effectLst/>
                        <a:latin typeface="Arial" panose="020B0604020202020204" pitchFamily="34" charset="0"/>
                      </a:endParaRPr>
                    </a:p>
                  </a:txBody>
                  <a:tcPr marL="0" marR="0" marT="0" marB="0" anchor="b"/>
                </a:tc>
                <a:tc>
                  <a:txBody>
                    <a:bodyPr/>
                    <a:lstStyle/>
                    <a:p>
                      <a:pPr algn="r" fontAlgn="b"/>
                      <a:r>
                        <a:rPr lang="en-CA" sz="1400" u="none" strike="noStrike" dirty="0">
                          <a:solidFill>
                            <a:schemeClr val="bg1"/>
                          </a:solidFill>
                          <a:effectLst/>
                        </a:rPr>
                        <a:t>2025 </a:t>
                      </a:r>
                      <a:endParaRPr lang="en-CA" sz="1400" b="1" i="0" u="none" strike="noStrike" dirty="0">
                        <a:solidFill>
                          <a:schemeClr val="bg1"/>
                        </a:solidFill>
                        <a:effectLst/>
                        <a:latin typeface="Arial" panose="020B0604020202020204" pitchFamily="34" charset="0"/>
                      </a:endParaRPr>
                    </a:p>
                  </a:txBody>
                  <a:tcPr marL="0" marR="0" marT="0" marB="0" anchor="b"/>
                </a:tc>
                <a:tc>
                  <a:txBody>
                    <a:bodyPr/>
                    <a:lstStyle/>
                    <a:p>
                      <a:pPr algn="r" fontAlgn="b"/>
                      <a:r>
                        <a:rPr lang="en-CA" sz="1400" u="none" strike="noStrike" dirty="0">
                          <a:solidFill>
                            <a:schemeClr val="bg1"/>
                          </a:solidFill>
                          <a:effectLst/>
                        </a:rPr>
                        <a:t>2026 </a:t>
                      </a:r>
                      <a:endParaRPr lang="en-CA" sz="1400" b="1" i="0" u="none" strike="noStrike" dirty="0">
                        <a:solidFill>
                          <a:schemeClr val="bg1"/>
                        </a:solidFill>
                        <a:effectLst/>
                        <a:latin typeface="Arial" panose="020B0604020202020204" pitchFamily="34" charset="0"/>
                      </a:endParaRPr>
                    </a:p>
                  </a:txBody>
                  <a:tcPr marL="0" marR="0" marT="0" marB="0" anchor="b"/>
                </a:tc>
                <a:tc>
                  <a:txBody>
                    <a:bodyPr/>
                    <a:lstStyle/>
                    <a:p>
                      <a:pPr algn="r" fontAlgn="b"/>
                      <a:r>
                        <a:rPr lang="en-CA" sz="1400" u="none" strike="noStrike" dirty="0">
                          <a:solidFill>
                            <a:schemeClr val="bg1"/>
                          </a:solidFill>
                          <a:effectLst/>
                        </a:rPr>
                        <a:t>2027 </a:t>
                      </a:r>
                      <a:endParaRPr lang="en-CA" sz="1400" b="1" i="0" u="none" strike="noStrike" dirty="0">
                        <a:solidFill>
                          <a:schemeClr val="bg1"/>
                        </a:solidFill>
                        <a:effectLst/>
                        <a:latin typeface="Arial" panose="020B0604020202020204" pitchFamily="34" charset="0"/>
                      </a:endParaRPr>
                    </a:p>
                  </a:txBody>
                  <a:tcPr marL="0" marR="0" marT="0" marB="0" anchor="b"/>
                </a:tc>
                <a:tc>
                  <a:txBody>
                    <a:bodyPr/>
                    <a:lstStyle/>
                    <a:p>
                      <a:pPr algn="r" fontAlgn="b"/>
                      <a:r>
                        <a:rPr lang="en-CA" sz="1400" u="none" strike="noStrike" dirty="0">
                          <a:solidFill>
                            <a:schemeClr val="bg1"/>
                          </a:solidFill>
                          <a:effectLst/>
                        </a:rPr>
                        <a:t>2028 </a:t>
                      </a:r>
                      <a:endParaRPr lang="en-CA" sz="1400" b="1" i="0" u="none" strike="noStrike" dirty="0">
                        <a:solidFill>
                          <a:schemeClr val="bg1"/>
                        </a:solidFill>
                        <a:effectLst/>
                        <a:latin typeface="Arial" panose="020B0604020202020204" pitchFamily="34" charset="0"/>
                      </a:endParaRPr>
                    </a:p>
                  </a:txBody>
                  <a:tcPr marL="0" marR="0" marT="0" marB="0" anchor="b"/>
                </a:tc>
                <a:extLst>
                  <a:ext uri="{0D108BD9-81ED-4DB2-BD59-A6C34878D82A}">
                    <a16:rowId xmlns:a16="http://schemas.microsoft.com/office/drawing/2014/main" val="1631903401"/>
                  </a:ext>
                </a:extLst>
              </a:tr>
              <a:tr h="300111">
                <a:tc>
                  <a:txBody>
                    <a:bodyPr/>
                    <a:lstStyle/>
                    <a:p>
                      <a:pPr algn="l" fontAlgn="ctr"/>
                      <a:r>
                        <a:rPr lang="en-CA" sz="1400" u="none" strike="noStrike" dirty="0">
                          <a:effectLst/>
                          <a:latin typeface="+mn-lt"/>
                        </a:rPr>
                        <a:t>Tsunami Sirens - lighthouse</a:t>
                      </a:r>
                      <a:endParaRPr lang="en-CA" sz="1400" b="0" i="0" u="none" strike="noStrike" dirty="0">
                        <a:solidFill>
                          <a:srgbClr val="000000"/>
                        </a:solidFill>
                        <a:effectLst/>
                        <a:latin typeface="+mn-lt"/>
                      </a:endParaRPr>
                    </a:p>
                  </a:txBody>
                  <a:tcPr marL="0" marR="0" marT="0" marB="0" anchor="ctr"/>
                </a:tc>
                <a:tc>
                  <a:txBody>
                    <a:bodyPr/>
                    <a:lstStyle/>
                    <a:p>
                      <a:pPr algn="ctr" fontAlgn="ctr"/>
                      <a:r>
                        <a:rPr lang="en-CA" sz="1400" u="none" strike="noStrike" dirty="0">
                          <a:effectLst/>
                          <a:latin typeface="+mn-lt"/>
                        </a:rPr>
                        <a:t>G</a:t>
                      </a:r>
                      <a:endParaRPr lang="en-CA" sz="1400" b="0" i="0" u="none" strike="noStrike" dirty="0">
                        <a:solidFill>
                          <a:srgbClr val="000000"/>
                        </a:solidFill>
                        <a:effectLst/>
                        <a:latin typeface="+mn-lt"/>
                      </a:endParaRPr>
                    </a:p>
                  </a:txBody>
                  <a:tcPr marL="0" marR="0" marT="0" marB="0" anchor="ctr"/>
                </a:tc>
                <a:tc>
                  <a:txBody>
                    <a:bodyPr/>
                    <a:lstStyle/>
                    <a:p>
                      <a:pPr algn="r" fontAlgn="ctr"/>
                      <a:endParaRPr lang="en-CA" sz="1400" b="0" i="0" u="none" strike="noStrike" dirty="0">
                        <a:solidFill>
                          <a:srgbClr val="000000"/>
                        </a:solidFill>
                        <a:effectLst/>
                        <a:latin typeface="+mn-lt"/>
                      </a:endParaRPr>
                    </a:p>
                  </a:txBody>
                  <a:tcPr marL="0" marR="0" marT="0" marB="0" anchor="ctr"/>
                </a:tc>
                <a:tc>
                  <a:txBody>
                    <a:bodyPr/>
                    <a:lstStyle/>
                    <a:p>
                      <a:pPr algn="r" fontAlgn="ctr"/>
                      <a:r>
                        <a:rPr lang="en-CA" sz="1400" u="none" strike="noStrike" dirty="0">
                          <a:effectLst/>
                          <a:latin typeface="+mn-lt"/>
                        </a:rPr>
                        <a:t>30,000</a:t>
                      </a:r>
                      <a:endParaRPr lang="en-CA" sz="1400" b="0" i="0" u="none" strike="noStrike" dirty="0">
                        <a:solidFill>
                          <a:srgbClr val="000000"/>
                        </a:solidFill>
                        <a:effectLst/>
                        <a:latin typeface="+mn-lt"/>
                      </a:endParaRPr>
                    </a:p>
                  </a:txBody>
                  <a:tcPr marL="0" marR="0" marT="0" marB="0" anchor="ctr"/>
                </a:tc>
                <a:tc>
                  <a:txBody>
                    <a:bodyPr/>
                    <a:lstStyle/>
                    <a:p>
                      <a:pPr algn="r" fontAlgn="ctr"/>
                      <a:endParaRPr lang="en-CA" sz="1400" b="0" i="0" u="none" strike="noStrike" dirty="0">
                        <a:solidFill>
                          <a:srgbClr val="000000"/>
                        </a:solidFill>
                        <a:effectLst/>
                        <a:latin typeface="+mn-lt"/>
                      </a:endParaRPr>
                    </a:p>
                  </a:txBody>
                  <a:tcPr marL="0" marR="0" marT="0" marB="0" anchor="ctr"/>
                </a:tc>
                <a:tc>
                  <a:txBody>
                    <a:bodyPr/>
                    <a:lstStyle/>
                    <a:p>
                      <a:pPr algn="r" fontAlgn="ctr"/>
                      <a:endParaRPr lang="en-CA" sz="1400" b="0" i="0" u="none" strike="noStrike" dirty="0">
                        <a:solidFill>
                          <a:srgbClr val="000000"/>
                        </a:solidFill>
                        <a:effectLst/>
                        <a:latin typeface="+mn-lt"/>
                      </a:endParaRPr>
                    </a:p>
                  </a:txBody>
                  <a:tcPr marL="0" marR="0" marT="0" marB="0" anchor="ctr"/>
                </a:tc>
                <a:tc>
                  <a:txBody>
                    <a:bodyPr/>
                    <a:lstStyle/>
                    <a:p>
                      <a:pPr algn="r" fontAlgn="ctr"/>
                      <a:endParaRPr lang="en-CA" sz="1400" b="0" i="0" u="none" strike="noStrike" dirty="0">
                        <a:solidFill>
                          <a:srgbClr val="000000"/>
                        </a:solidFill>
                        <a:effectLst/>
                        <a:latin typeface="+mn-lt"/>
                      </a:endParaRPr>
                    </a:p>
                  </a:txBody>
                  <a:tcPr marL="0" marR="0" marT="0" marB="0" anchor="ctr"/>
                </a:tc>
                <a:extLst>
                  <a:ext uri="{0D108BD9-81ED-4DB2-BD59-A6C34878D82A}">
                    <a16:rowId xmlns:a16="http://schemas.microsoft.com/office/drawing/2014/main" val="1976813213"/>
                  </a:ext>
                </a:extLst>
              </a:tr>
              <a:tr h="389987">
                <a:tc>
                  <a:txBody>
                    <a:bodyPr/>
                    <a:lstStyle/>
                    <a:p>
                      <a:pPr algn="l" fontAlgn="ctr"/>
                      <a:r>
                        <a:rPr lang="en-CA" sz="1400" u="none" strike="noStrike" dirty="0">
                          <a:solidFill>
                            <a:schemeClr val="bg1"/>
                          </a:solidFill>
                          <a:effectLst/>
                          <a:latin typeface="+mn-lt"/>
                        </a:rPr>
                        <a:t>Tsunami Sirens - Cedar</a:t>
                      </a:r>
                      <a:endParaRPr lang="en-CA" sz="1400" b="0" i="0" u="none" strike="noStrike" dirty="0">
                        <a:solidFill>
                          <a:schemeClr val="bg1"/>
                        </a:solidFill>
                        <a:effectLst/>
                        <a:latin typeface="+mn-lt"/>
                      </a:endParaRPr>
                    </a:p>
                  </a:txBody>
                  <a:tcPr marL="0" marR="0" marT="0" marB="0" anchor="ctr"/>
                </a:tc>
                <a:tc>
                  <a:txBody>
                    <a:bodyPr/>
                    <a:lstStyle/>
                    <a:p>
                      <a:pPr algn="ctr" fontAlgn="ctr"/>
                      <a:r>
                        <a:rPr lang="en-CA" sz="1400" u="none" strike="noStrike" dirty="0">
                          <a:solidFill>
                            <a:schemeClr val="bg1"/>
                          </a:solidFill>
                          <a:effectLst/>
                          <a:latin typeface="+mn-lt"/>
                        </a:rPr>
                        <a:t>G</a:t>
                      </a:r>
                      <a:endParaRPr lang="en-CA" sz="1400" b="0" i="0" u="none" strike="noStrike" dirty="0">
                        <a:solidFill>
                          <a:schemeClr val="bg1"/>
                        </a:solidFill>
                        <a:effectLst/>
                        <a:latin typeface="+mn-lt"/>
                      </a:endParaRPr>
                    </a:p>
                  </a:txBody>
                  <a:tcPr marL="0" marR="0" marT="0" marB="0" anchor="ctr"/>
                </a:tc>
                <a:tc>
                  <a:txBody>
                    <a:bodyPr/>
                    <a:lstStyle/>
                    <a:p>
                      <a:pPr algn="r" fontAlgn="ctr"/>
                      <a:r>
                        <a:rPr lang="en-CA" sz="1400" u="none" strike="noStrike" dirty="0">
                          <a:solidFill>
                            <a:schemeClr val="bg1"/>
                          </a:solidFill>
                          <a:effectLst/>
                          <a:latin typeface="+mn-lt"/>
                        </a:rPr>
                        <a:t>30,000</a:t>
                      </a:r>
                      <a:endParaRPr lang="en-CA" sz="1400" b="0" i="0" u="none" strike="noStrike" dirty="0">
                        <a:solidFill>
                          <a:schemeClr val="bg1"/>
                        </a:solidFill>
                        <a:effectLst/>
                        <a:latin typeface="+mn-lt"/>
                      </a:endParaRPr>
                    </a:p>
                  </a:txBody>
                  <a:tcPr marL="0" marR="0" marT="0" marB="0" anchor="ctr"/>
                </a:tc>
                <a:tc>
                  <a:txBody>
                    <a:bodyPr/>
                    <a:lstStyle/>
                    <a:p>
                      <a:pPr algn="r" fontAlgn="ctr"/>
                      <a:endParaRPr lang="en-CA" sz="1400" b="0" i="0" u="none" strike="noStrike" dirty="0">
                        <a:solidFill>
                          <a:schemeClr val="bg1"/>
                        </a:solidFill>
                        <a:effectLst/>
                        <a:latin typeface="+mn-lt"/>
                      </a:endParaRPr>
                    </a:p>
                  </a:txBody>
                  <a:tcPr marL="0" marR="0" marT="0" marB="0" anchor="ctr"/>
                </a:tc>
                <a:tc>
                  <a:txBody>
                    <a:bodyPr/>
                    <a:lstStyle/>
                    <a:p>
                      <a:pPr algn="r" fontAlgn="ctr"/>
                      <a:endParaRPr lang="en-CA" sz="1400" b="0" i="0" u="none" strike="noStrike" dirty="0">
                        <a:solidFill>
                          <a:srgbClr val="000000"/>
                        </a:solidFill>
                        <a:effectLst/>
                        <a:latin typeface="+mn-lt"/>
                      </a:endParaRPr>
                    </a:p>
                  </a:txBody>
                  <a:tcPr marL="0" marR="0" marT="0" marB="0" anchor="ctr"/>
                </a:tc>
                <a:tc>
                  <a:txBody>
                    <a:bodyPr/>
                    <a:lstStyle/>
                    <a:p>
                      <a:pPr algn="r" fontAlgn="ctr"/>
                      <a:endParaRPr lang="en-CA" sz="1400" b="0" i="0" u="none" strike="noStrike" dirty="0">
                        <a:solidFill>
                          <a:srgbClr val="000000"/>
                        </a:solidFill>
                        <a:effectLst/>
                        <a:latin typeface="+mn-lt"/>
                      </a:endParaRPr>
                    </a:p>
                  </a:txBody>
                  <a:tcPr marL="0" marR="0" marT="0" marB="0" anchor="ctr"/>
                </a:tc>
                <a:tc>
                  <a:txBody>
                    <a:bodyPr/>
                    <a:lstStyle/>
                    <a:p>
                      <a:pPr algn="r" fontAlgn="ctr"/>
                      <a:endParaRPr lang="en-CA" sz="1400" b="0" i="0" u="none" strike="noStrike" dirty="0">
                        <a:solidFill>
                          <a:srgbClr val="000000"/>
                        </a:solidFill>
                        <a:effectLst/>
                        <a:latin typeface="+mn-lt"/>
                      </a:endParaRPr>
                    </a:p>
                  </a:txBody>
                  <a:tcPr marL="0" marR="0" marT="0" marB="0" anchor="ctr"/>
                </a:tc>
                <a:extLst>
                  <a:ext uri="{0D108BD9-81ED-4DB2-BD59-A6C34878D82A}">
                    <a16:rowId xmlns:a16="http://schemas.microsoft.com/office/drawing/2014/main" val="60323160"/>
                  </a:ext>
                </a:extLst>
              </a:tr>
              <a:tr h="300111">
                <a:tc>
                  <a:txBody>
                    <a:bodyPr/>
                    <a:lstStyle/>
                    <a:p>
                      <a:pPr algn="l" fontAlgn="ctr"/>
                      <a:r>
                        <a:rPr lang="en-CA" sz="1400" u="none" strike="noStrike" dirty="0">
                          <a:solidFill>
                            <a:schemeClr val="bg1"/>
                          </a:solidFill>
                          <a:effectLst/>
                          <a:latin typeface="+mn-lt"/>
                        </a:rPr>
                        <a:t>Turnout Gear</a:t>
                      </a:r>
                      <a:endParaRPr lang="en-CA" sz="1400" b="0" i="0" u="none" strike="noStrike" dirty="0">
                        <a:solidFill>
                          <a:schemeClr val="bg1"/>
                        </a:solidFill>
                        <a:effectLst/>
                        <a:latin typeface="+mn-lt"/>
                      </a:endParaRPr>
                    </a:p>
                  </a:txBody>
                  <a:tcPr marL="0" marR="0" marT="0" marB="0" anchor="ctr"/>
                </a:tc>
                <a:tc>
                  <a:txBody>
                    <a:bodyPr/>
                    <a:lstStyle/>
                    <a:p>
                      <a:pPr algn="ctr" fontAlgn="ctr"/>
                      <a:r>
                        <a:rPr lang="en-CA" sz="1400" u="none" strike="noStrike" dirty="0">
                          <a:solidFill>
                            <a:schemeClr val="bg1"/>
                          </a:solidFill>
                          <a:effectLst/>
                          <a:latin typeface="+mn-lt"/>
                        </a:rPr>
                        <a:t>G</a:t>
                      </a:r>
                      <a:endParaRPr lang="en-CA" sz="1400" b="0" i="0" u="none" strike="noStrike" dirty="0">
                        <a:solidFill>
                          <a:schemeClr val="bg1"/>
                        </a:solidFill>
                        <a:effectLst/>
                        <a:latin typeface="+mn-lt"/>
                      </a:endParaRPr>
                    </a:p>
                  </a:txBody>
                  <a:tcPr marL="0" marR="0" marT="0" marB="0" anchor="ctr"/>
                </a:tc>
                <a:tc>
                  <a:txBody>
                    <a:bodyPr/>
                    <a:lstStyle/>
                    <a:p>
                      <a:pPr algn="r" fontAlgn="ctr"/>
                      <a:r>
                        <a:rPr lang="en-CA" sz="1400" u="none" strike="noStrike" dirty="0">
                          <a:solidFill>
                            <a:schemeClr val="bg1"/>
                          </a:solidFill>
                          <a:effectLst/>
                          <a:latin typeface="+mn-lt"/>
                        </a:rPr>
                        <a:t>28,964</a:t>
                      </a:r>
                      <a:endParaRPr lang="en-CA" sz="1400" b="0" i="0" u="none" strike="noStrike" dirty="0">
                        <a:solidFill>
                          <a:schemeClr val="bg1"/>
                        </a:solidFill>
                        <a:effectLst/>
                        <a:latin typeface="+mn-lt"/>
                      </a:endParaRPr>
                    </a:p>
                  </a:txBody>
                  <a:tcPr marL="0" marR="0" marT="0" marB="0" anchor="ctr"/>
                </a:tc>
                <a:tc>
                  <a:txBody>
                    <a:bodyPr/>
                    <a:lstStyle/>
                    <a:p>
                      <a:pPr algn="r" fontAlgn="ctr"/>
                      <a:endParaRPr lang="en-CA" sz="1400" b="0" i="0" u="none" strike="noStrike" dirty="0">
                        <a:solidFill>
                          <a:schemeClr val="bg1"/>
                        </a:solidFill>
                        <a:effectLst/>
                        <a:latin typeface="+mn-lt"/>
                      </a:endParaRPr>
                    </a:p>
                  </a:txBody>
                  <a:tcPr marL="0" marR="0" marT="0" marB="0" anchor="ctr"/>
                </a:tc>
                <a:tc>
                  <a:txBody>
                    <a:bodyPr/>
                    <a:lstStyle/>
                    <a:p>
                      <a:pPr algn="r" fontAlgn="ctr"/>
                      <a:endParaRPr lang="en-CA" sz="1400" b="0" i="0" u="none" strike="noStrike" dirty="0">
                        <a:solidFill>
                          <a:srgbClr val="000000"/>
                        </a:solidFill>
                        <a:effectLst/>
                        <a:latin typeface="+mn-lt"/>
                      </a:endParaRPr>
                    </a:p>
                  </a:txBody>
                  <a:tcPr marL="0" marR="0" marT="0" marB="0" anchor="ctr"/>
                </a:tc>
                <a:tc>
                  <a:txBody>
                    <a:bodyPr/>
                    <a:lstStyle/>
                    <a:p>
                      <a:pPr algn="r" fontAlgn="ctr"/>
                      <a:endParaRPr lang="en-CA" sz="1400" b="0" i="0" u="none" strike="noStrike" dirty="0">
                        <a:solidFill>
                          <a:srgbClr val="000000"/>
                        </a:solidFill>
                        <a:effectLst/>
                        <a:latin typeface="+mn-lt"/>
                      </a:endParaRPr>
                    </a:p>
                  </a:txBody>
                  <a:tcPr marL="0" marR="0" marT="0" marB="0" anchor="ctr"/>
                </a:tc>
                <a:tc>
                  <a:txBody>
                    <a:bodyPr/>
                    <a:lstStyle/>
                    <a:p>
                      <a:pPr algn="r" fontAlgn="ctr"/>
                      <a:endParaRPr lang="en-CA" sz="1400" b="0" i="0" u="none" strike="noStrike" dirty="0">
                        <a:solidFill>
                          <a:srgbClr val="000000"/>
                        </a:solidFill>
                        <a:effectLst/>
                        <a:latin typeface="+mn-lt"/>
                      </a:endParaRPr>
                    </a:p>
                  </a:txBody>
                  <a:tcPr marL="0" marR="0" marT="0" marB="0" anchor="ctr"/>
                </a:tc>
                <a:extLst>
                  <a:ext uri="{0D108BD9-81ED-4DB2-BD59-A6C34878D82A}">
                    <a16:rowId xmlns:a16="http://schemas.microsoft.com/office/drawing/2014/main" val="3743654722"/>
                  </a:ext>
                </a:extLst>
              </a:tr>
              <a:tr h="300111">
                <a:tc>
                  <a:txBody>
                    <a:bodyPr/>
                    <a:lstStyle/>
                    <a:p>
                      <a:pPr algn="l" fontAlgn="ctr"/>
                      <a:r>
                        <a:rPr lang="en-CA" sz="1400" u="none" strike="noStrike" dirty="0">
                          <a:solidFill>
                            <a:schemeClr val="bg1"/>
                          </a:solidFill>
                          <a:effectLst/>
                          <a:latin typeface="+mn-lt"/>
                        </a:rPr>
                        <a:t>SCBA</a:t>
                      </a:r>
                      <a:endParaRPr lang="en-CA" sz="1400" b="0" i="0" u="none" strike="noStrike" dirty="0">
                        <a:solidFill>
                          <a:schemeClr val="bg1"/>
                        </a:solidFill>
                        <a:effectLst/>
                        <a:latin typeface="+mn-lt"/>
                      </a:endParaRPr>
                    </a:p>
                  </a:txBody>
                  <a:tcPr marL="0" marR="0" marT="0" marB="0" anchor="ctr"/>
                </a:tc>
                <a:tc>
                  <a:txBody>
                    <a:bodyPr/>
                    <a:lstStyle/>
                    <a:p>
                      <a:pPr algn="ctr" fontAlgn="ctr"/>
                      <a:r>
                        <a:rPr lang="en-CA" sz="1400" u="none" strike="noStrike" dirty="0">
                          <a:solidFill>
                            <a:schemeClr val="bg1"/>
                          </a:solidFill>
                          <a:effectLst/>
                          <a:latin typeface="+mn-lt"/>
                        </a:rPr>
                        <a:t>ER</a:t>
                      </a:r>
                      <a:endParaRPr lang="en-CA" sz="1400" b="0" i="0" u="none" strike="noStrike" dirty="0">
                        <a:solidFill>
                          <a:schemeClr val="bg1"/>
                        </a:solidFill>
                        <a:effectLst/>
                        <a:latin typeface="+mn-lt"/>
                      </a:endParaRPr>
                    </a:p>
                  </a:txBody>
                  <a:tcPr marL="0" marR="0" marT="0" marB="0" anchor="ctr"/>
                </a:tc>
                <a:tc>
                  <a:txBody>
                    <a:bodyPr/>
                    <a:lstStyle/>
                    <a:p>
                      <a:pPr algn="r" fontAlgn="ctr"/>
                      <a:r>
                        <a:rPr lang="en-CA" sz="1400" u="none" strike="noStrike" dirty="0">
                          <a:solidFill>
                            <a:schemeClr val="bg1"/>
                          </a:solidFill>
                          <a:effectLst/>
                          <a:latin typeface="+mn-lt"/>
                        </a:rPr>
                        <a:t>200,000</a:t>
                      </a:r>
                      <a:endParaRPr lang="en-CA" sz="1400" b="0" i="0" u="none" strike="noStrike" dirty="0">
                        <a:solidFill>
                          <a:schemeClr val="bg1"/>
                        </a:solidFill>
                        <a:effectLst/>
                        <a:latin typeface="+mn-lt"/>
                      </a:endParaRPr>
                    </a:p>
                  </a:txBody>
                  <a:tcPr marL="0" marR="0" marT="0" marB="0" anchor="ctr"/>
                </a:tc>
                <a:tc>
                  <a:txBody>
                    <a:bodyPr/>
                    <a:lstStyle/>
                    <a:p>
                      <a:pPr algn="r" fontAlgn="ctr"/>
                      <a:endParaRPr lang="en-CA" sz="1400" b="0" i="0" u="none" strike="noStrike" dirty="0">
                        <a:solidFill>
                          <a:schemeClr val="bg1"/>
                        </a:solidFill>
                        <a:effectLst/>
                        <a:latin typeface="+mn-lt"/>
                      </a:endParaRPr>
                    </a:p>
                  </a:txBody>
                  <a:tcPr marL="0" marR="0" marT="0" marB="0" anchor="ctr"/>
                </a:tc>
                <a:tc>
                  <a:txBody>
                    <a:bodyPr/>
                    <a:lstStyle/>
                    <a:p>
                      <a:pPr algn="r" fontAlgn="ctr"/>
                      <a:endParaRPr lang="en-CA" sz="1400" b="0" i="0" u="none" strike="noStrike" dirty="0">
                        <a:solidFill>
                          <a:srgbClr val="000000"/>
                        </a:solidFill>
                        <a:effectLst/>
                        <a:latin typeface="+mn-lt"/>
                      </a:endParaRPr>
                    </a:p>
                  </a:txBody>
                  <a:tcPr marL="0" marR="0" marT="0" marB="0" anchor="ctr"/>
                </a:tc>
                <a:tc>
                  <a:txBody>
                    <a:bodyPr/>
                    <a:lstStyle/>
                    <a:p>
                      <a:pPr algn="r" fontAlgn="ctr"/>
                      <a:endParaRPr lang="en-CA" sz="1400" b="0" i="0" u="none" strike="noStrike" dirty="0">
                        <a:solidFill>
                          <a:srgbClr val="000000"/>
                        </a:solidFill>
                        <a:effectLst/>
                        <a:latin typeface="+mn-lt"/>
                      </a:endParaRPr>
                    </a:p>
                  </a:txBody>
                  <a:tcPr marL="0" marR="0" marT="0" marB="0" anchor="ctr"/>
                </a:tc>
                <a:tc>
                  <a:txBody>
                    <a:bodyPr/>
                    <a:lstStyle/>
                    <a:p>
                      <a:pPr algn="r" fontAlgn="ctr"/>
                      <a:endParaRPr lang="en-CA" sz="1400" b="0" i="0" u="none" strike="noStrike" dirty="0">
                        <a:solidFill>
                          <a:srgbClr val="000000"/>
                        </a:solidFill>
                        <a:effectLst/>
                        <a:latin typeface="+mn-lt"/>
                      </a:endParaRPr>
                    </a:p>
                  </a:txBody>
                  <a:tcPr marL="0" marR="0" marT="0" marB="0" anchor="ctr"/>
                </a:tc>
                <a:extLst>
                  <a:ext uri="{0D108BD9-81ED-4DB2-BD59-A6C34878D82A}">
                    <a16:rowId xmlns:a16="http://schemas.microsoft.com/office/drawing/2014/main" val="201368530"/>
                  </a:ext>
                </a:extLst>
              </a:tr>
              <a:tr h="300111">
                <a:tc>
                  <a:txBody>
                    <a:bodyPr/>
                    <a:lstStyle/>
                    <a:p>
                      <a:pPr algn="l" fontAlgn="ctr"/>
                      <a:r>
                        <a:rPr lang="en-CA" sz="1400" u="none" strike="noStrike" dirty="0">
                          <a:solidFill>
                            <a:schemeClr val="bg1"/>
                          </a:solidFill>
                          <a:effectLst/>
                          <a:latin typeface="+mn-lt"/>
                        </a:rPr>
                        <a:t>Engine 2 Replacement</a:t>
                      </a:r>
                      <a:endParaRPr lang="en-CA" sz="1400" b="0" i="0" u="none" strike="noStrike" dirty="0">
                        <a:solidFill>
                          <a:schemeClr val="bg1"/>
                        </a:solidFill>
                        <a:effectLst/>
                        <a:latin typeface="+mn-lt"/>
                      </a:endParaRPr>
                    </a:p>
                  </a:txBody>
                  <a:tcPr marL="0" marR="0" marT="0" marB="0" anchor="ctr"/>
                </a:tc>
                <a:tc>
                  <a:txBody>
                    <a:bodyPr/>
                    <a:lstStyle/>
                    <a:p>
                      <a:pPr algn="ctr" fontAlgn="ctr"/>
                      <a:r>
                        <a:rPr lang="en-CA" sz="1400" u="none" strike="noStrike" dirty="0">
                          <a:solidFill>
                            <a:schemeClr val="bg1"/>
                          </a:solidFill>
                          <a:effectLst/>
                          <a:latin typeface="+mn-lt"/>
                        </a:rPr>
                        <a:t>STEL</a:t>
                      </a:r>
                      <a:endParaRPr lang="en-CA" sz="1400" b="0" i="0" u="none" strike="noStrike" dirty="0">
                        <a:solidFill>
                          <a:schemeClr val="bg1"/>
                        </a:solidFill>
                        <a:effectLst/>
                        <a:latin typeface="+mn-lt"/>
                      </a:endParaRPr>
                    </a:p>
                  </a:txBody>
                  <a:tcPr marL="0" marR="0" marT="0" marB="0" anchor="ctr"/>
                </a:tc>
                <a:tc>
                  <a:txBody>
                    <a:bodyPr/>
                    <a:lstStyle/>
                    <a:p>
                      <a:pPr algn="r" fontAlgn="ctr"/>
                      <a:endParaRPr lang="en-CA" sz="1400" b="0" i="0" u="none" strike="noStrike" dirty="0">
                        <a:solidFill>
                          <a:schemeClr val="bg1"/>
                        </a:solidFill>
                        <a:effectLst/>
                        <a:latin typeface="+mn-lt"/>
                      </a:endParaRPr>
                    </a:p>
                  </a:txBody>
                  <a:tcPr marL="0" marR="0" marT="0" marB="0" anchor="ctr"/>
                </a:tc>
                <a:tc>
                  <a:txBody>
                    <a:bodyPr/>
                    <a:lstStyle/>
                    <a:p>
                      <a:pPr algn="r" fontAlgn="ctr"/>
                      <a:r>
                        <a:rPr lang="en-CA" sz="1400" u="none" strike="noStrike" dirty="0">
                          <a:solidFill>
                            <a:schemeClr val="bg1"/>
                          </a:solidFill>
                          <a:effectLst/>
                          <a:latin typeface="+mn-lt"/>
                        </a:rPr>
                        <a:t>800,000</a:t>
                      </a:r>
                      <a:endParaRPr lang="en-CA" sz="1400" b="0" i="0" u="none" strike="noStrike" dirty="0">
                        <a:solidFill>
                          <a:schemeClr val="bg1"/>
                        </a:solidFill>
                        <a:effectLst/>
                        <a:latin typeface="+mn-lt"/>
                      </a:endParaRPr>
                    </a:p>
                  </a:txBody>
                  <a:tcPr marL="0" marR="0" marT="0" marB="0" anchor="ctr"/>
                </a:tc>
                <a:tc>
                  <a:txBody>
                    <a:bodyPr/>
                    <a:lstStyle/>
                    <a:p>
                      <a:pPr algn="r" fontAlgn="ctr"/>
                      <a:endParaRPr lang="en-CA" sz="1400" b="0" i="0" u="none" strike="noStrike" dirty="0">
                        <a:solidFill>
                          <a:srgbClr val="000000"/>
                        </a:solidFill>
                        <a:effectLst/>
                        <a:latin typeface="+mn-lt"/>
                      </a:endParaRPr>
                    </a:p>
                  </a:txBody>
                  <a:tcPr marL="0" marR="0" marT="0" marB="0" anchor="ctr"/>
                </a:tc>
                <a:tc>
                  <a:txBody>
                    <a:bodyPr/>
                    <a:lstStyle/>
                    <a:p>
                      <a:pPr algn="r" fontAlgn="ctr"/>
                      <a:endParaRPr lang="en-CA" sz="1400" b="0" i="0" u="none" strike="noStrike" dirty="0">
                        <a:solidFill>
                          <a:srgbClr val="000000"/>
                        </a:solidFill>
                        <a:effectLst/>
                        <a:latin typeface="+mn-lt"/>
                      </a:endParaRPr>
                    </a:p>
                  </a:txBody>
                  <a:tcPr marL="0" marR="0" marT="0" marB="0" anchor="ctr"/>
                </a:tc>
                <a:tc>
                  <a:txBody>
                    <a:bodyPr/>
                    <a:lstStyle/>
                    <a:p>
                      <a:pPr algn="r" fontAlgn="ctr"/>
                      <a:endParaRPr lang="en-CA" sz="1400" b="0" i="0" u="none" strike="noStrike" dirty="0">
                        <a:solidFill>
                          <a:srgbClr val="000000"/>
                        </a:solidFill>
                        <a:effectLst/>
                        <a:latin typeface="+mn-lt"/>
                      </a:endParaRPr>
                    </a:p>
                  </a:txBody>
                  <a:tcPr marL="0" marR="0" marT="0" marB="0" anchor="ctr"/>
                </a:tc>
                <a:extLst>
                  <a:ext uri="{0D108BD9-81ED-4DB2-BD59-A6C34878D82A}">
                    <a16:rowId xmlns:a16="http://schemas.microsoft.com/office/drawing/2014/main" val="431973701"/>
                  </a:ext>
                </a:extLst>
              </a:tr>
              <a:tr h="300111">
                <a:tc>
                  <a:txBody>
                    <a:bodyPr/>
                    <a:lstStyle/>
                    <a:p>
                      <a:pPr algn="l" fontAlgn="ctr"/>
                      <a:r>
                        <a:rPr lang="en-CA" sz="1400" u="none" strike="noStrike" dirty="0">
                          <a:solidFill>
                            <a:schemeClr val="bg1"/>
                          </a:solidFill>
                          <a:effectLst/>
                          <a:latin typeface="+mn-lt"/>
                        </a:rPr>
                        <a:t>Mini Pumper (Rescue 1 Replacement)</a:t>
                      </a:r>
                      <a:endParaRPr lang="en-CA" sz="1400" b="0" i="0" u="none" strike="noStrike" dirty="0">
                        <a:solidFill>
                          <a:schemeClr val="bg1"/>
                        </a:solidFill>
                        <a:effectLst/>
                        <a:latin typeface="+mn-lt"/>
                      </a:endParaRPr>
                    </a:p>
                  </a:txBody>
                  <a:tcPr marL="0" marR="0" marT="0" marB="0" anchor="ctr"/>
                </a:tc>
                <a:tc>
                  <a:txBody>
                    <a:bodyPr/>
                    <a:lstStyle/>
                    <a:p>
                      <a:pPr algn="ctr" fontAlgn="ctr"/>
                      <a:r>
                        <a:rPr lang="en-CA" sz="1400" u="none" strike="noStrike" dirty="0">
                          <a:solidFill>
                            <a:schemeClr val="bg1"/>
                          </a:solidFill>
                          <a:effectLst/>
                          <a:latin typeface="+mn-lt"/>
                        </a:rPr>
                        <a:t>ER</a:t>
                      </a:r>
                      <a:endParaRPr lang="en-CA" sz="1400" b="0" i="0" u="none" strike="noStrike" dirty="0">
                        <a:solidFill>
                          <a:schemeClr val="bg1"/>
                        </a:solidFill>
                        <a:effectLst/>
                        <a:latin typeface="+mn-lt"/>
                      </a:endParaRPr>
                    </a:p>
                  </a:txBody>
                  <a:tcPr marL="0" marR="0" marT="0" marB="0" anchor="ctr"/>
                </a:tc>
                <a:tc>
                  <a:txBody>
                    <a:bodyPr/>
                    <a:lstStyle/>
                    <a:p>
                      <a:pPr algn="r" fontAlgn="ctr"/>
                      <a:endParaRPr lang="en-CA" sz="1400" b="0" i="0" u="none" strike="noStrike" dirty="0">
                        <a:solidFill>
                          <a:schemeClr val="bg1"/>
                        </a:solidFill>
                        <a:effectLst/>
                        <a:latin typeface="+mn-lt"/>
                      </a:endParaRPr>
                    </a:p>
                  </a:txBody>
                  <a:tcPr marL="0" marR="0" marT="0" marB="0" anchor="ctr"/>
                </a:tc>
                <a:tc>
                  <a:txBody>
                    <a:bodyPr/>
                    <a:lstStyle/>
                    <a:p>
                      <a:pPr algn="r" fontAlgn="ctr"/>
                      <a:endParaRPr lang="en-CA" sz="1400" b="0" i="0" u="none" strike="noStrike" dirty="0">
                        <a:solidFill>
                          <a:schemeClr val="bg1"/>
                        </a:solidFill>
                        <a:effectLst/>
                        <a:latin typeface="+mn-lt"/>
                      </a:endParaRPr>
                    </a:p>
                  </a:txBody>
                  <a:tcPr marL="0" marR="0" marT="0" marB="0" anchor="ctr"/>
                </a:tc>
                <a:tc>
                  <a:txBody>
                    <a:bodyPr/>
                    <a:lstStyle/>
                    <a:p>
                      <a:pPr algn="r" fontAlgn="ctr"/>
                      <a:r>
                        <a:rPr lang="en-CA" sz="1400" u="none" strike="noStrike" dirty="0">
                          <a:effectLst/>
                          <a:latin typeface="+mn-lt"/>
                        </a:rPr>
                        <a:t>600,000</a:t>
                      </a:r>
                      <a:endParaRPr lang="en-CA" sz="1400" b="0" i="0" u="none" strike="noStrike" dirty="0">
                        <a:solidFill>
                          <a:srgbClr val="000000"/>
                        </a:solidFill>
                        <a:effectLst/>
                        <a:latin typeface="+mn-lt"/>
                      </a:endParaRPr>
                    </a:p>
                  </a:txBody>
                  <a:tcPr marL="0" marR="0" marT="0" marB="0" anchor="ctr"/>
                </a:tc>
                <a:tc>
                  <a:txBody>
                    <a:bodyPr/>
                    <a:lstStyle/>
                    <a:p>
                      <a:pPr algn="r" fontAlgn="ctr"/>
                      <a:endParaRPr lang="en-CA" sz="1400" b="0" i="0" u="none" strike="noStrike" dirty="0">
                        <a:solidFill>
                          <a:srgbClr val="000000"/>
                        </a:solidFill>
                        <a:effectLst/>
                        <a:latin typeface="+mn-lt"/>
                      </a:endParaRPr>
                    </a:p>
                  </a:txBody>
                  <a:tcPr marL="0" marR="0" marT="0" marB="0" anchor="ctr"/>
                </a:tc>
                <a:tc>
                  <a:txBody>
                    <a:bodyPr/>
                    <a:lstStyle/>
                    <a:p>
                      <a:pPr algn="r" fontAlgn="ctr"/>
                      <a:endParaRPr lang="en-CA" sz="1400" b="0" i="0" u="none" strike="noStrike" dirty="0">
                        <a:solidFill>
                          <a:srgbClr val="000000"/>
                        </a:solidFill>
                        <a:effectLst/>
                        <a:latin typeface="+mn-lt"/>
                      </a:endParaRPr>
                    </a:p>
                  </a:txBody>
                  <a:tcPr marL="0" marR="0" marT="0" marB="0" anchor="ctr"/>
                </a:tc>
                <a:extLst>
                  <a:ext uri="{0D108BD9-81ED-4DB2-BD59-A6C34878D82A}">
                    <a16:rowId xmlns:a16="http://schemas.microsoft.com/office/drawing/2014/main" val="1498062212"/>
                  </a:ext>
                </a:extLst>
              </a:tr>
              <a:tr h="300111">
                <a:tc>
                  <a:txBody>
                    <a:bodyPr/>
                    <a:lstStyle/>
                    <a:p>
                      <a:pPr algn="l" fontAlgn="b"/>
                      <a:r>
                        <a:rPr lang="en-CA" sz="1400" u="none" strike="noStrike" dirty="0">
                          <a:solidFill>
                            <a:schemeClr val="bg1"/>
                          </a:solidFill>
                          <a:effectLst/>
                          <a:latin typeface="+mn-lt"/>
                        </a:rPr>
                        <a:t>Fire Hall Replacement</a:t>
                      </a:r>
                      <a:endParaRPr lang="en-CA" sz="1400" b="0" i="0" u="none" strike="noStrike" dirty="0">
                        <a:solidFill>
                          <a:schemeClr val="bg1"/>
                        </a:solidFill>
                        <a:effectLst/>
                        <a:latin typeface="+mn-lt"/>
                      </a:endParaRPr>
                    </a:p>
                  </a:txBody>
                  <a:tcPr marL="0" marR="0" marT="0" marB="0" anchor="b"/>
                </a:tc>
                <a:tc>
                  <a:txBody>
                    <a:bodyPr/>
                    <a:lstStyle/>
                    <a:p>
                      <a:pPr algn="ctr" fontAlgn="ctr"/>
                      <a:r>
                        <a:rPr lang="en-CA" sz="1400" u="none" strike="noStrike" dirty="0">
                          <a:solidFill>
                            <a:schemeClr val="bg1"/>
                          </a:solidFill>
                          <a:effectLst/>
                          <a:latin typeface="+mn-lt"/>
                        </a:rPr>
                        <a:t>ER</a:t>
                      </a:r>
                      <a:endParaRPr lang="en-CA" sz="1400" b="0" i="0" u="none" strike="noStrike" dirty="0">
                        <a:solidFill>
                          <a:schemeClr val="bg1"/>
                        </a:solidFill>
                        <a:effectLst/>
                        <a:latin typeface="+mn-lt"/>
                      </a:endParaRPr>
                    </a:p>
                  </a:txBody>
                  <a:tcPr marL="0" marR="0" marT="0" marB="0" anchor="ctr"/>
                </a:tc>
                <a:tc>
                  <a:txBody>
                    <a:bodyPr/>
                    <a:lstStyle/>
                    <a:p>
                      <a:pPr algn="r" fontAlgn="ctr"/>
                      <a:endParaRPr lang="en-CA" sz="1400" b="0" i="0" u="none" strike="noStrike" dirty="0">
                        <a:solidFill>
                          <a:schemeClr val="bg1"/>
                        </a:solidFill>
                        <a:effectLst/>
                        <a:latin typeface="+mn-lt"/>
                      </a:endParaRPr>
                    </a:p>
                  </a:txBody>
                  <a:tcPr marL="0" marR="0" marT="0" marB="0" anchor="ctr"/>
                </a:tc>
                <a:tc>
                  <a:txBody>
                    <a:bodyPr/>
                    <a:lstStyle/>
                    <a:p>
                      <a:pPr algn="r" fontAlgn="ctr"/>
                      <a:endParaRPr lang="en-CA" sz="1400" b="0" i="0" u="none" strike="noStrike" dirty="0">
                        <a:solidFill>
                          <a:schemeClr val="bg1"/>
                        </a:solidFill>
                        <a:effectLst/>
                        <a:latin typeface="+mn-lt"/>
                      </a:endParaRPr>
                    </a:p>
                  </a:txBody>
                  <a:tcPr marL="0" marR="0" marT="0" marB="0" anchor="ctr"/>
                </a:tc>
                <a:tc>
                  <a:txBody>
                    <a:bodyPr/>
                    <a:lstStyle/>
                    <a:p>
                      <a:pPr algn="r" fontAlgn="ctr"/>
                      <a:endParaRPr lang="en-CA" sz="1400" b="0" i="0" u="none" strike="noStrike" dirty="0">
                        <a:solidFill>
                          <a:srgbClr val="000000"/>
                        </a:solidFill>
                        <a:effectLst/>
                        <a:latin typeface="+mn-lt"/>
                      </a:endParaRPr>
                    </a:p>
                  </a:txBody>
                  <a:tcPr marL="0" marR="0" marT="0" marB="0" anchor="ctr"/>
                </a:tc>
                <a:tc>
                  <a:txBody>
                    <a:bodyPr/>
                    <a:lstStyle/>
                    <a:p>
                      <a:pPr algn="r" fontAlgn="ctr"/>
                      <a:r>
                        <a:rPr lang="en-CA" sz="1400" u="none" strike="noStrike" dirty="0">
                          <a:effectLst/>
                          <a:latin typeface="+mn-lt"/>
                        </a:rPr>
                        <a:t>6,600,000</a:t>
                      </a:r>
                      <a:endParaRPr lang="en-CA" sz="1400" b="0" i="0" u="none" strike="noStrike" dirty="0">
                        <a:solidFill>
                          <a:srgbClr val="000000"/>
                        </a:solidFill>
                        <a:effectLst/>
                        <a:latin typeface="+mn-lt"/>
                      </a:endParaRPr>
                    </a:p>
                  </a:txBody>
                  <a:tcPr marL="0" marR="0" marT="0" marB="0" anchor="ctr"/>
                </a:tc>
                <a:tc>
                  <a:txBody>
                    <a:bodyPr/>
                    <a:lstStyle/>
                    <a:p>
                      <a:pPr algn="r" fontAlgn="ctr"/>
                      <a:endParaRPr lang="en-CA" sz="1400" b="0" i="0" u="none" strike="noStrike" dirty="0">
                        <a:solidFill>
                          <a:srgbClr val="000000"/>
                        </a:solidFill>
                        <a:effectLst/>
                        <a:latin typeface="+mn-lt"/>
                      </a:endParaRPr>
                    </a:p>
                  </a:txBody>
                  <a:tcPr marL="0" marR="0" marT="0" marB="0" anchor="ctr"/>
                </a:tc>
                <a:extLst>
                  <a:ext uri="{0D108BD9-81ED-4DB2-BD59-A6C34878D82A}">
                    <a16:rowId xmlns:a16="http://schemas.microsoft.com/office/drawing/2014/main" val="705203314"/>
                  </a:ext>
                </a:extLst>
              </a:tr>
              <a:tr h="300111">
                <a:tc>
                  <a:txBody>
                    <a:bodyPr/>
                    <a:lstStyle/>
                    <a:p>
                      <a:pPr algn="l" fontAlgn="b"/>
                      <a:r>
                        <a:rPr lang="en-CA" sz="1400" u="none" strike="noStrike" dirty="0">
                          <a:solidFill>
                            <a:schemeClr val="bg1"/>
                          </a:solidFill>
                          <a:effectLst/>
                          <a:latin typeface="+mn-lt"/>
                        </a:rPr>
                        <a:t>Exterior Stairs Replacement</a:t>
                      </a:r>
                      <a:endParaRPr lang="en-CA" sz="1400" b="0" i="0" u="none" strike="noStrike" dirty="0">
                        <a:solidFill>
                          <a:schemeClr val="bg1"/>
                        </a:solidFill>
                        <a:effectLst/>
                        <a:latin typeface="+mn-lt"/>
                      </a:endParaRPr>
                    </a:p>
                  </a:txBody>
                  <a:tcPr marL="0" marR="0" marT="0" marB="0" anchor="b"/>
                </a:tc>
                <a:tc>
                  <a:txBody>
                    <a:bodyPr/>
                    <a:lstStyle/>
                    <a:p>
                      <a:pPr marL="0" algn="ctr" defTabSz="914400" rtl="0" eaLnBrk="1" fontAlgn="ctr" latinLnBrk="0" hangingPunct="1"/>
                      <a:r>
                        <a:rPr lang="en-CA" sz="1400" u="none" strike="noStrike" kern="1200" dirty="0">
                          <a:solidFill>
                            <a:schemeClr val="bg1"/>
                          </a:solidFill>
                          <a:effectLst/>
                          <a:latin typeface="+mn-lt"/>
                          <a:ea typeface="+mn-ea"/>
                          <a:cs typeface="+mn-cs"/>
                        </a:rPr>
                        <a:t>ER</a:t>
                      </a:r>
                    </a:p>
                  </a:txBody>
                  <a:tcPr marL="0" marR="0" marT="0" marB="0" anchor="ctr"/>
                </a:tc>
                <a:tc>
                  <a:txBody>
                    <a:bodyPr/>
                    <a:lstStyle/>
                    <a:p>
                      <a:pPr algn="r" fontAlgn="ctr"/>
                      <a:r>
                        <a:rPr lang="en-CA" sz="1400" u="none" strike="noStrike" dirty="0">
                          <a:solidFill>
                            <a:schemeClr val="bg1"/>
                          </a:solidFill>
                          <a:effectLst/>
                          <a:latin typeface="+mn-lt"/>
                        </a:rPr>
                        <a:t>23,500</a:t>
                      </a:r>
                      <a:endParaRPr lang="en-CA" sz="1400" b="0" i="0" u="none" strike="noStrike" dirty="0">
                        <a:solidFill>
                          <a:schemeClr val="bg1"/>
                        </a:solidFill>
                        <a:effectLst/>
                        <a:latin typeface="+mn-lt"/>
                      </a:endParaRPr>
                    </a:p>
                  </a:txBody>
                  <a:tcPr marL="0" marR="0" marT="0" marB="0" anchor="ctr"/>
                </a:tc>
                <a:tc>
                  <a:txBody>
                    <a:bodyPr/>
                    <a:lstStyle/>
                    <a:p>
                      <a:pPr algn="r" fontAlgn="ctr"/>
                      <a:endParaRPr lang="en-CA" sz="1400" b="0" i="0" u="none" strike="noStrike" dirty="0">
                        <a:solidFill>
                          <a:schemeClr val="bg1"/>
                        </a:solidFill>
                        <a:effectLst/>
                        <a:latin typeface="+mn-lt"/>
                      </a:endParaRPr>
                    </a:p>
                  </a:txBody>
                  <a:tcPr marL="0" marR="0" marT="0" marB="0" anchor="ctr"/>
                </a:tc>
                <a:tc>
                  <a:txBody>
                    <a:bodyPr/>
                    <a:lstStyle/>
                    <a:p>
                      <a:pPr algn="r" fontAlgn="ctr"/>
                      <a:endParaRPr lang="en-CA" sz="1400" b="0" i="0" u="none" strike="noStrike" dirty="0">
                        <a:solidFill>
                          <a:srgbClr val="000000"/>
                        </a:solidFill>
                        <a:effectLst/>
                        <a:latin typeface="+mn-lt"/>
                      </a:endParaRPr>
                    </a:p>
                  </a:txBody>
                  <a:tcPr marL="0" marR="0" marT="0" marB="0" anchor="ctr"/>
                </a:tc>
                <a:tc>
                  <a:txBody>
                    <a:bodyPr/>
                    <a:lstStyle/>
                    <a:p>
                      <a:pPr algn="r" fontAlgn="ctr"/>
                      <a:endParaRPr lang="en-CA" sz="1400" b="0" i="0" u="none" strike="noStrike" dirty="0">
                        <a:solidFill>
                          <a:srgbClr val="000000"/>
                        </a:solidFill>
                        <a:effectLst/>
                        <a:latin typeface="+mn-lt"/>
                      </a:endParaRPr>
                    </a:p>
                  </a:txBody>
                  <a:tcPr marL="0" marR="0" marT="0" marB="0" anchor="ctr"/>
                </a:tc>
                <a:tc>
                  <a:txBody>
                    <a:bodyPr/>
                    <a:lstStyle/>
                    <a:p>
                      <a:pPr algn="r" fontAlgn="ctr"/>
                      <a:endParaRPr lang="en-CA" sz="1400" b="0" i="0" u="none" strike="noStrike" dirty="0">
                        <a:solidFill>
                          <a:srgbClr val="000000"/>
                        </a:solidFill>
                        <a:effectLst/>
                        <a:latin typeface="+mn-lt"/>
                      </a:endParaRPr>
                    </a:p>
                  </a:txBody>
                  <a:tcPr marL="0" marR="0" marT="0" marB="0" anchor="ctr"/>
                </a:tc>
                <a:extLst>
                  <a:ext uri="{0D108BD9-81ED-4DB2-BD59-A6C34878D82A}">
                    <a16:rowId xmlns:a16="http://schemas.microsoft.com/office/drawing/2014/main" val="2556529027"/>
                  </a:ext>
                </a:extLst>
              </a:tr>
              <a:tr h="300111">
                <a:tc>
                  <a:txBody>
                    <a:bodyPr/>
                    <a:lstStyle/>
                    <a:p>
                      <a:pPr algn="l" fontAlgn="ctr"/>
                      <a:r>
                        <a:rPr lang="en-CA" sz="1400" u="none" strike="noStrike" dirty="0">
                          <a:solidFill>
                            <a:schemeClr val="bg1"/>
                          </a:solidFill>
                          <a:effectLst/>
                          <a:latin typeface="+mn-lt"/>
                        </a:rPr>
                        <a:t>Fire Hall Development Plan </a:t>
                      </a:r>
                      <a:endParaRPr lang="en-CA" sz="1400" b="0" i="0" u="none" strike="noStrike" dirty="0">
                        <a:solidFill>
                          <a:schemeClr val="bg1"/>
                        </a:solidFill>
                        <a:effectLst/>
                        <a:latin typeface="+mn-lt"/>
                      </a:endParaRPr>
                    </a:p>
                  </a:txBody>
                  <a:tcPr marL="0" marR="0" marT="0" marB="0" anchor="ctr"/>
                </a:tc>
                <a:tc>
                  <a:txBody>
                    <a:bodyPr/>
                    <a:lstStyle/>
                    <a:p>
                      <a:pPr algn="ctr" fontAlgn="ctr"/>
                      <a:r>
                        <a:rPr lang="en-CA" sz="1400" u="none" strike="noStrike" dirty="0">
                          <a:solidFill>
                            <a:schemeClr val="bg1"/>
                          </a:solidFill>
                          <a:effectLst/>
                          <a:latin typeface="+mn-lt"/>
                        </a:rPr>
                        <a:t>ER</a:t>
                      </a:r>
                      <a:endParaRPr lang="en-CA" sz="1400" b="0" i="0" u="none" strike="noStrike" dirty="0">
                        <a:solidFill>
                          <a:schemeClr val="bg1"/>
                        </a:solidFill>
                        <a:effectLst/>
                        <a:latin typeface="+mn-lt"/>
                      </a:endParaRPr>
                    </a:p>
                  </a:txBody>
                  <a:tcPr marL="0" marR="0" marT="0" marB="0" anchor="ctr"/>
                </a:tc>
                <a:tc>
                  <a:txBody>
                    <a:bodyPr/>
                    <a:lstStyle/>
                    <a:p>
                      <a:pPr algn="r" fontAlgn="ctr"/>
                      <a:r>
                        <a:rPr lang="en-CA" sz="1400" u="none" strike="noStrike" dirty="0">
                          <a:solidFill>
                            <a:schemeClr val="bg1"/>
                          </a:solidFill>
                          <a:effectLst/>
                          <a:latin typeface="+mn-lt"/>
                        </a:rPr>
                        <a:t>100,000</a:t>
                      </a:r>
                      <a:endParaRPr lang="en-CA" sz="1400" b="0" i="0" u="none" strike="noStrike" dirty="0">
                        <a:solidFill>
                          <a:schemeClr val="bg1"/>
                        </a:solidFill>
                        <a:effectLst/>
                        <a:latin typeface="+mn-lt"/>
                      </a:endParaRPr>
                    </a:p>
                  </a:txBody>
                  <a:tcPr marL="0" marR="0" marT="0" marB="0" anchor="ctr"/>
                </a:tc>
                <a:tc>
                  <a:txBody>
                    <a:bodyPr/>
                    <a:lstStyle/>
                    <a:p>
                      <a:pPr algn="r" fontAlgn="ctr"/>
                      <a:endParaRPr lang="en-CA" sz="1400" b="0" i="0" u="none" strike="noStrike" dirty="0">
                        <a:solidFill>
                          <a:schemeClr val="bg1"/>
                        </a:solidFill>
                        <a:effectLst/>
                        <a:latin typeface="+mn-lt"/>
                      </a:endParaRPr>
                    </a:p>
                  </a:txBody>
                  <a:tcPr marL="0" marR="0" marT="0" marB="0" anchor="ctr"/>
                </a:tc>
                <a:tc>
                  <a:txBody>
                    <a:bodyPr/>
                    <a:lstStyle/>
                    <a:p>
                      <a:pPr algn="r" fontAlgn="ctr"/>
                      <a:endParaRPr lang="en-CA" sz="1400" b="0" i="0" u="none" strike="noStrike" dirty="0">
                        <a:solidFill>
                          <a:srgbClr val="000000"/>
                        </a:solidFill>
                        <a:effectLst/>
                        <a:latin typeface="+mn-lt"/>
                      </a:endParaRPr>
                    </a:p>
                  </a:txBody>
                  <a:tcPr marL="0" marR="0" marT="0" marB="0" anchor="ctr"/>
                </a:tc>
                <a:tc>
                  <a:txBody>
                    <a:bodyPr/>
                    <a:lstStyle/>
                    <a:p>
                      <a:pPr algn="r" fontAlgn="ctr"/>
                      <a:endParaRPr lang="en-CA" sz="1400" b="0" i="0" u="none" strike="noStrike" dirty="0">
                        <a:solidFill>
                          <a:srgbClr val="000000"/>
                        </a:solidFill>
                        <a:effectLst/>
                        <a:latin typeface="+mn-lt"/>
                      </a:endParaRPr>
                    </a:p>
                  </a:txBody>
                  <a:tcPr marL="0" marR="0" marT="0" marB="0" anchor="ctr"/>
                </a:tc>
                <a:tc>
                  <a:txBody>
                    <a:bodyPr/>
                    <a:lstStyle/>
                    <a:p>
                      <a:pPr algn="r" fontAlgn="ctr"/>
                      <a:endParaRPr lang="en-CA" sz="1400" b="0" i="0" u="none" strike="noStrike" dirty="0">
                        <a:solidFill>
                          <a:srgbClr val="000000"/>
                        </a:solidFill>
                        <a:effectLst/>
                        <a:latin typeface="+mn-lt"/>
                      </a:endParaRPr>
                    </a:p>
                  </a:txBody>
                  <a:tcPr marL="0" marR="0" marT="0" marB="0" anchor="ctr"/>
                </a:tc>
                <a:extLst>
                  <a:ext uri="{0D108BD9-81ED-4DB2-BD59-A6C34878D82A}">
                    <a16:rowId xmlns:a16="http://schemas.microsoft.com/office/drawing/2014/main" val="1687641739"/>
                  </a:ext>
                </a:extLst>
              </a:tr>
              <a:tr h="300111">
                <a:tc>
                  <a:txBody>
                    <a:bodyPr/>
                    <a:lstStyle/>
                    <a:p>
                      <a:pPr algn="l" fontAlgn="ctr"/>
                      <a:r>
                        <a:rPr lang="en-CA" sz="1400" u="none" strike="noStrike" dirty="0">
                          <a:solidFill>
                            <a:schemeClr val="bg1"/>
                          </a:solidFill>
                          <a:effectLst/>
                          <a:latin typeface="+mn-lt"/>
                        </a:rPr>
                        <a:t>Fire Hall Heat Pump</a:t>
                      </a:r>
                      <a:endParaRPr lang="en-CA" sz="1400" b="0" i="0" u="none" strike="noStrike" dirty="0">
                        <a:solidFill>
                          <a:schemeClr val="bg1"/>
                        </a:solidFill>
                        <a:effectLst/>
                        <a:latin typeface="+mn-lt"/>
                      </a:endParaRPr>
                    </a:p>
                  </a:txBody>
                  <a:tcPr marL="0" marR="0" marT="0" marB="0" anchor="ctr"/>
                </a:tc>
                <a:tc>
                  <a:txBody>
                    <a:bodyPr/>
                    <a:lstStyle/>
                    <a:p>
                      <a:pPr algn="ctr" fontAlgn="ctr"/>
                      <a:r>
                        <a:rPr lang="en-CA" sz="1400" u="none" strike="noStrike" dirty="0">
                          <a:solidFill>
                            <a:schemeClr val="bg1"/>
                          </a:solidFill>
                          <a:effectLst/>
                          <a:latin typeface="+mn-lt"/>
                        </a:rPr>
                        <a:t>ER</a:t>
                      </a:r>
                      <a:endParaRPr lang="en-CA" sz="1400" b="0" i="0" u="none" strike="noStrike" dirty="0">
                        <a:solidFill>
                          <a:schemeClr val="bg1"/>
                        </a:solidFill>
                        <a:effectLst/>
                        <a:latin typeface="+mn-lt"/>
                      </a:endParaRPr>
                    </a:p>
                  </a:txBody>
                  <a:tcPr marL="0" marR="0" marT="0" marB="0" anchor="ctr"/>
                </a:tc>
                <a:tc>
                  <a:txBody>
                    <a:bodyPr/>
                    <a:lstStyle/>
                    <a:p>
                      <a:pPr algn="r" fontAlgn="ctr"/>
                      <a:r>
                        <a:rPr lang="en-CA" sz="1400" u="none" strike="noStrike" dirty="0">
                          <a:solidFill>
                            <a:schemeClr val="bg1"/>
                          </a:solidFill>
                          <a:effectLst/>
                          <a:latin typeface="+mn-lt"/>
                        </a:rPr>
                        <a:t>15,000</a:t>
                      </a:r>
                      <a:endParaRPr lang="en-CA" sz="1400" b="0" i="0" u="none" strike="noStrike" dirty="0">
                        <a:solidFill>
                          <a:schemeClr val="bg1"/>
                        </a:solidFill>
                        <a:effectLst/>
                        <a:latin typeface="+mn-lt"/>
                      </a:endParaRPr>
                    </a:p>
                  </a:txBody>
                  <a:tcPr marL="0" marR="0" marT="0" marB="0" anchor="ctr"/>
                </a:tc>
                <a:tc>
                  <a:txBody>
                    <a:bodyPr/>
                    <a:lstStyle/>
                    <a:p>
                      <a:pPr algn="r" fontAlgn="ctr"/>
                      <a:endParaRPr lang="en-CA" sz="1400" b="0" i="0" u="none" strike="noStrike" dirty="0">
                        <a:solidFill>
                          <a:schemeClr val="bg1"/>
                        </a:solidFill>
                        <a:effectLst/>
                        <a:latin typeface="+mn-lt"/>
                      </a:endParaRPr>
                    </a:p>
                  </a:txBody>
                  <a:tcPr marL="0" marR="0" marT="0" marB="0" anchor="ctr"/>
                </a:tc>
                <a:tc>
                  <a:txBody>
                    <a:bodyPr/>
                    <a:lstStyle/>
                    <a:p>
                      <a:pPr algn="r" fontAlgn="ctr"/>
                      <a:endParaRPr lang="en-CA" sz="1400" b="0" i="0" u="none" strike="noStrike" dirty="0">
                        <a:solidFill>
                          <a:srgbClr val="000000"/>
                        </a:solidFill>
                        <a:effectLst/>
                        <a:latin typeface="+mn-lt"/>
                      </a:endParaRPr>
                    </a:p>
                  </a:txBody>
                  <a:tcPr marL="0" marR="0" marT="0" marB="0" anchor="ctr"/>
                </a:tc>
                <a:tc>
                  <a:txBody>
                    <a:bodyPr/>
                    <a:lstStyle/>
                    <a:p>
                      <a:pPr algn="r" fontAlgn="ctr"/>
                      <a:endParaRPr lang="en-CA" sz="1400" b="0" i="0" u="none" strike="noStrike" dirty="0">
                        <a:solidFill>
                          <a:srgbClr val="000000"/>
                        </a:solidFill>
                        <a:effectLst/>
                        <a:latin typeface="+mn-lt"/>
                      </a:endParaRPr>
                    </a:p>
                  </a:txBody>
                  <a:tcPr marL="0" marR="0" marT="0" marB="0" anchor="ctr"/>
                </a:tc>
                <a:tc>
                  <a:txBody>
                    <a:bodyPr/>
                    <a:lstStyle/>
                    <a:p>
                      <a:pPr algn="r" fontAlgn="ctr"/>
                      <a:endParaRPr lang="en-CA" sz="1400" b="0" i="0" u="none" strike="noStrike" dirty="0">
                        <a:solidFill>
                          <a:srgbClr val="000000"/>
                        </a:solidFill>
                        <a:effectLst/>
                        <a:latin typeface="+mn-lt"/>
                      </a:endParaRPr>
                    </a:p>
                  </a:txBody>
                  <a:tcPr marL="0" marR="0" marT="0" marB="0" anchor="ctr"/>
                </a:tc>
                <a:extLst>
                  <a:ext uri="{0D108BD9-81ED-4DB2-BD59-A6C34878D82A}">
                    <a16:rowId xmlns:a16="http://schemas.microsoft.com/office/drawing/2014/main" val="3684069843"/>
                  </a:ext>
                </a:extLst>
              </a:tr>
              <a:tr h="300111">
                <a:tc>
                  <a:txBody>
                    <a:bodyPr/>
                    <a:lstStyle/>
                    <a:p>
                      <a:pPr algn="l" fontAlgn="ctr"/>
                      <a:r>
                        <a:rPr lang="en-CA" sz="1400" b="1" u="none" strike="noStrike" dirty="0">
                          <a:effectLst/>
                          <a:latin typeface="+mn-lt"/>
                        </a:rPr>
                        <a:t>TOTAL</a:t>
                      </a:r>
                      <a:endParaRPr lang="en-CA" sz="1400" b="1" i="0" u="none" strike="noStrike" dirty="0">
                        <a:solidFill>
                          <a:srgbClr val="000000"/>
                        </a:solidFill>
                        <a:effectLst/>
                        <a:latin typeface="+mn-lt"/>
                      </a:endParaRPr>
                    </a:p>
                  </a:txBody>
                  <a:tcPr marL="0" marR="0" marT="0" marB="0" anchor="ctr"/>
                </a:tc>
                <a:tc>
                  <a:txBody>
                    <a:bodyPr/>
                    <a:lstStyle/>
                    <a:p>
                      <a:pPr algn="ctr" fontAlgn="ctr"/>
                      <a:r>
                        <a:rPr lang="en-CA" sz="1400" b="1" u="none" strike="noStrike" dirty="0">
                          <a:effectLst/>
                          <a:latin typeface="+mn-lt"/>
                        </a:rPr>
                        <a:t> </a:t>
                      </a:r>
                      <a:endParaRPr lang="en-CA" sz="1400" b="1" i="0" u="none" strike="noStrike" dirty="0">
                        <a:solidFill>
                          <a:srgbClr val="000000"/>
                        </a:solidFill>
                        <a:effectLst/>
                        <a:latin typeface="+mn-lt"/>
                      </a:endParaRPr>
                    </a:p>
                  </a:txBody>
                  <a:tcPr marL="0" marR="0" marT="0" marB="0" anchor="ctr"/>
                </a:tc>
                <a:tc>
                  <a:txBody>
                    <a:bodyPr/>
                    <a:lstStyle/>
                    <a:p>
                      <a:pPr algn="r" fontAlgn="ctr"/>
                      <a:r>
                        <a:rPr lang="en-CA" sz="1400" b="1" u="none" strike="noStrike" dirty="0">
                          <a:effectLst/>
                          <a:latin typeface="+mn-lt"/>
                        </a:rPr>
                        <a:t>397,464</a:t>
                      </a:r>
                      <a:endParaRPr lang="en-CA" sz="1400" b="1" i="0" u="none" strike="noStrike" dirty="0">
                        <a:solidFill>
                          <a:srgbClr val="000000"/>
                        </a:solidFill>
                        <a:effectLst/>
                        <a:latin typeface="+mn-lt"/>
                      </a:endParaRPr>
                    </a:p>
                  </a:txBody>
                  <a:tcPr marL="0" marR="0" marT="0" marB="0" anchor="ctr"/>
                </a:tc>
                <a:tc>
                  <a:txBody>
                    <a:bodyPr/>
                    <a:lstStyle/>
                    <a:p>
                      <a:pPr algn="r" fontAlgn="ctr"/>
                      <a:r>
                        <a:rPr lang="en-CA" sz="1400" b="1" u="none" strike="noStrike" dirty="0">
                          <a:effectLst/>
                          <a:latin typeface="+mn-lt"/>
                        </a:rPr>
                        <a:t>830,000</a:t>
                      </a:r>
                      <a:endParaRPr lang="en-CA" sz="1400" b="1" i="0" u="none" strike="noStrike" dirty="0">
                        <a:solidFill>
                          <a:srgbClr val="000000"/>
                        </a:solidFill>
                        <a:effectLst/>
                        <a:latin typeface="+mn-lt"/>
                      </a:endParaRPr>
                    </a:p>
                  </a:txBody>
                  <a:tcPr marL="0" marR="0" marT="0" marB="0" anchor="ctr"/>
                </a:tc>
                <a:tc>
                  <a:txBody>
                    <a:bodyPr/>
                    <a:lstStyle/>
                    <a:p>
                      <a:pPr algn="r" fontAlgn="ctr"/>
                      <a:r>
                        <a:rPr lang="en-CA" sz="1400" b="1" u="none" strike="noStrike" dirty="0">
                          <a:effectLst/>
                          <a:latin typeface="+mn-lt"/>
                        </a:rPr>
                        <a:t>600,000</a:t>
                      </a:r>
                      <a:endParaRPr lang="en-CA" sz="1400" b="1" i="0" u="none" strike="noStrike" dirty="0">
                        <a:solidFill>
                          <a:srgbClr val="000000"/>
                        </a:solidFill>
                        <a:effectLst/>
                        <a:latin typeface="+mn-lt"/>
                      </a:endParaRPr>
                    </a:p>
                  </a:txBody>
                  <a:tcPr marL="0" marR="0" marT="0" marB="0" anchor="ctr"/>
                </a:tc>
                <a:tc>
                  <a:txBody>
                    <a:bodyPr/>
                    <a:lstStyle/>
                    <a:p>
                      <a:pPr algn="r" fontAlgn="ctr"/>
                      <a:r>
                        <a:rPr lang="en-CA" sz="1400" b="1" u="none" strike="noStrike" dirty="0">
                          <a:effectLst/>
                          <a:latin typeface="+mn-lt"/>
                        </a:rPr>
                        <a:t>6,600,000</a:t>
                      </a:r>
                      <a:endParaRPr lang="en-CA" sz="1400" b="1" i="0" u="none" strike="noStrike" dirty="0">
                        <a:solidFill>
                          <a:srgbClr val="000000"/>
                        </a:solidFill>
                        <a:effectLst/>
                        <a:latin typeface="+mn-lt"/>
                      </a:endParaRPr>
                    </a:p>
                  </a:txBody>
                  <a:tcPr marL="0" marR="0" marT="0" marB="0" anchor="ctr"/>
                </a:tc>
                <a:tc>
                  <a:txBody>
                    <a:bodyPr/>
                    <a:lstStyle/>
                    <a:p>
                      <a:pPr algn="r" fontAlgn="ctr"/>
                      <a:r>
                        <a:rPr lang="en-CA" sz="1400" b="1" u="none" strike="noStrike" dirty="0">
                          <a:effectLst/>
                          <a:latin typeface="+mn-lt"/>
                        </a:rPr>
                        <a:t>0</a:t>
                      </a:r>
                      <a:endParaRPr lang="en-CA" sz="1400" b="1" i="0" u="none" strike="noStrike" dirty="0">
                        <a:solidFill>
                          <a:srgbClr val="000000"/>
                        </a:solidFill>
                        <a:effectLst/>
                        <a:latin typeface="+mn-lt"/>
                      </a:endParaRPr>
                    </a:p>
                  </a:txBody>
                  <a:tcPr marL="0" marR="0" marT="0" marB="0" anchor="ctr"/>
                </a:tc>
                <a:extLst>
                  <a:ext uri="{0D108BD9-81ED-4DB2-BD59-A6C34878D82A}">
                    <a16:rowId xmlns:a16="http://schemas.microsoft.com/office/drawing/2014/main" val="797323181"/>
                  </a:ext>
                </a:extLst>
              </a:tr>
            </a:tbl>
          </a:graphicData>
        </a:graphic>
      </p:graphicFrame>
    </p:spTree>
    <p:extLst>
      <p:ext uri="{BB962C8B-B14F-4D97-AF65-F5344CB8AC3E}">
        <p14:creationId xmlns:p14="http://schemas.microsoft.com/office/powerpoint/2010/main" val="405645036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F3E99235-CCB4-F937-FB48-83CEA3722FEB}"/>
              </a:ext>
            </a:extLst>
          </p:cNvPr>
          <p:cNvSpPr txBox="1"/>
          <p:nvPr/>
        </p:nvSpPr>
        <p:spPr>
          <a:xfrm>
            <a:off x="993631" y="459270"/>
            <a:ext cx="4685530" cy="5890255"/>
          </a:xfrm>
          <a:prstGeom prst="rect">
            <a:avLst/>
          </a:prstGeom>
        </p:spPr>
        <p:txBody>
          <a:bodyPr vert="horz" lIns="91440" tIns="45720" rIns="91440" bIns="45720" rtlCol="0">
            <a:normAutofit fontScale="92500" lnSpcReduction="10000"/>
          </a:bodyPr>
          <a:lstStyle/>
          <a:p>
            <a:pPr algn="ctr" defTabSz="914400">
              <a:lnSpc>
                <a:spcPct val="110000"/>
              </a:lnSpc>
              <a:spcAft>
                <a:spcPts val="600"/>
              </a:spcAft>
              <a:buSzPct val="125000"/>
            </a:pPr>
            <a:r>
              <a:rPr lang="en-CA" sz="2000" dirty="0">
                <a:solidFill>
                  <a:schemeClr val="bg1"/>
                </a:solidFill>
              </a:rPr>
              <a:t>Water Treatment System</a:t>
            </a:r>
          </a:p>
          <a:p>
            <a:pPr algn="ctr" defTabSz="914400">
              <a:lnSpc>
                <a:spcPct val="110000"/>
              </a:lnSpc>
              <a:spcAft>
                <a:spcPts val="600"/>
              </a:spcAft>
              <a:buSzPct val="125000"/>
            </a:pPr>
            <a:r>
              <a:rPr lang="en-CA" sz="2000" dirty="0">
                <a:solidFill>
                  <a:schemeClr val="bg1"/>
                </a:solidFill>
              </a:rPr>
              <a:t>$9.6M</a:t>
            </a:r>
          </a:p>
          <a:p>
            <a:pPr algn="ctr" defTabSz="914400">
              <a:lnSpc>
                <a:spcPct val="110000"/>
              </a:lnSpc>
              <a:spcAft>
                <a:spcPts val="600"/>
              </a:spcAft>
              <a:buSzPct val="125000"/>
            </a:pPr>
            <a:r>
              <a:rPr lang="en-CA" sz="2000" dirty="0">
                <a:solidFill>
                  <a:schemeClr val="bg1"/>
                </a:solidFill>
              </a:rPr>
              <a:t>$7,039,680 ICIP</a:t>
            </a:r>
          </a:p>
          <a:p>
            <a:pPr algn="ctr" defTabSz="914400">
              <a:lnSpc>
                <a:spcPct val="110000"/>
              </a:lnSpc>
              <a:spcAft>
                <a:spcPts val="600"/>
              </a:spcAft>
              <a:buSzPct val="125000"/>
            </a:pPr>
            <a:r>
              <a:rPr lang="en-CA" sz="2000" dirty="0">
                <a:solidFill>
                  <a:schemeClr val="bg1"/>
                </a:solidFill>
              </a:rPr>
              <a:t>$2,560,300 DoU GR</a:t>
            </a:r>
          </a:p>
          <a:p>
            <a:pPr algn="ctr" defTabSz="914400">
              <a:lnSpc>
                <a:spcPct val="110000"/>
              </a:lnSpc>
              <a:spcAft>
                <a:spcPts val="600"/>
              </a:spcAft>
              <a:buSzPct val="125000"/>
            </a:pPr>
            <a:r>
              <a:rPr lang="en-CA" sz="2000" dirty="0">
                <a:solidFill>
                  <a:schemeClr val="bg1"/>
                </a:solidFill>
              </a:rPr>
              <a:t>Development of a water filtration system to remove high levels of manganese and iron which significantly impact water quality.</a:t>
            </a:r>
          </a:p>
          <a:p>
            <a:pPr algn="ctr" defTabSz="914400">
              <a:lnSpc>
                <a:spcPct val="110000"/>
              </a:lnSpc>
              <a:spcAft>
                <a:spcPts val="600"/>
              </a:spcAft>
              <a:buSzPct val="125000"/>
            </a:pPr>
            <a:endParaRPr lang="en-CA" sz="2000" b="1" dirty="0">
              <a:solidFill>
                <a:schemeClr val="bg1"/>
              </a:solidFill>
            </a:endParaRPr>
          </a:p>
          <a:p>
            <a:pPr algn="ctr" defTabSz="914400">
              <a:lnSpc>
                <a:spcPct val="110000"/>
              </a:lnSpc>
              <a:spcAft>
                <a:spcPts val="600"/>
              </a:spcAft>
              <a:buSzPct val="125000"/>
            </a:pPr>
            <a:r>
              <a:rPr lang="en-US" sz="1900" dirty="0">
                <a:solidFill>
                  <a:schemeClr val="bg1"/>
                </a:solidFill>
              </a:rPr>
              <a:t>Water Service Line</a:t>
            </a:r>
          </a:p>
          <a:p>
            <a:pPr algn="ctr" defTabSz="914400">
              <a:lnSpc>
                <a:spcPct val="110000"/>
              </a:lnSpc>
              <a:spcAft>
                <a:spcPts val="600"/>
              </a:spcAft>
              <a:buSzPct val="125000"/>
            </a:pPr>
            <a:r>
              <a:rPr lang="en-CA" dirty="0">
                <a:solidFill>
                  <a:schemeClr val="bg1"/>
                </a:solidFill>
              </a:rPr>
              <a:t>$1,300,000</a:t>
            </a:r>
          </a:p>
          <a:p>
            <a:pPr algn="ctr" defTabSz="914400">
              <a:lnSpc>
                <a:spcPct val="110000"/>
              </a:lnSpc>
              <a:spcAft>
                <a:spcPts val="600"/>
              </a:spcAft>
              <a:buSzPct val="125000"/>
            </a:pPr>
            <a:r>
              <a:rPr lang="en-CA" dirty="0">
                <a:solidFill>
                  <a:schemeClr val="bg1"/>
                </a:solidFill>
              </a:rPr>
              <a:t>$652,000 Disaster Assistance Fund (EMCR)</a:t>
            </a:r>
          </a:p>
          <a:p>
            <a:pPr algn="ctr" defTabSz="685800">
              <a:defRPr/>
            </a:pPr>
            <a:r>
              <a:rPr lang="en-CA" dirty="0">
                <a:solidFill>
                  <a:schemeClr val="bg1"/>
                </a:solidFill>
              </a:rPr>
              <a:t>$448,000 DoU – BC GCF</a:t>
            </a:r>
          </a:p>
          <a:p>
            <a:pPr algn="ctr" defTabSz="685800">
              <a:defRPr/>
            </a:pPr>
            <a:endParaRPr lang="en-CA" dirty="0">
              <a:solidFill>
                <a:schemeClr val="bg1"/>
              </a:solidFill>
            </a:endParaRPr>
          </a:p>
          <a:p>
            <a:pPr algn="ctr" defTabSz="914400">
              <a:lnSpc>
                <a:spcPct val="110000"/>
              </a:lnSpc>
              <a:spcAft>
                <a:spcPts val="600"/>
              </a:spcAft>
              <a:buSzPct val="125000"/>
            </a:pPr>
            <a:r>
              <a:rPr lang="en-CA" sz="1900" dirty="0">
                <a:solidFill>
                  <a:schemeClr val="bg1"/>
                </a:solidFill>
              </a:rPr>
              <a:t>Design and install replacement water supply submarine line in the inlet connecting Mercantile Creek to Bay Street Pump House.  RFP results came in substantially higher than anticipated at $1.3M up from $1M</a:t>
            </a:r>
          </a:p>
          <a:p>
            <a:pPr algn="ctr" defTabSz="914400">
              <a:lnSpc>
                <a:spcPct val="110000"/>
              </a:lnSpc>
              <a:spcAft>
                <a:spcPts val="600"/>
              </a:spcAft>
              <a:buSzPct val="125000"/>
            </a:pPr>
            <a:endParaRPr lang="en-CA" sz="1600" b="1" dirty="0">
              <a:solidFill>
                <a:schemeClr val="bg1"/>
              </a:solidFill>
            </a:endParaRPr>
          </a:p>
          <a:p>
            <a:pPr algn="ctr" defTabSz="914400">
              <a:lnSpc>
                <a:spcPct val="110000"/>
              </a:lnSpc>
              <a:spcAft>
                <a:spcPts val="600"/>
              </a:spcAft>
              <a:buSzPct val="125000"/>
            </a:pPr>
            <a:endParaRPr lang="en-CA" sz="1600" b="1" dirty="0">
              <a:solidFill>
                <a:schemeClr val="bg1"/>
              </a:solidFill>
            </a:endParaRPr>
          </a:p>
          <a:p>
            <a:pPr defTabSz="914400">
              <a:lnSpc>
                <a:spcPct val="110000"/>
              </a:lnSpc>
              <a:spcAft>
                <a:spcPts val="600"/>
              </a:spcAft>
              <a:buSzPct val="125000"/>
            </a:pPr>
            <a:endParaRPr lang="en-US" sz="1600" dirty="0">
              <a:solidFill>
                <a:schemeClr val="bg1"/>
              </a:solidFill>
            </a:endParaRPr>
          </a:p>
        </p:txBody>
      </p:sp>
      <p:sp>
        <p:nvSpPr>
          <p:cNvPr id="54" name="Rectangle 53">
            <a:extLst>
              <a:ext uri="{FF2B5EF4-FFF2-40B4-BE49-F238E27FC236}">
                <a16:creationId xmlns:a16="http://schemas.microsoft.com/office/drawing/2014/main" id="{5742C426-FCE7-4673-BC1D-7E7D3A5FD0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5999" y="0"/>
            <a:ext cx="6096001" cy="6858000"/>
          </a:xfrm>
          <a:prstGeom prst="rect">
            <a:avLst/>
          </a:prstGeom>
          <a:solidFill>
            <a:schemeClr val="tx1"/>
          </a:solidFill>
          <a:ln>
            <a:noFill/>
          </a:ln>
          <a:effectLst>
            <a:innerShdw blurRad="63500" dist="12700" dir="10800000">
              <a:prstClr val="black">
                <a:alpha val="42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56" name="Rectangle 55">
            <a:extLst>
              <a:ext uri="{FF2B5EF4-FFF2-40B4-BE49-F238E27FC236}">
                <a16:creationId xmlns:a16="http://schemas.microsoft.com/office/drawing/2014/main" id="{10C239E5-48CB-4DB3-A778-3A01C488E9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098280" y="0"/>
            <a:ext cx="91440" cy="347472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58" name="Rectangle 57">
            <a:extLst>
              <a:ext uri="{FF2B5EF4-FFF2-40B4-BE49-F238E27FC236}">
                <a16:creationId xmlns:a16="http://schemas.microsoft.com/office/drawing/2014/main" id="{8D450192-3830-4F04-A1C0-F684D80AB9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5999" y="3383280"/>
            <a:ext cx="6096002" cy="9144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p:cNvSpPr>
            <a:spLocks/>
          </p:cNvSpPr>
          <p:nvPr/>
        </p:nvSpPr>
        <p:spPr>
          <a:xfrm>
            <a:off x="4711778" y="1354627"/>
            <a:ext cx="6844045" cy="3993936"/>
          </a:xfrm>
          <a:prstGeom prst="rect">
            <a:avLst/>
          </a:prstGeom>
        </p:spPr>
        <p:txBody>
          <a:bodyPr>
            <a:normAutofit/>
          </a:bodyPr>
          <a:lstStyle/>
          <a:p>
            <a:pPr defTabSz="393192">
              <a:spcAft>
                <a:spcPts val="600"/>
              </a:spcAft>
            </a:pPr>
            <a:endParaRPr lang="en-CA" sz="1548" b="1" kern="1200" dirty="0">
              <a:solidFill>
                <a:schemeClr val="tx1"/>
              </a:solidFill>
              <a:latin typeface="Century Gothic" panose="020B0502020202020204" pitchFamily="34" charset="0"/>
              <a:ea typeface="+mn-ea"/>
              <a:cs typeface="+mn-cs"/>
            </a:endParaRPr>
          </a:p>
          <a:p>
            <a:pPr defTabSz="393192">
              <a:spcAft>
                <a:spcPts val="600"/>
              </a:spcAft>
            </a:pPr>
            <a:endParaRPr lang="en-CA" sz="1548" kern="1200" dirty="0">
              <a:solidFill>
                <a:schemeClr val="tx1"/>
              </a:solidFill>
              <a:latin typeface="Century Gothic" panose="020B0502020202020204" pitchFamily="34" charset="0"/>
              <a:ea typeface="+mn-ea"/>
              <a:cs typeface="+mn-cs"/>
            </a:endParaRPr>
          </a:p>
          <a:p>
            <a:pPr marL="0" indent="0">
              <a:spcAft>
                <a:spcPts val="600"/>
              </a:spcAft>
              <a:buNone/>
            </a:pPr>
            <a:endParaRPr lang="en-CA" sz="1800" dirty="0">
              <a:latin typeface="Century Gothic" panose="020B0502020202020204" pitchFamily="34" charset="0"/>
            </a:endParaRPr>
          </a:p>
        </p:txBody>
      </p:sp>
      <p:pic>
        <p:nvPicPr>
          <p:cNvPr id="2" name="Picture 1">
            <a:extLst>
              <a:ext uri="{FF2B5EF4-FFF2-40B4-BE49-F238E27FC236}">
                <a16:creationId xmlns:a16="http://schemas.microsoft.com/office/drawing/2014/main" id="{B95BC5EE-C4C8-73A3-EAE8-E7A7F551BA25}"/>
              </a:ext>
            </a:extLst>
          </p:cNvPr>
          <p:cNvPicPr>
            <a:picLocks noChangeAspect="1"/>
          </p:cNvPicPr>
          <p:nvPr/>
        </p:nvPicPr>
        <p:blipFill rotWithShape="1">
          <a:blip r:embed="rId3" cstate="screen">
            <a:alphaModFix amt="70000"/>
            <a:extLst>
              <a:ext uri="{28A0092B-C50C-407E-A947-70E740481C1C}">
                <a14:useLocalDpi xmlns:a14="http://schemas.microsoft.com/office/drawing/2010/main" val="0"/>
              </a:ext>
            </a:extLst>
          </a:blip>
          <a:srcRect r="-12"/>
          <a:stretch/>
        </p:blipFill>
        <p:spPr>
          <a:xfrm>
            <a:off x="6331815" y="3741182"/>
            <a:ext cx="5668582" cy="2687327"/>
          </a:xfrm>
          <a:prstGeom prst="rect">
            <a:avLst/>
          </a:prstGeom>
        </p:spPr>
      </p:pic>
      <p:pic>
        <p:nvPicPr>
          <p:cNvPr id="7" name="Picture 6" descr="A glass of beer&#10;&#10;Description automatically generated with medium confidence">
            <a:extLst>
              <a:ext uri="{FF2B5EF4-FFF2-40B4-BE49-F238E27FC236}">
                <a16:creationId xmlns:a16="http://schemas.microsoft.com/office/drawing/2014/main" id="{99D60539-C967-0B0E-54DA-2C1BB353394C}"/>
              </a:ext>
            </a:extLst>
          </p:cNvPr>
          <p:cNvPicPr>
            <a:picLocks noChangeAspect="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9463489" y="282947"/>
            <a:ext cx="1009650" cy="1344930"/>
          </a:xfrm>
          <a:prstGeom prst="rect">
            <a:avLst/>
          </a:prstGeom>
          <a:noFill/>
        </p:spPr>
      </p:pic>
      <p:pic>
        <p:nvPicPr>
          <p:cNvPr id="8" name="Picture 7" descr="A picture containing blue&#10;&#10;Description automatically generated">
            <a:extLst>
              <a:ext uri="{FF2B5EF4-FFF2-40B4-BE49-F238E27FC236}">
                <a16:creationId xmlns:a16="http://schemas.microsoft.com/office/drawing/2014/main" id="{AFD465B6-22E3-18F1-D4FE-77E9FE3FFFD0}"/>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331815" y="459270"/>
            <a:ext cx="2640184" cy="2494519"/>
          </a:xfrm>
          <a:prstGeom prst="rect">
            <a:avLst/>
          </a:prstGeom>
          <a:noFill/>
        </p:spPr>
      </p:pic>
      <p:pic>
        <p:nvPicPr>
          <p:cNvPr id="10" name="Picture 9" descr="A picture containing indoor, meat, pan, cooked&#10;&#10;Description automatically generated">
            <a:extLst>
              <a:ext uri="{FF2B5EF4-FFF2-40B4-BE49-F238E27FC236}">
                <a16:creationId xmlns:a16="http://schemas.microsoft.com/office/drawing/2014/main" id="{0C7A576A-022F-4C3B-C650-46F9631CE355}"/>
              </a:ext>
            </a:extLst>
          </p:cNvPr>
          <p:cNvPicPr>
            <a:picLocks noChangeAspect="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10803626" y="1786430"/>
            <a:ext cx="1169035" cy="1368425"/>
          </a:xfrm>
          <a:prstGeom prst="rect">
            <a:avLst/>
          </a:prstGeom>
          <a:noFill/>
        </p:spPr>
      </p:pic>
      <p:pic>
        <p:nvPicPr>
          <p:cNvPr id="11" name="Picture 10" descr="A red fire hydrant in the middle of a bush&#10;&#10;Description automatically generated with low confidence">
            <a:extLst>
              <a:ext uri="{FF2B5EF4-FFF2-40B4-BE49-F238E27FC236}">
                <a16:creationId xmlns:a16="http://schemas.microsoft.com/office/drawing/2014/main" id="{42B0BE10-6939-2C95-DAAE-2D50635C3F3B}"/>
              </a:ext>
            </a:extLst>
          </p:cNvPr>
          <p:cNvPicPr>
            <a:picLocks noChangeAspect="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11020775" y="238611"/>
            <a:ext cx="986790" cy="1336675"/>
          </a:xfrm>
          <a:prstGeom prst="rect">
            <a:avLst/>
          </a:prstGeom>
          <a:noFill/>
        </p:spPr>
      </p:pic>
      <p:pic>
        <p:nvPicPr>
          <p:cNvPr id="12" name="Picture 11">
            <a:extLst>
              <a:ext uri="{FF2B5EF4-FFF2-40B4-BE49-F238E27FC236}">
                <a16:creationId xmlns:a16="http://schemas.microsoft.com/office/drawing/2014/main" id="{BD9948F7-DA2F-9BB8-8428-5353A5352513}"/>
              </a:ext>
            </a:extLst>
          </p:cNvPr>
          <p:cNvPicPr>
            <a:picLocks noChangeAspect="1"/>
          </p:cNvPicPr>
          <p:nvPr/>
        </p:nvPicPr>
        <p:blipFill>
          <a:blip r:embed="rId8" cstate="email">
            <a:extLst>
              <a:ext uri="{28A0092B-C50C-407E-A947-70E740481C1C}">
                <a14:useLocalDpi xmlns:a14="http://schemas.microsoft.com/office/drawing/2010/main" val="0"/>
              </a:ext>
            </a:extLst>
          </a:blip>
          <a:srcRect/>
          <a:stretch>
            <a:fillRect/>
          </a:stretch>
        </p:blipFill>
        <p:spPr bwMode="auto">
          <a:xfrm>
            <a:off x="9306110" y="1881393"/>
            <a:ext cx="1381125" cy="1247775"/>
          </a:xfrm>
          <a:prstGeom prst="rect">
            <a:avLst/>
          </a:prstGeom>
          <a:noFill/>
        </p:spPr>
      </p:pic>
    </p:spTree>
    <p:extLst>
      <p:ext uri="{BB962C8B-B14F-4D97-AF65-F5344CB8AC3E}">
        <p14:creationId xmlns:p14="http://schemas.microsoft.com/office/powerpoint/2010/main" val="288543350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D86867DD-D7EA-406F-8A12-1882FEFE9D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1" name="Group 10">
            <a:extLst>
              <a:ext uri="{FF2B5EF4-FFF2-40B4-BE49-F238E27FC236}">
                <a16:creationId xmlns:a16="http://schemas.microsoft.com/office/drawing/2014/main" id="{DF5AC117-D9C2-4FFF-8D3E-6D0E4304C81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100" y="-11384"/>
            <a:ext cx="1220788"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12" name="Rectangle 5">
              <a:extLst>
                <a:ext uri="{FF2B5EF4-FFF2-40B4-BE49-F238E27FC236}">
                  <a16:creationId xmlns:a16="http://schemas.microsoft.com/office/drawing/2014/main" id="{5E5184A3-5C0C-4903-9B40-E81C994F2A64}"/>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4300" y="4763"/>
              <a:ext cx="23813" cy="2181225"/>
            </a:xfrm>
            <a:prstGeom prst="rect">
              <a:avLst/>
            </a:pr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miter lim="800000"/>
                  <a:headEnd/>
                  <a:tailEnd/>
                </a14:hiddenLine>
              </a:ext>
            </a:extLst>
          </p:spPr>
          <p:txBody>
            <a:bodyPr/>
            <a:lstStyle/>
            <a:p>
              <a:endParaRPr lang="en-CA" dirty="0"/>
            </a:p>
          </p:txBody>
        </p:sp>
        <p:sp>
          <p:nvSpPr>
            <p:cNvPr id="13" name="Freeform 6">
              <a:extLst>
                <a:ext uri="{FF2B5EF4-FFF2-40B4-BE49-F238E27FC236}">
                  <a16:creationId xmlns:a16="http://schemas.microsoft.com/office/drawing/2014/main" id="{C3FAA962-D0C5-4028-A4BD-32C91CB035F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en-CA" dirty="0"/>
            </a:p>
          </p:txBody>
        </p:sp>
        <p:sp>
          <p:nvSpPr>
            <p:cNvPr id="14" name="Freeform 7">
              <a:extLst>
                <a:ext uri="{FF2B5EF4-FFF2-40B4-BE49-F238E27FC236}">
                  <a16:creationId xmlns:a16="http://schemas.microsoft.com/office/drawing/2014/main" id="{4EB9ECEC-9EF5-42D1-98EB-C5EA99346BA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en-CA" dirty="0"/>
            </a:p>
          </p:txBody>
        </p:sp>
        <p:sp>
          <p:nvSpPr>
            <p:cNvPr id="15" name="Freeform 8">
              <a:extLst>
                <a:ext uri="{FF2B5EF4-FFF2-40B4-BE49-F238E27FC236}">
                  <a16:creationId xmlns:a16="http://schemas.microsoft.com/office/drawing/2014/main" id="{03D2DB32-AD4D-459C-874E-483164B9BF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en-CA" dirty="0"/>
            </a:p>
          </p:txBody>
        </p:sp>
        <p:sp>
          <p:nvSpPr>
            <p:cNvPr id="16" name="Freeform 9">
              <a:extLst>
                <a:ext uri="{FF2B5EF4-FFF2-40B4-BE49-F238E27FC236}">
                  <a16:creationId xmlns:a16="http://schemas.microsoft.com/office/drawing/2014/main" id="{B7A898D2-4219-4FB3-AD9C-B7F96D372FE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en-CA" dirty="0"/>
            </a:p>
          </p:txBody>
        </p:sp>
        <p:sp>
          <p:nvSpPr>
            <p:cNvPr id="17" name="Freeform 10">
              <a:extLst>
                <a:ext uri="{FF2B5EF4-FFF2-40B4-BE49-F238E27FC236}">
                  <a16:creationId xmlns:a16="http://schemas.microsoft.com/office/drawing/2014/main" id="{21FC268E-A984-435B-B2C6-912FEE5C1D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en-CA" dirty="0"/>
            </a:p>
          </p:txBody>
        </p:sp>
        <p:sp>
          <p:nvSpPr>
            <p:cNvPr id="18" name="Freeform 11">
              <a:extLst>
                <a:ext uri="{FF2B5EF4-FFF2-40B4-BE49-F238E27FC236}">
                  <a16:creationId xmlns:a16="http://schemas.microsoft.com/office/drawing/2014/main" id="{E96DE4AB-783E-4CC9-9494-BD9042B2C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en-CA" dirty="0"/>
            </a:p>
          </p:txBody>
        </p:sp>
        <p:sp>
          <p:nvSpPr>
            <p:cNvPr id="19" name="Freeform 12">
              <a:extLst>
                <a:ext uri="{FF2B5EF4-FFF2-40B4-BE49-F238E27FC236}">
                  <a16:creationId xmlns:a16="http://schemas.microsoft.com/office/drawing/2014/main" id="{16C36CDA-AF84-4EBC-A625-8A026B12F40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en-CA" dirty="0"/>
            </a:p>
          </p:txBody>
        </p:sp>
        <p:sp>
          <p:nvSpPr>
            <p:cNvPr id="20" name="Freeform 13">
              <a:extLst>
                <a:ext uri="{FF2B5EF4-FFF2-40B4-BE49-F238E27FC236}">
                  <a16:creationId xmlns:a16="http://schemas.microsoft.com/office/drawing/2014/main" id="{21B894FA-B646-4094-9156-967D669BB7B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en-CA" dirty="0"/>
            </a:p>
          </p:txBody>
        </p:sp>
        <p:sp>
          <p:nvSpPr>
            <p:cNvPr id="21" name="Freeform 14">
              <a:extLst>
                <a:ext uri="{FF2B5EF4-FFF2-40B4-BE49-F238E27FC236}">
                  <a16:creationId xmlns:a16="http://schemas.microsoft.com/office/drawing/2014/main" id="{99A20BB3-A0A1-4175-9EEA-F4F4D0522B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en-CA" dirty="0"/>
            </a:p>
          </p:txBody>
        </p:sp>
        <p:sp>
          <p:nvSpPr>
            <p:cNvPr id="22" name="Freeform 15">
              <a:extLst>
                <a:ext uri="{FF2B5EF4-FFF2-40B4-BE49-F238E27FC236}">
                  <a16:creationId xmlns:a16="http://schemas.microsoft.com/office/drawing/2014/main" id="{0A089209-C052-4BF7-8E61-8B42218F9CB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en-CA" dirty="0"/>
            </a:p>
          </p:txBody>
        </p:sp>
        <p:sp>
          <p:nvSpPr>
            <p:cNvPr id="23" name="Line 16">
              <a:extLst>
                <a:ext uri="{FF2B5EF4-FFF2-40B4-BE49-F238E27FC236}">
                  <a16:creationId xmlns:a16="http://schemas.microsoft.com/office/drawing/2014/main" id="{1BFC2B38-3F1B-4124-8907-E94A4AAB6B6D}"/>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a:off x="-4763" y="9525"/>
              <a:ext cx="0" cy="0"/>
            </a:xfrm>
            <a:prstGeom prst="line">
              <a:avLst/>
            </a:prstGeom>
            <a:grpFill/>
            <a:ln w="15" cap="flat">
              <a:solidFill>
                <a:srgbClr val="FFFFFF"/>
              </a:solidFill>
              <a:prstDash val="solid"/>
              <a:miter lim="800000"/>
              <a:headEnd/>
              <a:tailEnd/>
            </a:ln>
          </p:spPr>
          <p:txBody>
            <a:bodyPr/>
            <a:lstStyle/>
            <a:p>
              <a:endParaRPr lang="en-CA" dirty="0"/>
            </a:p>
          </p:txBody>
        </p:sp>
        <p:sp>
          <p:nvSpPr>
            <p:cNvPr id="24" name="Freeform 17">
              <a:extLst>
                <a:ext uri="{FF2B5EF4-FFF2-40B4-BE49-F238E27FC236}">
                  <a16:creationId xmlns:a16="http://schemas.microsoft.com/office/drawing/2014/main" id="{958A4115-F6EB-4605-94B1-5C1998E500D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en-CA" dirty="0"/>
            </a:p>
          </p:txBody>
        </p:sp>
        <p:sp>
          <p:nvSpPr>
            <p:cNvPr id="25" name="Freeform 18">
              <a:extLst>
                <a:ext uri="{FF2B5EF4-FFF2-40B4-BE49-F238E27FC236}">
                  <a16:creationId xmlns:a16="http://schemas.microsoft.com/office/drawing/2014/main" id="{73F0D95F-242E-4EE2-905D-A8243FF95B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en-CA" dirty="0"/>
            </a:p>
          </p:txBody>
        </p:sp>
        <p:sp>
          <p:nvSpPr>
            <p:cNvPr id="26" name="Freeform 19">
              <a:extLst>
                <a:ext uri="{FF2B5EF4-FFF2-40B4-BE49-F238E27FC236}">
                  <a16:creationId xmlns:a16="http://schemas.microsoft.com/office/drawing/2014/main" id="{FF047704-113C-4C49-8BB3-43EEEE3185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en-CA" dirty="0"/>
            </a:p>
          </p:txBody>
        </p:sp>
        <p:sp>
          <p:nvSpPr>
            <p:cNvPr id="27" name="Freeform 20">
              <a:extLst>
                <a:ext uri="{FF2B5EF4-FFF2-40B4-BE49-F238E27FC236}">
                  <a16:creationId xmlns:a16="http://schemas.microsoft.com/office/drawing/2014/main" id="{962C3558-3E02-406D-9FF6-3306293E402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en-CA" dirty="0"/>
            </a:p>
          </p:txBody>
        </p:sp>
        <p:sp>
          <p:nvSpPr>
            <p:cNvPr id="28" name="Rectangle 21">
              <a:extLst>
                <a:ext uri="{FF2B5EF4-FFF2-40B4-BE49-F238E27FC236}">
                  <a16:creationId xmlns:a16="http://schemas.microsoft.com/office/drawing/2014/main" id="{0D9ACCD7-E6AE-4BE6-8D10-20D80BE313E4}"/>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33350" y="4662488"/>
              <a:ext cx="23813" cy="2181225"/>
            </a:xfrm>
            <a:prstGeom prst="rect">
              <a:avLst/>
            </a:pr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miter lim="800000"/>
                  <a:headEnd/>
                  <a:tailEnd/>
                </a14:hiddenLine>
              </a:ext>
            </a:extLst>
          </p:spPr>
          <p:txBody>
            <a:bodyPr/>
            <a:lstStyle/>
            <a:p>
              <a:endParaRPr lang="en-CA" dirty="0"/>
            </a:p>
          </p:txBody>
        </p:sp>
        <p:sp>
          <p:nvSpPr>
            <p:cNvPr id="29" name="Freeform 22">
              <a:extLst>
                <a:ext uri="{FF2B5EF4-FFF2-40B4-BE49-F238E27FC236}">
                  <a16:creationId xmlns:a16="http://schemas.microsoft.com/office/drawing/2014/main" id="{EDFB2D7B-7068-4689-8E78-12EBCB572B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en-CA" dirty="0"/>
            </a:p>
          </p:txBody>
        </p:sp>
        <p:sp>
          <p:nvSpPr>
            <p:cNvPr id="30" name="Freeform 23">
              <a:extLst>
                <a:ext uri="{FF2B5EF4-FFF2-40B4-BE49-F238E27FC236}">
                  <a16:creationId xmlns:a16="http://schemas.microsoft.com/office/drawing/2014/main" id="{B6DE22A7-6AF8-47BA-928F-73219790FE1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en-CA" dirty="0"/>
            </a:p>
          </p:txBody>
        </p:sp>
        <p:sp>
          <p:nvSpPr>
            <p:cNvPr id="31" name="Freeform 24">
              <a:extLst>
                <a:ext uri="{FF2B5EF4-FFF2-40B4-BE49-F238E27FC236}">
                  <a16:creationId xmlns:a16="http://schemas.microsoft.com/office/drawing/2014/main" id="{3479DE90-61EF-4E69-9743-53FFBFF41F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en-CA" dirty="0"/>
            </a:p>
          </p:txBody>
        </p:sp>
        <p:sp>
          <p:nvSpPr>
            <p:cNvPr id="32" name="Freeform 25">
              <a:extLst>
                <a:ext uri="{FF2B5EF4-FFF2-40B4-BE49-F238E27FC236}">
                  <a16:creationId xmlns:a16="http://schemas.microsoft.com/office/drawing/2014/main" id="{73E5C6A7-BE34-4CD2-A3A0-3E99B822E88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en-CA" dirty="0"/>
            </a:p>
          </p:txBody>
        </p:sp>
        <p:sp>
          <p:nvSpPr>
            <p:cNvPr id="33" name="Freeform 26">
              <a:extLst>
                <a:ext uri="{FF2B5EF4-FFF2-40B4-BE49-F238E27FC236}">
                  <a16:creationId xmlns:a16="http://schemas.microsoft.com/office/drawing/2014/main" id="{FF2FDA5E-F5A5-4415-8FDD-88800EDB5EB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en-CA" dirty="0"/>
            </a:p>
          </p:txBody>
        </p:sp>
        <p:sp>
          <p:nvSpPr>
            <p:cNvPr id="34" name="Freeform 27">
              <a:extLst>
                <a:ext uri="{FF2B5EF4-FFF2-40B4-BE49-F238E27FC236}">
                  <a16:creationId xmlns:a16="http://schemas.microsoft.com/office/drawing/2014/main" id="{37D63E23-1A91-4C54-8B0A-4105EE0F58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en-CA" dirty="0"/>
            </a:p>
          </p:txBody>
        </p:sp>
        <p:sp>
          <p:nvSpPr>
            <p:cNvPr id="35" name="Freeform 28">
              <a:extLst>
                <a:ext uri="{FF2B5EF4-FFF2-40B4-BE49-F238E27FC236}">
                  <a16:creationId xmlns:a16="http://schemas.microsoft.com/office/drawing/2014/main" id="{F4E88022-6A47-4ED3-B5F3-8621EFB84CD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en-CA" dirty="0"/>
            </a:p>
          </p:txBody>
        </p:sp>
        <p:sp>
          <p:nvSpPr>
            <p:cNvPr id="36" name="Freeform 29">
              <a:extLst>
                <a:ext uri="{FF2B5EF4-FFF2-40B4-BE49-F238E27FC236}">
                  <a16:creationId xmlns:a16="http://schemas.microsoft.com/office/drawing/2014/main" id="{8BB0B34D-8CF1-4DF8-B26D-518B4E8C0BE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en-CA" dirty="0"/>
            </a:p>
          </p:txBody>
        </p:sp>
        <p:sp>
          <p:nvSpPr>
            <p:cNvPr id="37" name="Freeform 30">
              <a:extLst>
                <a:ext uri="{FF2B5EF4-FFF2-40B4-BE49-F238E27FC236}">
                  <a16:creationId xmlns:a16="http://schemas.microsoft.com/office/drawing/2014/main" id="{375DB69F-BA31-4F5B-ACDB-0EB7E52124B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en-CA" dirty="0"/>
            </a:p>
          </p:txBody>
        </p:sp>
        <p:sp>
          <p:nvSpPr>
            <p:cNvPr id="38" name="Freeform 31">
              <a:extLst>
                <a:ext uri="{FF2B5EF4-FFF2-40B4-BE49-F238E27FC236}">
                  <a16:creationId xmlns:a16="http://schemas.microsoft.com/office/drawing/2014/main" id="{EBF986BD-9596-4944-924E-9A178E69C38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en-CA" dirty="0"/>
            </a:p>
          </p:txBody>
        </p:sp>
      </p:grpSp>
      <p:pic>
        <p:nvPicPr>
          <p:cNvPr id="40" name="Picture 2">
            <a:extLst>
              <a:ext uri="{FF2B5EF4-FFF2-40B4-BE49-F238E27FC236}">
                <a16:creationId xmlns:a16="http://schemas.microsoft.com/office/drawing/2014/main" id="{9DDF694C-4BAB-4E4B-9AEA-B28A4F95940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rcRect/>
          <a:stretch>
            <a:fillRect/>
          </a:stretch>
        </p:blipFill>
        <p:spPr bwMode="auto">
          <a:xfrm>
            <a:off x="1190" y="-2"/>
            <a:ext cx="4061525" cy="6858001"/>
          </a:xfrm>
          <a:prstGeom prst="rect">
            <a:avLst/>
          </a:prstGeom>
          <a:extLst>
            <a:ext uri="{909E8E84-426E-40dd-AFC4-6F175D3DCCD1}">
              <a14:hiddenFill xmlns:a14="http://schemas.microsoft.com/office/drawing/2010/main" xmlns:dgm="http://schemas.openxmlformats.org/drawingml/2006/diagram" xmlns:p14="http://schemas.microsoft.com/office/powerpoint/2010/main" xmlns:a16="http://schemas.microsoft.com/office/drawing/2014/main" xmlns="">
                <a:solidFill>
                  <a:srgbClr val="FFFFFF"/>
                </a:solidFill>
              </a14:hiddenFill>
            </a:ext>
          </a:extLst>
        </p:spPr>
      </p:pic>
      <p:sp>
        <p:nvSpPr>
          <p:cNvPr id="42" name="Rectangle 41">
            <a:extLst>
              <a:ext uri="{FF2B5EF4-FFF2-40B4-BE49-F238E27FC236}">
                <a16:creationId xmlns:a16="http://schemas.microsoft.com/office/drawing/2014/main" id="{87D6E020-01A5-4D24-9454-91650B3CD6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853"/>
            <a:ext cx="4055621" cy="6858000"/>
          </a:xfrm>
          <a:prstGeom prst="rect">
            <a:avLst/>
          </a:prstGeom>
          <a:ln>
            <a:noFill/>
          </a:ln>
          <a:effectLst>
            <a:outerShdw blurRad="76200" dist="38100" algn="l" rotWithShape="0">
              <a:prstClr val="black">
                <a:alpha val="37000"/>
              </a:prstClr>
            </a:outerShdw>
          </a:effectLst>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dirty="0"/>
          </a:p>
        </p:txBody>
      </p:sp>
      <p:grpSp>
        <p:nvGrpSpPr>
          <p:cNvPr id="44" name="Group 43">
            <a:extLst>
              <a:ext uri="{FF2B5EF4-FFF2-40B4-BE49-F238E27FC236}">
                <a16:creationId xmlns:a16="http://schemas.microsoft.com/office/drawing/2014/main" id="{30F9CEA0-F32D-4690-A0D5-89C83C31F85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90" y="-9998"/>
            <a:ext cx="1220788" cy="6858001"/>
            <a:chOff x="-14288" y="0"/>
            <a:chExt cx="1220788" cy="6858001"/>
          </a:xfrm>
          <a:gradFill flip="none" rotWithShape="1">
            <a:gsLst>
              <a:gs pos="0">
                <a:schemeClr val="bg2"/>
              </a:gs>
              <a:gs pos="100000">
                <a:schemeClr val="tx2">
                  <a:lumMod val="60000"/>
                  <a:lumOff val="40000"/>
                </a:schemeClr>
              </a:gs>
            </a:gsLst>
            <a:lin ang="5400000" scaled="0"/>
            <a:tileRect/>
          </a:gradFill>
        </p:grpSpPr>
        <p:sp>
          <p:nvSpPr>
            <p:cNvPr id="45" name="Rectangle 5">
              <a:extLst>
                <a:ext uri="{FF2B5EF4-FFF2-40B4-BE49-F238E27FC236}">
                  <a16:creationId xmlns:a16="http://schemas.microsoft.com/office/drawing/2014/main" id="{07348A7C-A414-44E3-885F-E486A64586E6}"/>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4300" y="4763"/>
              <a:ext cx="23813" cy="2181225"/>
            </a:xfrm>
            <a:prstGeom prst="rect">
              <a:avLst/>
            </a:pr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miter lim="800000"/>
                  <a:headEnd/>
                  <a:tailEnd/>
                </a14:hiddenLine>
              </a:ext>
            </a:extLst>
          </p:spPr>
          <p:txBody>
            <a:bodyPr/>
            <a:lstStyle/>
            <a:p>
              <a:endParaRPr lang="en-CA" dirty="0"/>
            </a:p>
          </p:txBody>
        </p:sp>
        <p:sp>
          <p:nvSpPr>
            <p:cNvPr id="46" name="Freeform 6">
              <a:extLst>
                <a:ext uri="{FF2B5EF4-FFF2-40B4-BE49-F238E27FC236}">
                  <a16:creationId xmlns:a16="http://schemas.microsoft.com/office/drawing/2014/main" id="{8E52C4B8-53D9-452A-9281-0B4741DEDBB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en-CA" dirty="0"/>
            </a:p>
          </p:txBody>
        </p:sp>
        <p:sp>
          <p:nvSpPr>
            <p:cNvPr id="47" name="Freeform 7">
              <a:extLst>
                <a:ext uri="{FF2B5EF4-FFF2-40B4-BE49-F238E27FC236}">
                  <a16:creationId xmlns:a16="http://schemas.microsoft.com/office/drawing/2014/main" id="{5375A9EA-EA78-49E9-A779-CF6D0E39474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en-CA" dirty="0"/>
            </a:p>
          </p:txBody>
        </p:sp>
        <p:sp>
          <p:nvSpPr>
            <p:cNvPr id="48" name="Freeform 8">
              <a:extLst>
                <a:ext uri="{FF2B5EF4-FFF2-40B4-BE49-F238E27FC236}">
                  <a16:creationId xmlns:a16="http://schemas.microsoft.com/office/drawing/2014/main" id="{EC6E4F16-8A38-409D-B313-9C4B06A37A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en-CA" dirty="0"/>
            </a:p>
          </p:txBody>
        </p:sp>
        <p:sp>
          <p:nvSpPr>
            <p:cNvPr id="49" name="Freeform 9">
              <a:extLst>
                <a:ext uri="{FF2B5EF4-FFF2-40B4-BE49-F238E27FC236}">
                  <a16:creationId xmlns:a16="http://schemas.microsoft.com/office/drawing/2014/main" id="{90E97918-FF8E-4624-8442-E5D87F62CA1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en-CA" dirty="0"/>
            </a:p>
          </p:txBody>
        </p:sp>
        <p:sp>
          <p:nvSpPr>
            <p:cNvPr id="50" name="Freeform 10">
              <a:extLst>
                <a:ext uri="{FF2B5EF4-FFF2-40B4-BE49-F238E27FC236}">
                  <a16:creationId xmlns:a16="http://schemas.microsoft.com/office/drawing/2014/main" id="{25C01967-F9AF-4C27-A5F4-9A1E978EE17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en-CA" dirty="0"/>
            </a:p>
          </p:txBody>
        </p:sp>
        <p:sp>
          <p:nvSpPr>
            <p:cNvPr id="51" name="Freeform 11">
              <a:extLst>
                <a:ext uri="{FF2B5EF4-FFF2-40B4-BE49-F238E27FC236}">
                  <a16:creationId xmlns:a16="http://schemas.microsoft.com/office/drawing/2014/main" id="{D6D24572-C80B-4581-BB1C-4D2C4E226AF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en-CA" dirty="0"/>
            </a:p>
          </p:txBody>
        </p:sp>
        <p:sp>
          <p:nvSpPr>
            <p:cNvPr id="52" name="Freeform 12">
              <a:extLst>
                <a:ext uri="{FF2B5EF4-FFF2-40B4-BE49-F238E27FC236}">
                  <a16:creationId xmlns:a16="http://schemas.microsoft.com/office/drawing/2014/main" id="{28B59042-08A1-493D-A3E1-DC5863A278A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en-CA" dirty="0"/>
            </a:p>
          </p:txBody>
        </p:sp>
        <p:sp>
          <p:nvSpPr>
            <p:cNvPr id="53" name="Freeform 13">
              <a:extLst>
                <a:ext uri="{FF2B5EF4-FFF2-40B4-BE49-F238E27FC236}">
                  <a16:creationId xmlns:a16="http://schemas.microsoft.com/office/drawing/2014/main" id="{A1C5A9EB-2507-4981-A9BC-3BE0DF0234C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en-CA" dirty="0"/>
            </a:p>
          </p:txBody>
        </p:sp>
        <p:sp>
          <p:nvSpPr>
            <p:cNvPr id="54" name="Freeform 14">
              <a:extLst>
                <a:ext uri="{FF2B5EF4-FFF2-40B4-BE49-F238E27FC236}">
                  <a16:creationId xmlns:a16="http://schemas.microsoft.com/office/drawing/2014/main" id="{39C14A95-809D-40C5-93C3-F920D070767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en-CA" dirty="0"/>
            </a:p>
          </p:txBody>
        </p:sp>
        <p:sp>
          <p:nvSpPr>
            <p:cNvPr id="55" name="Freeform 15">
              <a:extLst>
                <a:ext uri="{FF2B5EF4-FFF2-40B4-BE49-F238E27FC236}">
                  <a16:creationId xmlns:a16="http://schemas.microsoft.com/office/drawing/2014/main" id="{1CE66110-D36C-464D-9993-39622751B51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en-CA" dirty="0"/>
            </a:p>
          </p:txBody>
        </p:sp>
        <p:sp>
          <p:nvSpPr>
            <p:cNvPr id="56" name="Line 16">
              <a:extLst>
                <a:ext uri="{FF2B5EF4-FFF2-40B4-BE49-F238E27FC236}">
                  <a16:creationId xmlns:a16="http://schemas.microsoft.com/office/drawing/2014/main" id="{9D22DC40-31A9-40B4-956C-BCC1BDDFB0C6}"/>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a:off x="-4763" y="9525"/>
              <a:ext cx="0" cy="0"/>
            </a:xfrm>
            <a:prstGeom prst="line">
              <a:avLst/>
            </a:prstGeom>
            <a:grpFill/>
            <a:ln w="15" cap="flat">
              <a:solidFill>
                <a:srgbClr val="FFFFFF"/>
              </a:solidFill>
              <a:prstDash val="solid"/>
              <a:miter lim="800000"/>
              <a:headEnd/>
              <a:tailEnd/>
            </a:ln>
          </p:spPr>
          <p:txBody>
            <a:bodyPr/>
            <a:lstStyle/>
            <a:p>
              <a:endParaRPr lang="en-CA" dirty="0"/>
            </a:p>
          </p:txBody>
        </p:sp>
        <p:sp>
          <p:nvSpPr>
            <p:cNvPr id="57" name="Freeform 17">
              <a:extLst>
                <a:ext uri="{FF2B5EF4-FFF2-40B4-BE49-F238E27FC236}">
                  <a16:creationId xmlns:a16="http://schemas.microsoft.com/office/drawing/2014/main" id="{D90A2B5D-3D3E-4927-8618-E5193BEB0E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en-CA" dirty="0"/>
            </a:p>
          </p:txBody>
        </p:sp>
        <p:sp>
          <p:nvSpPr>
            <p:cNvPr id="58" name="Freeform 18">
              <a:extLst>
                <a:ext uri="{FF2B5EF4-FFF2-40B4-BE49-F238E27FC236}">
                  <a16:creationId xmlns:a16="http://schemas.microsoft.com/office/drawing/2014/main" id="{B0C358F6-BBF6-4F93-85FB-E63F1A4289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en-CA" dirty="0"/>
            </a:p>
          </p:txBody>
        </p:sp>
        <p:sp>
          <p:nvSpPr>
            <p:cNvPr id="59" name="Freeform 19">
              <a:extLst>
                <a:ext uri="{FF2B5EF4-FFF2-40B4-BE49-F238E27FC236}">
                  <a16:creationId xmlns:a16="http://schemas.microsoft.com/office/drawing/2014/main" id="{82F19291-6861-4F32-978C-F8ED9487C6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en-CA" dirty="0"/>
            </a:p>
          </p:txBody>
        </p:sp>
        <p:sp>
          <p:nvSpPr>
            <p:cNvPr id="60" name="Freeform 20">
              <a:extLst>
                <a:ext uri="{FF2B5EF4-FFF2-40B4-BE49-F238E27FC236}">
                  <a16:creationId xmlns:a16="http://schemas.microsoft.com/office/drawing/2014/main" id="{A83B20E1-D188-4DCF-B227-FA806314BAB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en-CA" dirty="0"/>
            </a:p>
          </p:txBody>
        </p:sp>
        <p:sp>
          <p:nvSpPr>
            <p:cNvPr id="61" name="Rectangle 21">
              <a:extLst>
                <a:ext uri="{FF2B5EF4-FFF2-40B4-BE49-F238E27FC236}">
                  <a16:creationId xmlns:a16="http://schemas.microsoft.com/office/drawing/2014/main" id="{E0D6B1D0-1DB3-4D8C-9698-1ED99BF48D2C}"/>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33350" y="4662488"/>
              <a:ext cx="23813" cy="2181225"/>
            </a:xfrm>
            <a:prstGeom prst="rect">
              <a:avLst/>
            </a:pr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miter lim="800000"/>
                  <a:headEnd/>
                  <a:tailEnd/>
                </a14:hiddenLine>
              </a:ext>
            </a:extLst>
          </p:spPr>
          <p:txBody>
            <a:bodyPr/>
            <a:lstStyle/>
            <a:p>
              <a:endParaRPr lang="en-CA" dirty="0"/>
            </a:p>
          </p:txBody>
        </p:sp>
        <p:sp>
          <p:nvSpPr>
            <p:cNvPr id="62" name="Freeform 22">
              <a:extLst>
                <a:ext uri="{FF2B5EF4-FFF2-40B4-BE49-F238E27FC236}">
                  <a16:creationId xmlns:a16="http://schemas.microsoft.com/office/drawing/2014/main" id="{EE7C3180-9E17-46C9-A6BC-65F9D6C6D0F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en-CA" dirty="0"/>
            </a:p>
          </p:txBody>
        </p:sp>
        <p:sp>
          <p:nvSpPr>
            <p:cNvPr id="63" name="Freeform 23">
              <a:extLst>
                <a:ext uri="{FF2B5EF4-FFF2-40B4-BE49-F238E27FC236}">
                  <a16:creationId xmlns:a16="http://schemas.microsoft.com/office/drawing/2014/main" id="{65262947-F519-45C1-9C19-8FDD7D9F987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en-CA" dirty="0"/>
            </a:p>
          </p:txBody>
        </p:sp>
        <p:sp>
          <p:nvSpPr>
            <p:cNvPr id="64" name="Freeform 24">
              <a:extLst>
                <a:ext uri="{FF2B5EF4-FFF2-40B4-BE49-F238E27FC236}">
                  <a16:creationId xmlns:a16="http://schemas.microsoft.com/office/drawing/2014/main" id="{D4F70C99-1CA0-4D6A-A05B-FE2B94A5D8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en-CA" dirty="0"/>
            </a:p>
          </p:txBody>
        </p:sp>
        <p:sp>
          <p:nvSpPr>
            <p:cNvPr id="65" name="Freeform 25">
              <a:extLst>
                <a:ext uri="{FF2B5EF4-FFF2-40B4-BE49-F238E27FC236}">
                  <a16:creationId xmlns:a16="http://schemas.microsoft.com/office/drawing/2014/main" id="{CF1BB6FF-C0DF-452B-B44E-6F773C7BCF3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en-CA" dirty="0"/>
            </a:p>
          </p:txBody>
        </p:sp>
        <p:sp>
          <p:nvSpPr>
            <p:cNvPr id="66" name="Freeform 26">
              <a:extLst>
                <a:ext uri="{FF2B5EF4-FFF2-40B4-BE49-F238E27FC236}">
                  <a16:creationId xmlns:a16="http://schemas.microsoft.com/office/drawing/2014/main" id="{7C6FCE42-ADFE-4E8A-9BCB-4DB84CF8D0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en-CA" dirty="0"/>
            </a:p>
          </p:txBody>
        </p:sp>
        <p:sp>
          <p:nvSpPr>
            <p:cNvPr id="67" name="Freeform 27">
              <a:extLst>
                <a:ext uri="{FF2B5EF4-FFF2-40B4-BE49-F238E27FC236}">
                  <a16:creationId xmlns:a16="http://schemas.microsoft.com/office/drawing/2014/main" id="{D3EAA5B1-3AFC-4947-8D2E-CF2D0023E8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en-CA" dirty="0"/>
            </a:p>
          </p:txBody>
        </p:sp>
        <p:sp>
          <p:nvSpPr>
            <p:cNvPr id="68" name="Freeform 28">
              <a:extLst>
                <a:ext uri="{FF2B5EF4-FFF2-40B4-BE49-F238E27FC236}">
                  <a16:creationId xmlns:a16="http://schemas.microsoft.com/office/drawing/2014/main" id="{43603628-86CC-4F5C-922B-AD56268DB79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en-CA" dirty="0"/>
            </a:p>
          </p:txBody>
        </p:sp>
        <p:sp>
          <p:nvSpPr>
            <p:cNvPr id="69" name="Freeform 29">
              <a:extLst>
                <a:ext uri="{FF2B5EF4-FFF2-40B4-BE49-F238E27FC236}">
                  <a16:creationId xmlns:a16="http://schemas.microsoft.com/office/drawing/2014/main" id="{F354C134-6489-4274-B5B7-4D21C577885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en-CA" dirty="0"/>
            </a:p>
          </p:txBody>
        </p:sp>
        <p:sp>
          <p:nvSpPr>
            <p:cNvPr id="70" name="Freeform 30">
              <a:extLst>
                <a:ext uri="{FF2B5EF4-FFF2-40B4-BE49-F238E27FC236}">
                  <a16:creationId xmlns:a16="http://schemas.microsoft.com/office/drawing/2014/main" id="{55354782-BB12-4081-BFEF-6B84DDAFF4D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en-CA" dirty="0"/>
            </a:p>
          </p:txBody>
        </p:sp>
        <p:sp>
          <p:nvSpPr>
            <p:cNvPr id="71" name="Freeform 31">
              <a:extLst>
                <a:ext uri="{FF2B5EF4-FFF2-40B4-BE49-F238E27FC236}">
                  <a16:creationId xmlns:a16="http://schemas.microsoft.com/office/drawing/2014/main" id="{7273FCE9-B264-42F1-B045-EAB9DB2E3B9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en-CA" dirty="0"/>
            </a:p>
          </p:txBody>
        </p:sp>
      </p:grpSp>
      <p:pic>
        <p:nvPicPr>
          <p:cNvPr id="73" name="Picture 2">
            <a:extLst>
              <a:ext uri="{FF2B5EF4-FFF2-40B4-BE49-F238E27FC236}">
                <a16:creationId xmlns:a16="http://schemas.microsoft.com/office/drawing/2014/main" id="{D56CB612-D9CA-43FD-A202-924597A3970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30000"/>
            <a:extLst>
              <a:ext uri="{28A0092B-C50C-407E-A947-70E740481C1C}">
                <a14:useLocalDpi xmlns:a14="http://schemas.microsoft.com/office/drawing/2010/main" val="0"/>
              </a:ext>
            </a:extLst>
          </a:blip>
          <a:srcRect/>
          <a:stretch>
            <a:fillRect/>
          </a:stretch>
        </p:blipFill>
        <p:spPr bwMode="auto">
          <a:xfrm>
            <a:off x="1190" y="-13238"/>
            <a:ext cx="4062718" cy="6858001"/>
          </a:xfrm>
          <a:prstGeom prst="rect">
            <a:avLst/>
          </a:prstGeom>
          <a:noFill/>
          <a:extLst>
            <a:ext uri="{909E8E84-426E-40dd-AFC4-6F175D3DCCD1}">
              <a14:hiddenFill xmlns:a14="http://schemas.microsoft.com/office/drawing/2010/main" xmlns:dgm="http://schemas.openxmlformats.org/drawingml/2006/diagram" xmlns:p14="http://schemas.microsoft.com/office/powerpoint/2010/main" xmlns:a16="http://schemas.microsoft.com/office/drawing/2014/main" xmlns="">
                <a:solidFill>
                  <a:srgbClr val="FFFFFF"/>
                </a:solidFill>
              </a14:hiddenFill>
            </a:ext>
          </a:extLst>
        </p:spPr>
      </p:pic>
      <p:sp>
        <p:nvSpPr>
          <p:cNvPr id="2" name="Title 1">
            <a:extLst>
              <a:ext uri="{FF2B5EF4-FFF2-40B4-BE49-F238E27FC236}">
                <a16:creationId xmlns:a16="http://schemas.microsoft.com/office/drawing/2014/main" id="{7EF52035-2D7F-889D-1DE7-6C953814D15B}"/>
              </a:ext>
            </a:extLst>
          </p:cNvPr>
          <p:cNvSpPr>
            <a:spLocks noGrp="1"/>
          </p:cNvSpPr>
          <p:nvPr>
            <p:ph type="title"/>
          </p:nvPr>
        </p:nvSpPr>
        <p:spPr>
          <a:xfrm>
            <a:off x="853330" y="1134683"/>
            <a:ext cx="2743310" cy="4255024"/>
          </a:xfrm>
        </p:spPr>
        <p:txBody>
          <a:bodyPr>
            <a:normAutofit/>
          </a:bodyPr>
          <a:lstStyle/>
          <a:p>
            <a:r>
              <a:rPr lang="en-US" dirty="0"/>
              <a:t>Water Capital summary</a:t>
            </a:r>
            <a:endParaRPr lang="en-CA" dirty="0"/>
          </a:p>
        </p:txBody>
      </p:sp>
      <p:graphicFrame>
        <p:nvGraphicFramePr>
          <p:cNvPr id="4" name="Content Placeholder 3">
            <a:extLst>
              <a:ext uri="{FF2B5EF4-FFF2-40B4-BE49-F238E27FC236}">
                <a16:creationId xmlns:a16="http://schemas.microsoft.com/office/drawing/2014/main" id="{A1108495-6ABA-F759-CE73-6236CD65D6B9}"/>
              </a:ext>
            </a:extLst>
          </p:cNvPr>
          <p:cNvGraphicFramePr>
            <a:graphicFrameLocks noGrp="1"/>
          </p:cNvGraphicFramePr>
          <p:nvPr>
            <p:ph idx="1"/>
            <p:extLst>
              <p:ext uri="{D42A27DB-BD31-4B8C-83A1-F6EECF244321}">
                <p14:modId xmlns:p14="http://schemas.microsoft.com/office/powerpoint/2010/main" val="552980694"/>
              </p:ext>
            </p:extLst>
          </p:nvPr>
        </p:nvGraphicFramePr>
        <p:xfrm>
          <a:off x="4662189" y="1449398"/>
          <a:ext cx="6692752" cy="2743137"/>
        </p:xfrm>
        <a:graphic>
          <a:graphicData uri="http://schemas.openxmlformats.org/drawingml/2006/table">
            <a:tbl>
              <a:tblPr firstRow="1" bandRow="1">
                <a:tableStyleId>{21E4AEA4-8DFA-4A89-87EB-49C32662AFE0}</a:tableStyleId>
              </a:tblPr>
              <a:tblGrid>
                <a:gridCol w="1839443">
                  <a:extLst>
                    <a:ext uri="{9D8B030D-6E8A-4147-A177-3AD203B41FA5}">
                      <a16:colId xmlns:a16="http://schemas.microsoft.com/office/drawing/2014/main" val="1553020186"/>
                    </a:ext>
                  </a:extLst>
                </a:gridCol>
                <a:gridCol w="1044553">
                  <a:extLst>
                    <a:ext uri="{9D8B030D-6E8A-4147-A177-3AD203B41FA5}">
                      <a16:colId xmlns:a16="http://schemas.microsoft.com/office/drawing/2014/main" val="4094845528"/>
                    </a:ext>
                  </a:extLst>
                </a:gridCol>
                <a:gridCol w="1044553">
                  <a:extLst>
                    <a:ext uri="{9D8B030D-6E8A-4147-A177-3AD203B41FA5}">
                      <a16:colId xmlns:a16="http://schemas.microsoft.com/office/drawing/2014/main" val="446104086"/>
                    </a:ext>
                  </a:extLst>
                </a:gridCol>
                <a:gridCol w="1044553">
                  <a:extLst>
                    <a:ext uri="{9D8B030D-6E8A-4147-A177-3AD203B41FA5}">
                      <a16:colId xmlns:a16="http://schemas.microsoft.com/office/drawing/2014/main" val="958608373"/>
                    </a:ext>
                  </a:extLst>
                </a:gridCol>
                <a:gridCol w="1044553">
                  <a:extLst>
                    <a:ext uri="{9D8B030D-6E8A-4147-A177-3AD203B41FA5}">
                      <a16:colId xmlns:a16="http://schemas.microsoft.com/office/drawing/2014/main" val="319170441"/>
                    </a:ext>
                  </a:extLst>
                </a:gridCol>
                <a:gridCol w="675097">
                  <a:extLst>
                    <a:ext uri="{9D8B030D-6E8A-4147-A177-3AD203B41FA5}">
                      <a16:colId xmlns:a16="http://schemas.microsoft.com/office/drawing/2014/main" val="2973790072"/>
                    </a:ext>
                  </a:extLst>
                </a:gridCol>
              </a:tblGrid>
              <a:tr h="277597">
                <a:tc>
                  <a:txBody>
                    <a:bodyPr/>
                    <a:lstStyle/>
                    <a:p>
                      <a:pPr algn="l" fontAlgn="b"/>
                      <a:endParaRPr lang="en-CA" sz="1400" b="0" i="0" u="none" strike="noStrike" dirty="0">
                        <a:solidFill>
                          <a:srgbClr val="000000"/>
                        </a:solidFill>
                        <a:effectLst/>
                        <a:latin typeface="+mn-lt"/>
                      </a:endParaRPr>
                    </a:p>
                  </a:txBody>
                  <a:tcPr marL="0" marR="0" marT="0" marB="0" anchor="b"/>
                </a:tc>
                <a:tc>
                  <a:txBody>
                    <a:bodyPr/>
                    <a:lstStyle/>
                    <a:p>
                      <a:pPr algn="ctr" fontAlgn="b"/>
                      <a:r>
                        <a:rPr lang="en-CA" sz="1400" u="none" strike="noStrike" dirty="0">
                          <a:solidFill>
                            <a:sysClr val="windowText" lastClr="000000"/>
                          </a:solidFill>
                          <a:effectLst/>
                        </a:rPr>
                        <a:t>2024</a:t>
                      </a:r>
                      <a:endParaRPr lang="en-CA" sz="1400" b="1" i="0" u="none" strike="noStrike" dirty="0">
                        <a:solidFill>
                          <a:sysClr val="windowText" lastClr="000000"/>
                        </a:solidFill>
                        <a:effectLst/>
                        <a:latin typeface="+mn-lt"/>
                      </a:endParaRPr>
                    </a:p>
                  </a:txBody>
                  <a:tcPr marL="0" marR="0" marT="0" marB="0" anchor="b"/>
                </a:tc>
                <a:tc>
                  <a:txBody>
                    <a:bodyPr/>
                    <a:lstStyle/>
                    <a:p>
                      <a:pPr algn="ctr" fontAlgn="b"/>
                      <a:r>
                        <a:rPr lang="en-CA" sz="1400" u="none" strike="noStrike" dirty="0">
                          <a:solidFill>
                            <a:sysClr val="windowText" lastClr="000000"/>
                          </a:solidFill>
                          <a:effectLst/>
                        </a:rPr>
                        <a:t>2025</a:t>
                      </a:r>
                      <a:endParaRPr lang="en-CA" sz="1400" b="1" i="0" u="none" strike="noStrike" dirty="0">
                        <a:solidFill>
                          <a:sysClr val="windowText" lastClr="000000"/>
                        </a:solidFill>
                        <a:effectLst/>
                        <a:latin typeface="+mn-lt"/>
                      </a:endParaRPr>
                    </a:p>
                  </a:txBody>
                  <a:tcPr marL="0" marR="0" marT="0" marB="0" anchor="b"/>
                </a:tc>
                <a:tc>
                  <a:txBody>
                    <a:bodyPr/>
                    <a:lstStyle/>
                    <a:p>
                      <a:pPr algn="ctr" fontAlgn="b"/>
                      <a:r>
                        <a:rPr lang="en-CA" sz="1400" u="none" strike="noStrike" dirty="0">
                          <a:solidFill>
                            <a:sysClr val="windowText" lastClr="000000"/>
                          </a:solidFill>
                          <a:effectLst/>
                        </a:rPr>
                        <a:t>2026</a:t>
                      </a:r>
                      <a:endParaRPr lang="en-CA" sz="1400" b="1" i="0" u="none" strike="noStrike" dirty="0">
                        <a:solidFill>
                          <a:sysClr val="windowText" lastClr="000000"/>
                        </a:solidFill>
                        <a:effectLst/>
                        <a:latin typeface="+mn-lt"/>
                      </a:endParaRPr>
                    </a:p>
                  </a:txBody>
                  <a:tcPr marL="0" marR="0" marT="0" marB="0" anchor="b"/>
                </a:tc>
                <a:tc>
                  <a:txBody>
                    <a:bodyPr/>
                    <a:lstStyle/>
                    <a:p>
                      <a:pPr algn="ctr" fontAlgn="b"/>
                      <a:r>
                        <a:rPr lang="en-CA" sz="1400" u="none" strike="noStrike" dirty="0">
                          <a:solidFill>
                            <a:sysClr val="windowText" lastClr="000000"/>
                          </a:solidFill>
                          <a:effectLst/>
                        </a:rPr>
                        <a:t>2027</a:t>
                      </a:r>
                      <a:endParaRPr lang="en-CA" sz="1400" b="1" i="0" u="none" strike="noStrike" dirty="0">
                        <a:solidFill>
                          <a:sysClr val="windowText" lastClr="000000"/>
                        </a:solidFill>
                        <a:effectLst/>
                        <a:latin typeface="+mn-lt"/>
                      </a:endParaRPr>
                    </a:p>
                  </a:txBody>
                  <a:tcPr marL="0" marR="0" marT="0" marB="0" anchor="b"/>
                </a:tc>
                <a:tc>
                  <a:txBody>
                    <a:bodyPr/>
                    <a:lstStyle/>
                    <a:p>
                      <a:pPr algn="ctr" fontAlgn="b"/>
                      <a:r>
                        <a:rPr lang="en-CA" sz="1400" u="none" strike="noStrike" dirty="0">
                          <a:solidFill>
                            <a:sysClr val="windowText" lastClr="000000"/>
                          </a:solidFill>
                          <a:effectLst/>
                        </a:rPr>
                        <a:t>2028</a:t>
                      </a:r>
                      <a:endParaRPr lang="en-CA" sz="1400" b="1" i="0" u="none" strike="noStrike" dirty="0">
                        <a:solidFill>
                          <a:sysClr val="windowText" lastClr="000000"/>
                        </a:solidFill>
                        <a:effectLst/>
                        <a:latin typeface="+mn-lt"/>
                      </a:endParaRPr>
                    </a:p>
                  </a:txBody>
                  <a:tcPr marL="0" marR="0" marT="0" marB="0" anchor="b"/>
                </a:tc>
                <a:extLst>
                  <a:ext uri="{0D108BD9-81ED-4DB2-BD59-A6C34878D82A}">
                    <a16:rowId xmlns:a16="http://schemas.microsoft.com/office/drawing/2014/main" val="82626620"/>
                  </a:ext>
                </a:extLst>
              </a:tr>
              <a:tr h="277597">
                <a:tc>
                  <a:txBody>
                    <a:bodyPr/>
                    <a:lstStyle/>
                    <a:p>
                      <a:pPr algn="l" fontAlgn="b"/>
                      <a:r>
                        <a:rPr lang="en-CA" sz="1400" u="none" strike="noStrike" dirty="0">
                          <a:effectLst/>
                        </a:rPr>
                        <a:t>Provincial Grants</a:t>
                      </a:r>
                      <a:endParaRPr lang="en-CA" sz="1400" b="0" i="0" u="none" strike="noStrike" dirty="0">
                        <a:solidFill>
                          <a:srgbClr val="000000"/>
                        </a:solidFill>
                        <a:effectLst/>
                        <a:latin typeface="+mn-lt"/>
                      </a:endParaRPr>
                    </a:p>
                  </a:txBody>
                  <a:tcPr marL="0" marR="0" marT="0" marB="0" anchor="b"/>
                </a:tc>
                <a:tc>
                  <a:txBody>
                    <a:bodyPr/>
                    <a:lstStyle/>
                    <a:p>
                      <a:pPr algn="r" fontAlgn="b"/>
                      <a:r>
                        <a:rPr lang="en-CA" sz="1400" u="none" strike="noStrike" dirty="0">
                          <a:solidFill>
                            <a:srgbClr val="FF0000"/>
                          </a:solidFill>
                          <a:effectLst/>
                        </a:rPr>
                        <a:t>1,300,000</a:t>
                      </a:r>
                      <a:endParaRPr lang="en-CA" sz="1400" b="0" i="0" u="none" strike="noStrike" dirty="0">
                        <a:solidFill>
                          <a:srgbClr val="FF0000"/>
                        </a:solidFill>
                        <a:effectLst/>
                        <a:latin typeface="+mn-lt"/>
                      </a:endParaRPr>
                    </a:p>
                  </a:txBody>
                  <a:tcPr marL="0" marR="0" marT="0" marB="0" anchor="b"/>
                </a:tc>
                <a:tc>
                  <a:txBody>
                    <a:bodyPr/>
                    <a:lstStyle/>
                    <a:p>
                      <a:pPr algn="r" fontAlgn="b"/>
                      <a:r>
                        <a:rPr lang="en-CA" sz="1400" u="none" strike="noStrike" dirty="0">
                          <a:solidFill>
                            <a:srgbClr val="FF0000"/>
                          </a:solidFill>
                          <a:effectLst/>
                        </a:rPr>
                        <a:t>45,000</a:t>
                      </a:r>
                      <a:endParaRPr lang="en-CA" sz="1400" b="0" i="0" u="none" strike="noStrike" dirty="0">
                        <a:solidFill>
                          <a:srgbClr val="FF0000"/>
                        </a:solidFill>
                        <a:effectLst/>
                        <a:latin typeface="+mn-lt"/>
                      </a:endParaRPr>
                    </a:p>
                  </a:txBody>
                  <a:tcPr marL="0" marR="0" marT="0" marB="0" anchor="b"/>
                </a:tc>
                <a:tc>
                  <a:txBody>
                    <a:bodyPr/>
                    <a:lstStyle/>
                    <a:p>
                      <a:pPr algn="l" fontAlgn="b"/>
                      <a:endParaRPr lang="en-CA" sz="1400" b="0" i="0" u="none" strike="noStrike" dirty="0">
                        <a:solidFill>
                          <a:srgbClr val="FF0000"/>
                        </a:solidFill>
                        <a:effectLst/>
                        <a:latin typeface="+mn-lt"/>
                      </a:endParaRPr>
                    </a:p>
                  </a:txBody>
                  <a:tcPr marL="0" marR="0" marT="0" marB="0" anchor="b"/>
                </a:tc>
                <a:tc>
                  <a:txBody>
                    <a:bodyPr/>
                    <a:lstStyle/>
                    <a:p>
                      <a:pPr algn="l" fontAlgn="b"/>
                      <a:endParaRPr lang="en-CA" sz="1400" b="0" i="0" u="none" strike="noStrike" dirty="0">
                        <a:solidFill>
                          <a:srgbClr val="FF0000"/>
                        </a:solidFill>
                        <a:effectLst/>
                        <a:latin typeface="+mn-lt"/>
                      </a:endParaRPr>
                    </a:p>
                  </a:txBody>
                  <a:tcPr marL="0" marR="0" marT="0" marB="0" anchor="b"/>
                </a:tc>
                <a:tc>
                  <a:txBody>
                    <a:bodyPr/>
                    <a:lstStyle/>
                    <a:p>
                      <a:pPr algn="l" fontAlgn="b"/>
                      <a:endParaRPr lang="en-CA" sz="1400" b="0" i="0" u="none" strike="noStrike" dirty="0">
                        <a:solidFill>
                          <a:srgbClr val="FF0000"/>
                        </a:solidFill>
                        <a:effectLst/>
                        <a:latin typeface="+mn-lt"/>
                      </a:endParaRPr>
                    </a:p>
                  </a:txBody>
                  <a:tcPr marL="0" marR="0" marT="0" marB="0" anchor="b"/>
                </a:tc>
                <a:extLst>
                  <a:ext uri="{0D108BD9-81ED-4DB2-BD59-A6C34878D82A}">
                    <a16:rowId xmlns:a16="http://schemas.microsoft.com/office/drawing/2014/main" val="2264163947"/>
                  </a:ext>
                </a:extLst>
              </a:tr>
              <a:tr h="277597">
                <a:tc>
                  <a:txBody>
                    <a:bodyPr/>
                    <a:lstStyle/>
                    <a:p>
                      <a:pPr algn="l" fontAlgn="b"/>
                      <a:r>
                        <a:rPr lang="en-CA" sz="1400" u="none" strike="noStrike" dirty="0">
                          <a:effectLst/>
                        </a:rPr>
                        <a:t>Federal Grants</a:t>
                      </a:r>
                      <a:endParaRPr lang="en-CA" sz="1400" b="0" i="0" u="none" strike="noStrike" dirty="0">
                        <a:solidFill>
                          <a:srgbClr val="000000"/>
                        </a:solidFill>
                        <a:effectLst/>
                        <a:latin typeface="+mn-lt"/>
                      </a:endParaRPr>
                    </a:p>
                  </a:txBody>
                  <a:tcPr marL="0" marR="0" marT="0" marB="0" anchor="b"/>
                </a:tc>
                <a:tc>
                  <a:txBody>
                    <a:bodyPr/>
                    <a:lstStyle/>
                    <a:p>
                      <a:pPr algn="r" fontAlgn="b"/>
                      <a:r>
                        <a:rPr lang="en-CA" sz="1400" u="none" strike="noStrike" dirty="0">
                          <a:solidFill>
                            <a:srgbClr val="FF0000"/>
                          </a:solidFill>
                          <a:effectLst/>
                        </a:rPr>
                        <a:t>381,600</a:t>
                      </a:r>
                      <a:endParaRPr lang="en-CA" sz="1400" b="0" i="0" u="none" strike="noStrike" dirty="0">
                        <a:solidFill>
                          <a:srgbClr val="FF0000"/>
                        </a:solidFill>
                        <a:effectLst/>
                        <a:latin typeface="+mn-lt"/>
                      </a:endParaRPr>
                    </a:p>
                  </a:txBody>
                  <a:tcPr marL="0" marR="0" marT="0" marB="0" anchor="b"/>
                </a:tc>
                <a:tc>
                  <a:txBody>
                    <a:bodyPr/>
                    <a:lstStyle/>
                    <a:p>
                      <a:pPr algn="r" fontAlgn="b"/>
                      <a:r>
                        <a:rPr lang="en-CA" sz="1400" u="none" strike="noStrike" dirty="0">
                          <a:solidFill>
                            <a:srgbClr val="FF0000"/>
                          </a:solidFill>
                          <a:effectLst/>
                        </a:rPr>
                        <a:t>3,329,040</a:t>
                      </a:r>
                      <a:endParaRPr lang="en-CA" sz="1400" b="0" i="0" u="none" strike="noStrike" dirty="0">
                        <a:solidFill>
                          <a:srgbClr val="FF0000"/>
                        </a:solidFill>
                        <a:effectLst/>
                        <a:latin typeface="+mn-lt"/>
                      </a:endParaRPr>
                    </a:p>
                  </a:txBody>
                  <a:tcPr marL="0" marR="0" marT="0" marB="0" anchor="b"/>
                </a:tc>
                <a:tc>
                  <a:txBody>
                    <a:bodyPr/>
                    <a:lstStyle/>
                    <a:p>
                      <a:pPr algn="r" fontAlgn="b"/>
                      <a:r>
                        <a:rPr lang="en-CA" sz="1400" u="none" strike="noStrike" dirty="0">
                          <a:solidFill>
                            <a:srgbClr val="FF0000"/>
                          </a:solidFill>
                          <a:effectLst/>
                        </a:rPr>
                        <a:t>3,329,040</a:t>
                      </a:r>
                      <a:endParaRPr lang="en-CA" sz="1400" b="0" i="0" u="none" strike="noStrike" dirty="0">
                        <a:solidFill>
                          <a:srgbClr val="FF0000"/>
                        </a:solidFill>
                        <a:effectLst/>
                        <a:latin typeface="+mn-lt"/>
                      </a:endParaRPr>
                    </a:p>
                  </a:txBody>
                  <a:tcPr marL="0" marR="0" marT="0" marB="0" anchor="b"/>
                </a:tc>
                <a:tc>
                  <a:txBody>
                    <a:bodyPr/>
                    <a:lstStyle/>
                    <a:p>
                      <a:pPr algn="l" fontAlgn="b"/>
                      <a:endParaRPr lang="en-CA" sz="1400" b="0" i="0" u="none" strike="noStrike" dirty="0">
                        <a:solidFill>
                          <a:srgbClr val="FF0000"/>
                        </a:solidFill>
                        <a:effectLst/>
                        <a:latin typeface="+mn-lt"/>
                      </a:endParaRPr>
                    </a:p>
                  </a:txBody>
                  <a:tcPr marL="0" marR="0" marT="0" marB="0" anchor="b"/>
                </a:tc>
                <a:tc>
                  <a:txBody>
                    <a:bodyPr/>
                    <a:lstStyle/>
                    <a:p>
                      <a:pPr algn="l" fontAlgn="b"/>
                      <a:endParaRPr lang="en-CA" sz="1400" b="0" i="0" u="none" strike="noStrike" dirty="0">
                        <a:solidFill>
                          <a:srgbClr val="FF0000"/>
                        </a:solidFill>
                        <a:effectLst/>
                        <a:latin typeface="+mn-lt"/>
                      </a:endParaRPr>
                    </a:p>
                  </a:txBody>
                  <a:tcPr marL="0" marR="0" marT="0" marB="0" anchor="b"/>
                </a:tc>
                <a:extLst>
                  <a:ext uri="{0D108BD9-81ED-4DB2-BD59-A6C34878D82A}">
                    <a16:rowId xmlns:a16="http://schemas.microsoft.com/office/drawing/2014/main" val="840068138"/>
                  </a:ext>
                </a:extLst>
              </a:tr>
              <a:tr h="277597">
                <a:tc>
                  <a:txBody>
                    <a:bodyPr/>
                    <a:lstStyle/>
                    <a:p>
                      <a:pPr algn="l" fontAlgn="b"/>
                      <a:r>
                        <a:rPr lang="en-CA" sz="1400" u="none" strike="noStrike" dirty="0">
                          <a:effectLst/>
                        </a:rPr>
                        <a:t>Reserves</a:t>
                      </a:r>
                      <a:endParaRPr lang="en-CA" sz="1400" b="0" i="0" u="none" strike="noStrike" dirty="0">
                        <a:solidFill>
                          <a:srgbClr val="000000"/>
                        </a:solidFill>
                        <a:effectLst/>
                        <a:latin typeface="+mn-lt"/>
                      </a:endParaRPr>
                    </a:p>
                  </a:txBody>
                  <a:tcPr marL="0" marR="0" marT="0" marB="0" anchor="b"/>
                </a:tc>
                <a:tc>
                  <a:txBody>
                    <a:bodyPr/>
                    <a:lstStyle/>
                    <a:p>
                      <a:pPr algn="r" fontAlgn="b"/>
                      <a:r>
                        <a:rPr lang="en-CA" sz="1400" u="none" strike="noStrike" dirty="0">
                          <a:solidFill>
                            <a:srgbClr val="FF0000"/>
                          </a:solidFill>
                          <a:effectLst/>
                        </a:rPr>
                        <a:t>218,400</a:t>
                      </a:r>
                      <a:endParaRPr lang="en-CA" sz="1400" b="0" i="0" u="none" strike="noStrike" dirty="0">
                        <a:solidFill>
                          <a:srgbClr val="FF0000"/>
                        </a:solidFill>
                        <a:effectLst/>
                        <a:latin typeface="+mn-lt"/>
                      </a:endParaRPr>
                    </a:p>
                  </a:txBody>
                  <a:tcPr marL="0" marR="0" marT="0" marB="0" anchor="b"/>
                </a:tc>
                <a:tc>
                  <a:txBody>
                    <a:bodyPr/>
                    <a:lstStyle/>
                    <a:p>
                      <a:pPr algn="r" fontAlgn="b"/>
                      <a:r>
                        <a:rPr lang="en-CA" sz="1400" u="none" strike="noStrike" dirty="0">
                          <a:solidFill>
                            <a:srgbClr val="FF0000"/>
                          </a:solidFill>
                          <a:effectLst/>
                        </a:rPr>
                        <a:t>1,170,950</a:t>
                      </a:r>
                      <a:endParaRPr lang="en-CA" sz="1400" b="0" i="0" u="none" strike="noStrike" dirty="0">
                        <a:solidFill>
                          <a:srgbClr val="FF0000"/>
                        </a:solidFill>
                        <a:effectLst/>
                        <a:latin typeface="+mn-lt"/>
                      </a:endParaRPr>
                    </a:p>
                  </a:txBody>
                  <a:tcPr marL="0" marR="0" marT="0" marB="0" anchor="b"/>
                </a:tc>
                <a:tc>
                  <a:txBody>
                    <a:bodyPr/>
                    <a:lstStyle/>
                    <a:p>
                      <a:pPr algn="r" fontAlgn="b"/>
                      <a:r>
                        <a:rPr lang="en-CA" sz="1400" u="none" strike="noStrike" dirty="0">
                          <a:solidFill>
                            <a:srgbClr val="FF0000"/>
                          </a:solidFill>
                          <a:effectLst/>
                        </a:rPr>
                        <a:t>1,220,950</a:t>
                      </a:r>
                      <a:endParaRPr lang="en-CA" sz="1400" b="0" i="0" u="none" strike="noStrike" dirty="0">
                        <a:solidFill>
                          <a:srgbClr val="FF0000"/>
                        </a:solidFill>
                        <a:effectLst/>
                        <a:latin typeface="+mn-lt"/>
                      </a:endParaRPr>
                    </a:p>
                  </a:txBody>
                  <a:tcPr marL="0" marR="0" marT="0" marB="0" anchor="b"/>
                </a:tc>
                <a:tc>
                  <a:txBody>
                    <a:bodyPr/>
                    <a:lstStyle/>
                    <a:p>
                      <a:pPr algn="l" fontAlgn="b"/>
                      <a:endParaRPr lang="en-CA" sz="1400" b="0" i="0" u="none" strike="noStrike" dirty="0">
                        <a:solidFill>
                          <a:srgbClr val="FF0000"/>
                        </a:solidFill>
                        <a:effectLst/>
                        <a:latin typeface="+mn-lt"/>
                      </a:endParaRPr>
                    </a:p>
                  </a:txBody>
                  <a:tcPr marL="0" marR="0" marT="0" marB="0" anchor="b"/>
                </a:tc>
                <a:tc>
                  <a:txBody>
                    <a:bodyPr/>
                    <a:lstStyle/>
                    <a:p>
                      <a:pPr algn="l" fontAlgn="b"/>
                      <a:endParaRPr lang="en-CA" sz="1400" b="0" i="0" u="none" strike="noStrike" dirty="0">
                        <a:solidFill>
                          <a:srgbClr val="FF0000"/>
                        </a:solidFill>
                        <a:effectLst/>
                        <a:latin typeface="+mn-lt"/>
                      </a:endParaRPr>
                    </a:p>
                  </a:txBody>
                  <a:tcPr marL="0" marR="0" marT="0" marB="0" anchor="b"/>
                </a:tc>
                <a:extLst>
                  <a:ext uri="{0D108BD9-81ED-4DB2-BD59-A6C34878D82A}">
                    <a16:rowId xmlns:a16="http://schemas.microsoft.com/office/drawing/2014/main" val="3495909643"/>
                  </a:ext>
                </a:extLst>
              </a:tr>
              <a:tr h="277597">
                <a:tc>
                  <a:txBody>
                    <a:bodyPr/>
                    <a:lstStyle/>
                    <a:p>
                      <a:pPr algn="l" fontAlgn="b"/>
                      <a:r>
                        <a:rPr lang="en-CA" sz="1400" u="none" strike="noStrike" dirty="0">
                          <a:effectLst/>
                        </a:rPr>
                        <a:t>Operating Funds</a:t>
                      </a:r>
                      <a:endParaRPr lang="en-CA" sz="1400" b="0" i="0" u="none" strike="noStrike" dirty="0">
                        <a:solidFill>
                          <a:srgbClr val="000000"/>
                        </a:solidFill>
                        <a:effectLst/>
                        <a:latin typeface="+mn-lt"/>
                      </a:endParaRPr>
                    </a:p>
                  </a:txBody>
                  <a:tcPr marL="0" marR="0" marT="0" marB="0" anchor="b"/>
                </a:tc>
                <a:tc>
                  <a:txBody>
                    <a:bodyPr/>
                    <a:lstStyle/>
                    <a:p>
                      <a:pPr algn="r" fontAlgn="b"/>
                      <a:r>
                        <a:rPr lang="en-CA" sz="1400" u="none" strike="noStrike" dirty="0">
                          <a:solidFill>
                            <a:srgbClr val="FF0000"/>
                          </a:solidFill>
                          <a:effectLst/>
                        </a:rPr>
                        <a:t>14,919</a:t>
                      </a:r>
                      <a:endParaRPr lang="en-CA" sz="1400" b="0" i="0" u="none" strike="noStrike" dirty="0">
                        <a:solidFill>
                          <a:srgbClr val="FF0000"/>
                        </a:solidFill>
                        <a:effectLst/>
                        <a:latin typeface="+mn-lt"/>
                      </a:endParaRPr>
                    </a:p>
                  </a:txBody>
                  <a:tcPr marL="0" marR="0" marT="0" marB="0" anchor="b"/>
                </a:tc>
                <a:tc>
                  <a:txBody>
                    <a:bodyPr/>
                    <a:lstStyle/>
                    <a:p>
                      <a:pPr algn="l" fontAlgn="b"/>
                      <a:endParaRPr lang="en-CA" sz="1400" b="0" i="0" u="none" strike="noStrike" dirty="0">
                        <a:solidFill>
                          <a:srgbClr val="FF0000"/>
                        </a:solidFill>
                        <a:effectLst/>
                        <a:latin typeface="+mn-lt"/>
                      </a:endParaRPr>
                    </a:p>
                  </a:txBody>
                  <a:tcPr marL="0" marR="0" marT="0" marB="0" anchor="b"/>
                </a:tc>
                <a:tc>
                  <a:txBody>
                    <a:bodyPr/>
                    <a:lstStyle/>
                    <a:p>
                      <a:pPr algn="l" fontAlgn="b"/>
                      <a:endParaRPr lang="en-CA" sz="1400" b="0" i="0" u="none" strike="noStrike" dirty="0">
                        <a:solidFill>
                          <a:srgbClr val="FF0000"/>
                        </a:solidFill>
                        <a:effectLst/>
                        <a:latin typeface="+mn-lt"/>
                      </a:endParaRPr>
                    </a:p>
                  </a:txBody>
                  <a:tcPr marL="0" marR="0" marT="0" marB="0" anchor="b"/>
                </a:tc>
                <a:tc>
                  <a:txBody>
                    <a:bodyPr/>
                    <a:lstStyle/>
                    <a:p>
                      <a:pPr algn="r" fontAlgn="b"/>
                      <a:r>
                        <a:rPr lang="en-CA" sz="1400" u="none" strike="noStrike" dirty="0">
                          <a:solidFill>
                            <a:srgbClr val="FF0000"/>
                          </a:solidFill>
                          <a:effectLst/>
                        </a:rPr>
                        <a:t>2,500,000</a:t>
                      </a:r>
                      <a:endParaRPr lang="en-CA" sz="1400" b="0" i="0" u="none" strike="noStrike" dirty="0">
                        <a:solidFill>
                          <a:srgbClr val="FF0000"/>
                        </a:solidFill>
                        <a:effectLst/>
                        <a:latin typeface="+mn-lt"/>
                      </a:endParaRPr>
                    </a:p>
                  </a:txBody>
                  <a:tcPr marL="0" marR="0" marT="0" marB="0" anchor="b"/>
                </a:tc>
                <a:tc>
                  <a:txBody>
                    <a:bodyPr/>
                    <a:lstStyle/>
                    <a:p>
                      <a:pPr algn="l" fontAlgn="b"/>
                      <a:endParaRPr lang="en-CA" sz="1400" b="0" i="0" u="none" strike="noStrike" dirty="0">
                        <a:solidFill>
                          <a:srgbClr val="FF0000"/>
                        </a:solidFill>
                        <a:effectLst/>
                        <a:latin typeface="+mn-lt"/>
                      </a:endParaRPr>
                    </a:p>
                  </a:txBody>
                  <a:tcPr marL="0" marR="0" marT="0" marB="0" anchor="b"/>
                </a:tc>
                <a:extLst>
                  <a:ext uri="{0D108BD9-81ED-4DB2-BD59-A6C34878D82A}">
                    <a16:rowId xmlns:a16="http://schemas.microsoft.com/office/drawing/2014/main" val="742312498"/>
                  </a:ext>
                </a:extLst>
              </a:tr>
              <a:tr h="277597">
                <a:tc>
                  <a:txBody>
                    <a:bodyPr/>
                    <a:lstStyle/>
                    <a:p>
                      <a:pPr algn="l" fontAlgn="b"/>
                      <a:r>
                        <a:rPr lang="en-CA" sz="1400" b="1" u="none" strike="noStrike" dirty="0">
                          <a:effectLst/>
                        </a:rPr>
                        <a:t>Total Revenue</a:t>
                      </a:r>
                      <a:endParaRPr lang="en-CA" sz="1400" b="1" i="0" u="none" strike="noStrike" dirty="0">
                        <a:solidFill>
                          <a:srgbClr val="000000"/>
                        </a:solidFill>
                        <a:effectLst/>
                        <a:latin typeface="+mn-lt"/>
                      </a:endParaRPr>
                    </a:p>
                  </a:txBody>
                  <a:tcPr marL="0" marR="0" marT="0" marB="0" anchor="b"/>
                </a:tc>
                <a:tc>
                  <a:txBody>
                    <a:bodyPr/>
                    <a:lstStyle/>
                    <a:p>
                      <a:pPr algn="r" fontAlgn="b"/>
                      <a:r>
                        <a:rPr lang="en-CA" sz="1400" b="1" u="none" strike="noStrike" dirty="0">
                          <a:solidFill>
                            <a:srgbClr val="FF0000"/>
                          </a:solidFill>
                          <a:effectLst/>
                        </a:rPr>
                        <a:t>1,914,919</a:t>
                      </a:r>
                      <a:endParaRPr lang="en-CA" sz="1400" b="1" i="0" u="none" strike="noStrike" dirty="0">
                        <a:solidFill>
                          <a:srgbClr val="FF0000"/>
                        </a:solidFill>
                        <a:effectLst/>
                        <a:latin typeface="+mn-lt"/>
                      </a:endParaRPr>
                    </a:p>
                  </a:txBody>
                  <a:tcPr marL="0" marR="0" marT="0" marB="0" anchor="b"/>
                </a:tc>
                <a:tc>
                  <a:txBody>
                    <a:bodyPr/>
                    <a:lstStyle/>
                    <a:p>
                      <a:pPr algn="r" fontAlgn="b"/>
                      <a:r>
                        <a:rPr lang="en-CA" sz="1400" b="1" u="none" strike="noStrike" dirty="0">
                          <a:solidFill>
                            <a:srgbClr val="FF0000"/>
                          </a:solidFill>
                          <a:effectLst/>
                        </a:rPr>
                        <a:t>4,544,990</a:t>
                      </a:r>
                      <a:endParaRPr lang="en-CA" sz="1400" b="1" i="0" u="none" strike="noStrike" dirty="0">
                        <a:solidFill>
                          <a:srgbClr val="FF0000"/>
                        </a:solidFill>
                        <a:effectLst/>
                        <a:latin typeface="+mn-lt"/>
                      </a:endParaRPr>
                    </a:p>
                  </a:txBody>
                  <a:tcPr marL="0" marR="0" marT="0" marB="0" anchor="b"/>
                </a:tc>
                <a:tc>
                  <a:txBody>
                    <a:bodyPr/>
                    <a:lstStyle/>
                    <a:p>
                      <a:pPr algn="r" fontAlgn="b"/>
                      <a:r>
                        <a:rPr lang="en-CA" sz="1400" b="1" u="none" strike="noStrike" dirty="0">
                          <a:solidFill>
                            <a:srgbClr val="FF0000"/>
                          </a:solidFill>
                          <a:effectLst/>
                        </a:rPr>
                        <a:t>4,549,990</a:t>
                      </a:r>
                      <a:endParaRPr lang="en-CA" sz="1400" b="1" i="0" u="none" strike="noStrike" dirty="0">
                        <a:solidFill>
                          <a:srgbClr val="FF0000"/>
                        </a:solidFill>
                        <a:effectLst/>
                        <a:latin typeface="+mn-lt"/>
                      </a:endParaRPr>
                    </a:p>
                  </a:txBody>
                  <a:tcPr marL="0" marR="0" marT="0" marB="0" anchor="b"/>
                </a:tc>
                <a:tc>
                  <a:txBody>
                    <a:bodyPr/>
                    <a:lstStyle/>
                    <a:p>
                      <a:pPr algn="r" fontAlgn="b"/>
                      <a:r>
                        <a:rPr lang="en-CA" sz="1400" b="1" u="none" strike="noStrike" dirty="0">
                          <a:solidFill>
                            <a:srgbClr val="FF0000"/>
                          </a:solidFill>
                          <a:effectLst/>
                        </a:rPr>
                        <a:t>2,500,000</a:t>
                      </a:r>
                      <a:endParaRPr lang="en-CA" sz="1400" b="1" i="0" u="none" strike="noStrike" dirty="0">
                        <a:solidFill>
                          <a:srgbClr val="FF0000"/>
                        </a:solidFill>
                        <a:effectLst/>
                        <a:latin typeface="+mn-lt"/>
                      </a:endParaRPr>
                    </a:p>
                  </a:txBody>
                  <a:tcPr marL="0" marR="0" marT="0" marB="0" anchor="b"/>
                </a:tc>
                <a:tc>
                  <a:txBody>
                    <a:bodyPr/>
                    <a:lstStyle/>
                    <a:p>
                      <a:pPr algn="l" fontAlgn="b"/>
                      <a:endParaRPr lang="en-CA" sz="1400" b="1" i="0" u="none" strike="noStrike" dirty="0">
                        <a:solidFill>
                          <a:srgbClr val="FF0000"/>
                        </a:solidFill>
                        <a:effectLst/>
                        <a:latin typeface="+mn-lt"/>
                      </a:endParaRPr>
                    </a:p>
                  </a:txBody>
                  <a:tcPr marL="0" marR="0" marT="0" marB="0" anchor="b"/>
                </a:tc>
                <a:extLst>
                  <a:ext uri="{0D108BD9-81ED-4DB2-BD59-A6C34878D82A}">
                    <a16:rowId xmlns:a16="http://schemas.microsoft.com/office/drawing/2014/main" val="2535317588"/>
                  </a:ext>
                </a:extLst>
              </a:tr>
              <a:tr h="298492">
                <a:tc>
                  <a:txBody>
                    <a:bodyPr/>
                    <a:lstStyle/>
                    <a:p>
                      <a:pPr algn="l" fontAlgn="b"/>
                      <a:endParaRPr lang="en-CA" sz="1400" b="0" i="0" u="none" strike="noStrike" dirty="0">
                        <a:solidFill>
                          <a:srgbClr val="000000"/>
                        </a:solidFill>
                        <a:effectLst/>
                        <a:latin typeface="+mn-lt"/>
                      </a:endParaRPr>
                    </a:p>
                  </a:txBody>
                  <a:tcPr marL="0" marR="0" marT="0" marB="0" anchor="b"/>
                </a:tc>
                <a:tc>
                  <a:txBody>
                    <a:bodyPr/>
                    <a:lstStyle/>
                    <a:p>
                      <a:pPr algn="l" fontAlgn="b"/>
                      <a:endParaRPr lang="en-CA" sz="1400" b="0" i="0" u="none" strike="noStrike" dirty="0">
                        <a:solidFill>
                          <a:srgbClr val="000000"/>
                        </a:solidFill>
                        <a:effectLst/>
                        <a:latin typeface="+mn-lt"/>
                      </a:endParaRPr>
                    </a:p>
                  </a:txBody>
                  <a:tcPr marL="0" marR="0" marT="0" marB="0" anchor="b"/>
                </a:tc>
                <a:tc>
                  <a:txBody>
                    <a:bodyPr/>
                    <a:lstStyle/>
                    <a:p>
                      <a:pPr algn="l" fontAlgn="b"/>
                      <a:endParaRPr lang="en-CA" sz="1400" b="0" i="0" u="none" strike="noStrike" dirty="0">
                        <a:solidFill>
                          <a:srgbClr val="000000"/>
                        </a:solidFill>
                        <a:effectLst/>
                        <a:latin typeface="+mn-lt"/>
                      </a:endParaRPr>
                    </a:p>
                  </a:txBody>
                  <a:tcPr marL="0" marR="0" marT="0" marB="0" anchor="b"/>
                </a:tc>
                <a:tc>
                  <a:txBody>
                    <a:bodyPr/>
                    <a:lstStyle/>
                    <a:p>
                      <a:pPr algn="l" fontAlgn="b"/>
                      <a:endParaRPr lang="en-CA" sz="1400" b="0" i="0" u="none" strike="noStrike" dirty="0">
                        <a:solidFill>
                          <a:srgbClr val="000000"/>
                        </a:solidFill>
                        <a:effectLst/>
                        <a:latin typeface="+mn-lt"/>
                      </a:endParaRPr>
                    </a:p>
                  </a:txBody>
                  <a:tcPr marL="0" marR="0" marT="0" marB="0" anchor="b"/>
                </a:tc>
                <a:tc>
                  <a:txBody>
                    <a:bodyPr/>
                    <a:lstStyle/>
                    <a:p>
                      <a:pPr algn="l" fontAlgn="b"/>
                      <a:endParaRPr lang="en-CA" sz="1400" b="0" i="0" u="none" strike="noStrike" dirty="0">
                        <a:solidFill>
                          <a:srgbClr val="000000"/>
                        </a:solidFill>
                        <a:effectLst/>
                        <a:latin typeface="+mn-lt"/>
                      </a:endParaRPr>
                    </a:p>
                  </a:txBody>
                  <a:tcPr marL="0" marR="0" marT="0" marB="0" anchor="b"/>
                </a:tc>
                <a:tc>
                  <a:txBody>
                    <a:bodyPr/>
                    <a:lstStyle/>
                    <a:p>
                      <a:pPr algn="l" fontAlgn="b"/>
                      <a:endParaRPr lang="en-CA" sz="1400" b="0" i="0" u="none" strike="noStrike" dirty="0">
                        <a:solidFill>
                          <a:srgbClr val="000000"/>
                        </a:solidFill>
                        <a:effectLst/>
                        <a:latin typeface="+mn-lt"/>
                      </a:endParaRPr>
                    </a:p>
                  </a:txBody>
                  <a:tcPr marL="0" marR="0" marT="0" marB="0" anchor="b"/>
                </a:tc>
                <a:extLst>
                  <a:ext uri="{0D108BD9-81ED-4DB2-BD59-A6C34878D82A}">
                    <a16:rowId xmlns:a16="http://schemas.microsoft.com/office/drawing/2014/main" val="2470400394"/>
                  </a:ext>
                </a:extLst>
              </a:tr>
              <a:tr h="277597">
                <a:tc>
                  <a:txBody>
                    <a:bodyPr/>
                    <a:lstStyle/>
                    <a:p>
                      <a:pPr algn="l" fontAlgn="b"/>
                      <a:r>
                        <a:rPr lang="en-CA" sz="1400" u="none" strike="noStrike" dirty="0">
                          <a:effectLst/>
                        </a:rPr>
                        <a:t>Water Capital Projects</a:t>
                      </a:r>
                      <a:endParaRPr lang="en-CA" sz="1400" b="0" i="0" u="none" strike="noStrike" dirty="0">
                        <a:solidFill>
                          <a:srgbClr val="000000"/>
                        </a:solidFill>
                        <a:effectLst/>
                        <a:latin typeface="+mn-lt"/>
                      </a:endParaRPr>
                    </a:p>
                  </a:txBody>
                  <a:tcPr marL="0" marR="0" marT="0" marB="0" anchor="b"/>
                </a:tc>
                <a:tc>
                  <a:txBody>
                    <a:bodyPr/>
                    <a:lstStyle/>
                    <a:p>
                      <a:pPr algn="r" fontAlgn="b"/>
                      <a:r>
                        <a:rPr lang="en-CA" sz="1400" u="none" strike="noStrike" dirty="0">
                          <a:effectLst/>
                        </a:rPr>
                        <a:t>1,914,919</a:t>
                      </a:r>
                      <a:endParaRPr lang="en-CA" sz="1400" b="0" i="0" u="none" strike="noStrike" dirty="0">
                        <a:solidFill>
                          <a:srgbClr val="000000"/>
                        </a:solidFill>
                        <a:effectLst/>
                        <a:latin typeface="+mn-lt"/>
                      </a:endParaRPr>
                    </a:p>
                  </a:txBody>
                  <a:tcPr marL="0" marR="0" marT="0" marB="0" anchor="b"/>
                </a:tc>
                <a:tc>
                  <a:txBody>
                    <a:bodyPr/>
                    <a:lstStyle/>
                    <a:p>
                      <a:pPr algn="r" fontAlgn="b"/>
                      <a:r>
                        <a:rPr lang="en-CA" sz="1400" u="none" strike="noStrike" dirty="0">
                          <a:effectLst/>
                        </a:rPr>
                        <a:t>4,744,990</a:t>
                      </a:r>
                      <a:endParaRPr lang="en-CA" sz="1400" b="0" i="0" u="none" strike="noStrike" dirty="0">
                        <a:solidFill>
                          <a:srgbClr val="000000"/>
                        </a:solidFill>
                        <a:effectLst/>
                        <a:latin typeface="+mn-lt"/>
                      </a:endParaRPr>
                    </a:p>
                  </a:txBody>
                  <a:tcPr marL="0" marR="0" marT="0" marB="0" anchor="b"/>
                </a:tc>
                <a:tc>
                  <a:txBody>
                    <a:bodyPr/>
                    <a:lstStyle/>
                    <a:p>
                      <a:pPr algn="r" fontAlgn="b"/>
                      <a:r>
                        <a:rPr lang="en-CA" sz="1400" u="none" strike="noStrike" dirty="0">
                          <a:effectLst/>
                        </a:rPr>
                        <a:t>4,549,990</a:t>
                      </a:r>
                      <a:endParaRPr lang="en-CA" sz="1400" b="0" i="0" u="none" strike="noStrike" dirty="0">
                        <a:solidFill>
                          <a:srgbClr val="000000"/>
                        </a:solidFill>
                        <a:effectLst/>
                        <a:latin typeface="+mn-lt"/>
                      </a:endParaRPr>
                    </a:p>
                  </a:txBody>
                  <a:tcPr marL="0" marR="0" marT="0" marB="0" anchor="b"/>
                </a:tc>
                <a:tc>
                  <a:txBody>
                    <a:bodyPr/>
                    <a:lstStyle/>
                    <a:p>
                      <a:pPr algn="r" fontAlgn="b"/>
                      <a:r>
                        <a:rPr lang="en-CA" sz="1400" u="none" strike="noStrike" dirty="0">
                          <a:effectLst/>
                        </a:rPr>
                        <a:t>2,500,000</a:t>
                      </a:r>
                      <a:endParaRPr lang="en-CA" sz="1400" b="0" i="0" u="none" strike="noStrike" dirty="0">
                        <a:solidFill>
                          <a:srgbClr val="000000"/>
                        </a:solidFill>
                        <a:effectLst/>
                        <a:latin typeface="+mn-lt"/>
                      </a:endParaRPr>
                    </a:p>
                  </a:txBody>
                  <a:tcPr marL="0" marR="0" marT="0" marB="0" anchor="b"/>
                </a:tc>
                <a:tc>
                  <a:txBody>
                    <a:bodyPr/>
                    <a:lstStyle/>
                    <a:p>
                      <a:pPr algn="l" fontAlgn="b"/>
                      <a:endParaRPr lang="en-CA" sz="1400" b="0" i="0" u="none" strike="noStrike" dirty="0">
                        <a:solidFill>
                          <a:srgbClr val="000000"/>
                        </a:solidFill>
                        <a:effectLst/>
                        <a:latin typeface="+mn-lt"/>
                      </a:endParaRPr>
                    </a:p>
                  </a:txBody>
                  <a:tcPr marL="0" marR="0" marT="0" marB="0" anchor="b"/>
                </a:tc>
                <a:extLst>
                  <a:ext uri="{0D108BD9-81ED-4DB2-BD59-A6C34878D82A}">
                    <a16:rowId xmlns:a16="http://schemas.microsoft.com/office/drawing/2014/main" val="396688890"/>
                  </a:ext>
                </a:extLst>
              </a:tr>
              <a:tr h="501466">
                <a:tc>
                  <a:txBody>
                    <a:bodyPr/>
                    <a:lstStyle/>
                    <a:p>
                      <a:pPr algn="l" fontAlgn="b"/>
                      <a:r>
                        <a:rPr lang="en-CA" sz="1400" b="1" u="none" strike="noStrike" dirty="0">
                          <a:effectLst/>
                        </a:rPr>
                        <a:t>Total Expenditures</a:t>
                      </a:r>
                      <a:endParaRPr lang="en-CA" sz="1400" b="1" i="0" u="none" strike="noStrike" dirty="0">
                        <a:solidFill>
                          <a:srgbClr val="000000"/>
                        </a:solidFill>
                        <a:effectLst/>
                        <a:latin typeface="+mn-lt"/>
                      </a:endParaRPr>
                    </a:p>
                  </a:txBody>
                  <a:tcPr marL="0" marR="0" marT="0" marB="0" anchor="b"/>
                </a:tc>
                <a:tc>
                  <a:txBody>
                    <a:bodyPr/>
                    <a:lstStyle/>
                    <a:p>
                      <a:pPr algn="r" fontAlgn="b"/>
                      <a:r>
                        <a:rPr lang="en-CA" sz="1400" b="1" u="none" strike="noStrike" dirty="0">
                          <a:effectLst/>
                        </a:rPr>
                        <a:t>1,914,919</a:t>
                      </a:r>
                      <a:endParaRPr lang="en-CA" sz="1400" b="1" i="0" u="none" strike="noStrike" dirty="0">
                        <a:solidFill>
                          <a:srgbClr val="000000"/>
                        </a:solidFill>
                        <a:effectLst/>
                        <a:latin typeface="+mn-lt"/>
                      </a:endParaRPr>
                    </a:p>
                  </a:txBody>
                  <a:tcPr marL="0" marR="0" marT="0" marB="0" anchor="b"/>
                </a:tc>
                <a:tc>
                  <a:txBody>
                    <a:bodyPr/>
                    <a:lstStyle/>
                    <a:p>
                      <a:pPr algn="r" fontAlgn="b"/>
                      <a:r>
                        <a:rPr lang="en-CA" sz="1400" b="1" u="none" strike="noStrike" dirty="0">
                          <a:effectLst/>
                        </a:rPr>
                        <a:t>4,744,990</a:t>
                      </a:r>
                      <a:endParaRPr lang="en-CA" sz="1400" b="1" i="0" u="none" strike="noStrike" dirty="0">
                        <a:solidFill>
                          <a:srgbClr val="000000"/>
                        </a:solidFill>
                        <a:effectLst/>
                        <a:latin typeface="+mn-lt"/>
                      </a:endParaRPr>
                    </a:p>
                  </a:txBody>
                  <a:tcPr marL="0" marR="0" marT="0" marB="0" anchor="b"/>
                </a:tc>
                <a:tc>
                  <a:txBody>
                    <a:bodyPr/>
                    <a:lstStyle/>
                    <a:p>
                      <a:pPr algn="r" fontAlgn="b"/>
                      <a:r>
                        <a:rPr lang="en-CA" sz="1400" b="1" u="none" strike="noStrike" dirty="0">
                          <a:effectLst/>
                        </a:rPr>
                        <a:t>4,549,990</a:t>
                      </a:r>
                      <a:endParaRPr lang="en-CA" sz="1400" b="1" i="0" u="none" strike="noStrike" dirty="0">
                        <a:solidFill>
                          <a:srgbClr val="000000"/>
                        </a:solidFill>
                        <a:effectLst/>
                        <a:latin typeface="+mn-lt"/>
                      </a:endParaRPr>
                    </a:p>
                  </a:txBody>
                  <a:tcPr marL="0" marR="0" marT="0" marB="0" anchor="b"/>
                </a:tc>
                <a:tc>
                  <a:txBody>
                    <a:bodyPr/>
                    <a:lstStyle/>
                    <a:p>
                      <a:pPr algn="r" fontAlgn="b"/>
                      <a:r>
                        <a:rPr lang="en-CA" sz="1400" b="1" u="none" strike="noStrike" dirty="0">
                          <a:effectLst/>
                        </a:rPr>
                        <a:t>2,500,000</a:t>
                      </a:r>
                      <a:endParaRPr lang="en-CA" sz="1400" b="1" i="0" u="none" strike="noStrike" dirty="0">
                        <a:solidFill>
                          <a:srgbClr val="000000"/>
                        </a:solidFill>
                        <a:effectLst/>
                        <a:latin typeface="+mn-lt"/>
                      </a:endParaRPr>
                    </a:p>
                  </a:txBody>
                  <a:tcPr marL="0" marR="0" marT="0" marB="0" anchor="b"/>
                </a:tc>
                <a:tc>
                  <a:txBody>
                    <a:bodyPr/>
                    <a:lstStyle/>
                    <a:p>
                      <a:pPr algn="r" fontAlgn="b"/>
                      <a:r>
                        <a:rPr lang="en-US" sz="1400" b="1" i="0" u="none" strike="noStrike" dirty="0">
                          <a:solidFill>
                            <a:srgbClr val="000000"/>
                          </a:solidFill>
                          <a:effectLst/>
                          <a:latin typeface="+mn-lt"/>
                        </a:rPr>
                        <a:t>0</a:t>
                      </a:r>
                      <a:endParaRPr lang="en-CA" sz="1400" b="1" i="0" u="none" strike="noStrike" dirty="0">
                        <a:solidFill>
                          <a:srgbClr val="000000"/>
                        </a:solidFill>
                        <a:effectLst/>
                        <a:latin typeface="+mn-lt"/>
                      </a:endParaRPr>
                    </a:p>
                  </a:txBody>
                  <a:tcPr marL="0" marR="0" marT="0" marB="0" anchor="b"/>
                </a:tc>
                <a:extLst>
                  <a:ext uri="{0D108BD9-81ED-4DB2-BD59-A6C34878D82A}">
                    <a16:rowId xmlns:a16="http://schemas.microsoft.com/office/drawing/2014/main" val="1282292308"/>
                  </a:ext>
                </a:extLst>
              </a:tr>
            </a:tbl>
          </a:graphicData>
        </a:graphic>
      </p:graphicFrame>
    </p:spTree>
    <p:extLst>
      <p:ext uri="{BB962C8B-B14F-4D97-AF65-F5344CB8AC3E}">
        <p14:creationId xmlns:p14="http://schemas.microsoft.com/office/powerpoint/2010/main" val="1612165511"/>
      </p:ext>
    </p:extLst>
  </p:cSld>
  <p:clrMapOvr>
    <a:overrideClrMapping bg1="lt1" tx1="dk1" bg2="lt2" tx2="dk2" accent1="accent1" accent2="accent2" accent3="accent3" accent4="accent4" accent5="accent5" accent6="accent6" hlink="hlink" folHlink="folHlink"/>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78" name="Rectangle 77">
            <a:extLst>
              <a:ext uri="{FF2B5EF4-FFF2-40B4-BE49-F238E27FC236}">
                <a16:creationId xmlns:a16="http://schemas.microsoft.com/office/drawing/2014/main" id="{D86867DD-D7EA-406F-8A12-1882FEFE9D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80" name="Group 79">
            <a:extLst>
              <a:ext uri="{FF2B5EF4-FFF2-40B4-BE49-F238E27FC236}">
                <a16:creationId xmlns:a16="http://schemas.microsoft.com/office/drawing/2014/main" id="{DF5AC117-D9C2-4FFF-8D3E-6D0E4304C81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100" y="-11384"/>
            <a:ext cx="1220788"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81" name="Rectangle 5">
              <a:extLst>
                <a:ext uri="{FF2B5EF4-FFF2-40B4-BE49-F238E27FC236}">
                  <a16:creationId xmlns:a16="http://schemas.microsoft.com/office/drawing/2014/main" id="{5E5184A3-5C0C-4903-9B40-E81C994F2A64}"/>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4300" y="4763"/>
              <a:ext cx="23813" cy="2181225"/>
            </a:xfrm>
            <a:prstGeom prst="rect">
              <a:avLst/>
            </a:pr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miter lim="800000"/>
                  <a:headEnd/>
                  <a:tailEnd/>
                </a14:hiddenLine>
              </a:ext>
            </a:extLst>
          </p:spPr>
          <p:txBody>
            <a:bodyPr/>
            <a:lstStyle/>
            <a:p>
              <a:endParaRPr lang="en-CA" dirty="0"/>
            </a:p>
          </p:txBody>
        </p:sp>
        <p:sp>
          <p:nvSpPr>
            <p:cNvPr id="82" name="Freeform 6">
              <a:extLst>
                <a:ext uri="{FF2B5EF4-FFF2-40B4-BE49-F238E27FC236}">
                  <a16:creationId xmlns:a16="http://schemas.microsoft.com/office/drawing/2014/main" id="{C3FAA962-D0C5-4028-A4BD-32C91CB035F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en-CA" dirty="0"/>
            </a:p>
          </p:txBody>
        </p:sp>
        <p:sp>
          <p:nvSpPr>
            <p:cNvPr id="83" name="Freeform 7">
              <a:extLst>
                <a:ext uri="{FF2B5EF4-FFF2-40B4-BE49-F238E27FC236}">
                  <a16:creationId xmlns:a16="http://schemas.microsoft.com/office/drawing/2014/main" id="{4EB9ECEC-9EF5-42D1-98EB-C5EA99346BA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en-CA" dirty="0"/>
            </a:p>
          </p:txBody>
        </p:sp>
        <p:sp>
          <p:nvSpPr>
            <p:cNvPr id="84" name="Freeform 8">
              <a:extLst>
                <a:ext uri="{FF2B5EF4-FFF2-40B4-BE49-F238E27FC236}">
                  <a16:creationId xmlns:a16="http://schemas.microsoft.com/office/drawing/2014/main" id="{03D2DB32-AD4D-459C-874E-483164B9BF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en-CA" dirty="0"/>
            </a:p>
          </p:txBody>
        </p:sp>
        <p:sp>
          <p:nvSpPr>
            <p:cNvPr id="85" name="Freeform 9">
              <a:extLst>
                <a:ext uri="{FF2B5EF4-FFF2-40B4-BE49-F238E27FC236}">
                  <a16:creationId xmlns:a16="http://schemas.microsoft.com/office/drawing/2014/main" id="{B7A898D2-4219-4FB3-AD9C-B7F96D372FE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en-CA" dirty="0"/>
            </a:p>
          </p:txBody>
        </p:sp>
        <p:sp>
          <p:nvSpPr>
            <p:cNvPr id="86" name="Freeform 10">
              <a:extLst>
                <a:ext uri="{FF2B5EF4-FFF2-40B4-BE49-F238E27FC236}">
                  <a16:creationId xmlns:a16="http://schemas.microsoft.com/office/drawing/2014/main" id="{21FC268E-A984-435B-B2C6-912FEE5C1D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en-CA" dirty="0"/>
            </a:p>
          </p:txBody>
        </p:sp>
        <p:sp>
          <p:nvSpPr>
            <p:cNvPr id="87" name="Freeform 11">
              <a:extLst>
                <a:ext uri="{FF2B5EF4-FFF2-40B4-BE49-F238E27FC236}">
                  <a16:creationId xmlns:a16="http://schemas.microsoft.com/office/drawing/2014/main" id="{E96DE4AB-783E-4CC9-9494-BD9042B2C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en-CA" dirty="0"/>
            </a:p>
          </p:txBody>
        </p:sp>
        <p:sp>
          <p:nvSpPr>
            <p:cNvPr id="88" name="Freeform 12">
              <a:extLst>
                <a:ext uri="{FF2B5EF4-FFF2-40B4-BE49-F238E27FC236}">
                  <a16:creationId xmlns:a16="http://schemas.microsoft.com/office/drawing/2014/main" id="{16C36CDA-AF84-4EBC-A625-8A026B12F40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en-CA" dirty="0"/>
            </a:p>
          </p:txBody>
        </p:sp>
        <p:sp>
          <p:nvSpPr>
            <p:cNvPr id="89" name="Freeform 13">
              <a:extLst>
                <a:ext uri="{FF2B5EF4-FFF2-40B4-BE49-F238E27FC236}">
                  <a16:creationId xmlns:a16="http://schemas.microsoft.com/office/drawing/2014/main" id="{21B894FA-B646-4094-9156-967D669BB7B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en-CA" dirty="0"/>
            </a:p>
          </p:txBody>
        </p:sp>
        <p:sp>
          <p:nvSpPr>
            <p:cNvPr id="90" name="Freeform 14">
              <a:extLst>
                <a:ext uri="{FF2B5EF4-FFF2-40B4-BE49-F238E27FC236}">
                  <a16:creationId xmlns:a16="http://schemas.microsoft.com/office/drawing/2014/main" id="{99A20BB3-A0A1-4175-9EEA-F4F4D0522B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en-CA" dirty="0"/>
            </a:p>
          </p:txBody>
        </p:sp>
        <p:sp>
          <p:nvSpPr>
            <p:cNvPr id="91" name="Freeform 15">
              <a:extLst>
                <a:ext uri="{FF2B5EF4-FFF2-40B4-BE49-F238E27FC236}">
                  <a16:creationId xmlns:a16="http://schemas.microsoft.com/office/drawing/2014/main" id="{0A089209-C052-4BF7-8E61-8B42218F9CB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en-CA" dirty="0"/>
            </a:p>
          </p:txBody>
        </p:sp>
        <p:sp>
          <p:nvSpPr>
            <p:cNvPr id="92" name="Line 16">
              <a:extLst>
                <a:ext uri="{FF2B5EF4-FFF2-40B4-BE49-F238E27FC236}">
                  <a16:creationId xmlns:a16="http://schemas.microsoft.com/office/drawing/2014/main" id="{1BFC2B38-3F1B-4124-8907-E94A4AAB6B6D}"/>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a:off x="-4763" y="9525"/>
              <a:ext cx="0" cy="0"/>
            </a:xfrm>
            <a:prstGeom prst="line">
              <a:avLst/>
            </a:prstGeom>
            <a:grpFill/>
            <a:ln w="15" cap="flat">
              <a:solidFill>
                <a:srgbClr val="FFFFFF"/>
              </a:solidFill>
              <a:prstDash val="solid"/>
              <a:miter lim="800000"/>
              <a:headEnd/>
              <a:tailEnd/>
            </a:ln>
          </p:spPr>
          <p:txBody>
            <a:bodyPr/>
            <a:lstStyle/>
            <a:p>
              <a:endParaRPr lang="en-CA" dirty="0"/>
            </a:p>
          </p:txBody>
        </p:sp>
        <p:sp>
          <p:nvSpPr>
            <p:cNvPr id="93" name="Freeform 17">
              <a:extLst>
                <a:ext uri="{FF2B5EF4-FFF2-40B4-BE49-F238E27FC236}">
                  <a16:creationId xmlns:a16="http://schemas.microsoft.com/office/drawing/2014/main" id="{958A4115-F6EB-4605-94B1-5C1998E500D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en-CA" dirty="0"/>
            </a:p>
          </p:txBody>
        </p:sp>
        <p:sp>
          <p:nvSpPr>
            <p:cNvPr id="94" name="Freeform 18">
              <a:extLst>
                <a:ext uri="{FF2B5EF4-FFF2-40B4-BE49-F238E27FC236}">
                  <a16:creationId xmlns:a16="http://schemas.microsoft.com/office/drawing/2014/main" id="{73F0D95F-242E-4EE2-905D-A8243FF95B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en-CA" dirty="0"/>
            </a:p>
          </p:txBody>
        </p:sp>
        <p:sp>
          <p:nvSpPr>
            <p:cNvPr id="95" name="Freeform 19">
              <a:extLst>
                <a:ext uri="{FF2B5EF4-FFF2-40B4-BE49-F238E27FC236}">
                  <a16:creationId xmlns:a16="http://schemas.microsoft.com/office/drawing/2014/main" id="{FF047704-113C-4C49-8BB3-43EEEE3185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en-CA" dirty="0"/>
            </a:p>
          </p:txBody>
        </p:sp>
        <p:sp>
          <p:nvSpPr>
            <p:cNvPr id="96" name="Freeform 20">
              <a:extLst>
                <a:ext uri="{FF2B5EF4-FFF2-40B4-BE49-F238E27FC236}">
                  <a16:creationId xmlns:a16="http://schemas.microsoft.com/office/drawing/2014/main" id="{962C3558-3E02-406D-9FF6-3306293E402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en-CA" dirty="0"/>
            </a:p>
          </p:txBody>
        </p:sp>
        <p:sp>
          <p:nvSpPr>
            <p:cNvPr id="97" name="Rectangle 21">
              <a:extLst>
                <a:ext uri="{FF2B5EF4-FFF2-40B4-BE49-F238E27FC236}">
                  <a16:creationId xmlns:a16="http://schemas.microsoft.com/office/drawing/2014/main" id="{0D9ACCD7-E6AE-4BE6-8D10-20D80BE313E4}"/>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33350" y="4662488"/>
              <a:ext cx="23813" cy="2181225"/>
            </a:xfrm>
            <a:prstGeom prst="rect">
              <a:avLst/>
            </a:pr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miter lim="800000"/>
                  <a:headEnd/>
                  <a:tailEnd/>
                </a14:hiddenLine>
              </a:ext>
            </a:extLst>
          </p:spPr>
          <p:txBody>
            <a:bodyPr/>
            <a:lstStyle/>
            <a:p>
              <a:endParaRPr lang="en-CA" dirty="0"/>
            </a:p>
          </p:txBody>
        </p:sp>
        <p:sp>
          <p:nvSpPr>
            <p:cNvPr id="98" name="Freeform 22">
              <a:extLst>
                <a:ext uri="{FF2B5EF4-FFF2-40B4-BE49-F238E27FC236}">
                  <a16:creationId xmlns:a16="http://schemas.microsoft.com/office/drawing/2014/main" id="{EDFB2D7B-7068-4689-8E78-12EBCB572B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en-CA" dirty="0"/>
            </a:p>
          </p:txBody>
        </p:sp>
        <p:sp>
          <p:nvSpPr>
            <p:cNvPr id="99" name="Freeform 23">
              <a:extLst>
                <a:ext uri="{FF2B5EF4-FFF2-40B4-BE49-F238E27FC236}">
                  <a16:creationId xmlns:a16="http://schemas.microsoft.com/office/drawing/2014/main" id="{B6DE22A7-6AF8-47BA-928F-73219790FE1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en-CA" dirty="0"/>
            </a:p>
          </p:txBody>
        </p:sp>
        <p:sp>
          <p:nvSpPr>
            <p:cNvPr id="100" name="Freeform 24">
              <a:extLst>
                <a:ext uri="{FF2B5EF4-FFF2-40B4-BE49-F238E27FC236}">
                  <a16:creationId xmlns:a16="http://schemas.microsoft.com/office/drawing/2014/main" id="{3479DE90-61EF-4E69-9743-53FFBFF41F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en-CA" dirty="0"/>
            </a:p>
          </p:txBody>
        </p:sp>
        <p:sp>
          <p:nvSpPr>
            <p:cNvPr id="101" name="Freeform 25">
              <a:extLst>
                <a:ext uri="{FF2B5EF4-FFF2-40B4-BE49-F238E27FC236}">
                  <a16:creationId xmlns:a16="http://schemas.microsoft.com/office/drawing/2014/main" id="{73E5C6A7-BE34-4CD2-A3A0-3E99B822E88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en-CA" dirty="0"/>
            </a:p>
          </p:txBody>
        </p:sp>
        <p:sp>
          <p:nvSpPr>
            <p:cNvPr id="102" name="Freeform 26">
              <a:extLst>
                <a:ext uri="{FF2B5EF4-FFF2-40B4-BE49-F238E27FC236}">
                  <a16:creationId xmlns:a16="http://schemas.microsoft.com/office/drawing/2014/main" id="{FF2FDA5E-F5A5-4415-8FDD-88800EDB5EB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en-CA" dirty="0"/>
            </a:p>
          </p:txBody>
        </p:sp>
        <p:sp>
          <p:nvSpPr>
            <p:cNvPr id="103" name="Freeform 27">
              <a:extLst>
                <a:ext uri="{FF2B5EF4-FFF2-40B4-BE49-F238E27FC236}">
                  <a16:creationId xmlns:a16="http://schemas.microsoft.com/office/drawing/2014/main" id="{37D63E23-1A91-4C54-8B0A-4105EE0F58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en-CA" dirty="0"/>
            </a:p>
          </p:txBody>
        </p:sp>
        <p:sp>
          <p:nvSpPr>
            <p:cNvPr id="104" name="Freeform 28">
              <a:extLst>
                <a:ext uri="{FF2B5EF4-FFF2-40B4-BE49-F238E27FC236}">
                  <a16:creationId xmlns:a16="http://schemas.microsoft.com/office/drawing/2014/main" id="{F4E88022-6A47-4ED3-B5F3-8621EFB84CD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en-CA" dirty="0"/>
            </a:p>
          </p:txBody>
        </p:sp>
        <p:sp>
          <p:nvSpPr>
            <p:cNvPr id="105" name="Freeform 29">
              <a:extLst>
                <a:ext uri="{FF2B5EF4-FFF2-40B4-BE49-F238E27FC236}">
                  <a16:creationId xmlns:a16="http://schemas.microsoft.com/office/drawing/2014/main" id="{8BB0B34D-8CF1-4DF8-B26D-518B4E8C0BE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en-CA" dirty="0"/>
            </a:p>
          </p:txBody>
        </p:sp>
        <p:sp>
          <p:nvSpPr>
            <p:cNvPr id="106" name="Freeform 30">
              <a:extLst>
                <a:ext uri="{FF2B5EF4-FFF2-40B4-BE49-F238E27FC236}">
                  <a16:creationId xmlns:a16="http://schemas.microsoft.com/office/drawing/2014/main" id="{375DB69F-BA31-4F5B-ACDB-0EB7E52124B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en-CA" dirty="0"/>
            </a:p>
          </p:txBody>
        </p:sp>
        <p:sp>
          <p:nvSpPr>
            <p:cNvPr id="107" name="Freeform 31">
              <a:extLst>
                <a:ext uri="{FF2B5EF4-FFF2-40B4-BE49-F238E27FC236}">
                  <a16:creationId xmlns:a16="http://schemas.microsoft.com/office/drawing/2014/main" id="{EBF986BD-9596-4944-924E-9A178E69C38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en-CA" dirty="0"/>
            </a:p>
          </p:txBody>
        </p:sp>
      </p:grpSp>
      <p:pic>
        <p:nvPicPr>
          <p:cNvPr id="109" name="Picture 2">
            <a:extLst>
              <a:ext uri="{FF2B5EF4-FFF2-40B4-BE49-F238E27FC236}">
                <a16:creationId xmlns:a16="http://schemas.microsoft.com/office/drawing/2014/main" id="{9DDF694C-4BAB-4E4B-9AEA-B28A4F95940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rcRect/>
          <a:stretch>
            <a:fillRect/>
          </a:stretch>
        </p:blipFill>
        <p:spPr bwMode="auto">
          <a:xfrm>
            <a:off x="1190" y="-2"/>
            <a:ext cx="4061525" cy="6858001"/>
          </a:xfrm>
          <a:prstGeom prst="rect">
            <a:avLst/>
          </a:prstGeom>
          <a:extLst>
            <a:ext uri="{909E8E84-426E-40dd-AFC4-6F175D3DCCD1}">
              <a14:hiddenFill xmlns:a14="http://schemas.microsoft.com/office/drawing/2010/main" xmlns:dgm="http://schemas.openxmlformats.org/drawingml/2006/diagram" xmlns:p14="http://schemas.microsoft.com/office/powerpoint/2010/main" xmlns:a16="http://schemas.microsoft.com/office/drawing/2014/main" xmlns="">
                <a:solidFill>
                  <a:srgbClr val="FFFFFF"/>
                </a:solidFill>
              </a14:hiddenFill>
            </a:ext>
          </a:extLst>
        </p:spPr>
      </p:pic>
      <p:sp>
        <p:nvSpPr>
          <p:cNvPr id="111" name="Rectangle 110">
            <a:extLst>
              <a:ext uri="{FF2B5EF4-FFF2-40B4-BE49-F238E27FC236}">
                <a16:creationId xmlns:a16="http://schemas.microsoft.com/office/drawing/2014/main" id="{87D6E020-01A5-4D24-9454-91650B3CD6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853"/>
            <a:ext cx="4055621" cy="6858000"/>
          </a:xfrm>
          <a:prstGeom prst="rect">
            <a:avLst/>
          </a:prstGeom>
          <a:ln>
            <a:noFill/>
          </a:ln>
          <a:effectLst>
            <a:outerShdw blurRad="76200" dist="38100" algn="l" rotWithShape="0">
              <a:prstClr val="black">
                <a:alpha val="37000"/>
              </a:prstClr>
            </a:outerShdw>
          </a:effectLst>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dirty="0"/>
          </a:p>
        </p:txBody>
      </p:sp>
      <p:grpSp>
        <p:nvGrpSpPr>
          <p:cNvPr id="113" name="Group 112">
            <a:extLst>
              <a:ext uri="{FF2B5EF4-FFF2-40B4-BE49-F238E27FC236}">
                <a16:creationId xmlns:a16="http://schemas.microsoft.com/office/drawing/2014/main" id="{30F9CEA0-F32D-4690-A0D5-89C83C31F85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90" y="-9998"/>
            <a:ext cx="1220788" cy="6858001"/>
            <a:chOff x="-14288" y="0"/>
            <a:chExt cx="1220788" cy="6858001"/>
          </a:xfrm>
          <a:gradFill flip="none" rotWithShape="1">
            <a:gsLst>
              <a:gs pos="0">
                <a:schemeClr val="bg2"/>
              </a:gs>
              <a:gs pos="100000">
                <a:schemeClr val="tx2">
                  <a:lumMod val="60000"/>
                  <a:lumOff val="40000"/>
                </a:schemeClr>
              </a:gs>
            </a:gsLst>
            <a:lin ang="5400000" scaled="0"/>
            <a:tileRect/>
          </a:gradFill>
        </p:grpSpPr>
        <p:sp>
          <p:nvSpPr>
            <p:cNvPr id="114" name="Rectangle 5">
              <a:extLst>
                <a:ext uri="{FF2B5EF4-FFF2-40B4-BE49-F238E27FC236}">
                  <a16:creationId xmlns:a16="http://schemas.microsoft.com/office/drawing/2014/main" id="{07348A7C-A414-44E3-885F-E486A64586E6}"/>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4300" y="4763"/>
              <a:ext cx="23813" cy="2181225"/>
            </a:xfrm>
            <a:prstGeom prst="rect">
              <a:avLst/>
            </a:pr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miter lim="800000"/>
                  <a:headEnd/>
                  <a:tailEnd/>
                </a14:hiddenLine>
              </a:ext>
            </a:extLst>
          </p:spPr>
          <p:txBody>
            <a:bodyPr/>
            <a:lstStyle/>
            <a:p>
              <a:endParaRPr lang="en-CA" dirty="0"/>
            </a:p>
          </p:txBody>
        </p:sp>
        <p:sp>
          <p:nvSpPr>
            <p:cNvPr id="115" name="Freeform 6">
              <a:extLst>
                <a:ext uri="{FF2B5EF4-FFF2-40B4-BE49-F238E27FC236}">
                  <a16:creationId xmlns:a16="http://schemas.microsoft.com/office/drawing/2014/main" id="{8E52C4B8-53D9-452A-9281-0B4741DEDBB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en-CA" dirty="0"/>
            </a:p>
          </p:txBody>
        </p:sp>
        <p:sp>
          <p:nvSpPr>
            <p:cNvPr id="116" name="Freeform 7">
              <a:extLst>
                <a:ext uri="{FF2B5EF4-FFF2-40B4-BE49-F238E27FC236}">
                  <a16:creationId xmlns:a16="http://schemas.microsoft.com/office/drawing/2014/main" id="{5375A9EA-EA78-49E9-A779-CF6D0E39474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en-CA" dirty="0"/>
            </a:p>
          </p:txBody>
        </p:sp>
        <p:sp>
          <p:nvSpPr>
            <p:cNvPr id="117" name="Freeform 8">
              <a:extLst>
                <a:ext uri="{FF2B5EF4-FFF2-40B4-BE49-F238E27FC236}">
                  <a16:creationId xmlns:a16="http://schemas.microsoft.com/office/drawing/2014/main" id="{EC6E4F16-8A38-409D-B313-9C4B06A37A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en-CA" dirty="0"/>
            </a:p>
          </p:txBody>
        </p:sp>
        <p:sp>
          <p:nvSpPr>
            <p:cNvPr id="118" name="Freeform 9">
              <a:extLst>
                <a:ext uri="{FF2B5EF4-FFF2-40B4-BE49-F238E27FC236}">
                  <a16:creationId xmlns:a16="http://schemas.microsoft.com/office/drawing/2014/main" id="{90E97918-FF8E-4624-8442-E5D87F62CA1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en-CA" dirty="0"/>
            </a:p>
          </p:txBody>
        </p:sp>
        <p:sp>
          <p:nvSpPr>
            <p:cNvPr id="119" name="Freeform 10">
              <a:extLst>
                <a:ext uri="{FF2B5EF4-FFF2-40B4-BE49-F238E27FC236}">
                  <a16:creationId xmlns:a16="http://schemas.microsoft.com/office/drawing/2014/main" id="{25C01967-F9AF-4C27-A5F4-9A1E978EE17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en-CA" dirty="0"/>
            </a:p>
          </p:txBody>
        </p:sp>
        <p:sp>
          <p:nvSpPr>
            <p:cNvPr id="120" name="Freeform 11">
              <a:extLst>
                <a:ext uri="{FF2B5EF4-FFF2-40B4-BE49-F238E27FC236}">
                  <a16:creationId xmlns:a16="http://schemas.microsoft.com/office/drawing/2014/main" id="{D6D24572-C80B-4581-BB1C-4D2C4E226AF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en-CA" dirty="0"/>
            </a:p>
          </p:txBody>
        </p:sp>
        <p:sp>
          <p:nvSpPr>
            <p:cNvPr id="121" name="Freeform 12">
              <a:extLst>
                <a:ext uri="{FF2B5EF4-FFF2-40B4-BE49-F238E27FC236}">
                  <a16:creationId xmlns:a16="http://schemas.microsoft.com/office/drawing/2014/main" id="{28B59042-08A1-493D-A3E1-DC5863A278A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en-CA" dirty="0"/>
            </a:p>
          </p:txBody>
        </p:sp>
        <p:sp>
          <p:nvSpPr>
            <p:cNvPr id="122" name="Freeform 13">
              <a:extLst>
                <a:ext uri="{FF2B5EF4-FFF2-40B4-BE49-F238E27FC236}">
                  <a16:creationId xmlns:a16="http://schemas.microsoft.com/office/drawing/2014/main" id="{A1C5A9EB-2507-4981-A9BC-3BE0DF0234C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en-CA" dirty="0"/>
            </a:p>
          </p:txBody>
        </p:sp>
        <p:sp>
          <p:nvSpPr>
            <p:cNvPr id="123" name="Freeform 14">
              <a:extLst>
                <a:ext uri="{FF2B5EF4-FFF2-40B4-BE49-F238E27FC236}">
                  <a16:creationId xmlns:a16="http://schemas.microsoft.com/office/drawing/2014/main" id="{39C14A95-809D-40C5-93C3-F920D070767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en-CA" dirty="0"/>
            </a:p>
          </p:txBody>
        </p:sp>
        <p:sp>
          <p:nvSpPr>
            <p:cNvPr id="124" name="Freeform 15">
              <a:extLst>
                <a:ext uri="{FF2B5EF4-FFF2-40B4-BE49-F238E27FC236}">
                  <a16:creationId xmlns:a16="http://schemas.microsoft.com/office/drawing/2014/main" id="{1CE66110-D36C-464D-9993-39622751B51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en-CA" dirty="0"/>
            </a:p>
          </p:txBody>
        </p:sp>
        <p:sp>
          <p:nvSpPr>
            <p:cNvPr id="125" name="Line 16">
              <a:extLst>
                <a:ext uri="{FF2B5EF4-FFF2-40B4-BE49-F238E27FC236}">
                  <a16:creationId xmlns:a16="http://schemas.microsoft.com/office/drawing/2014/main" id="{9D22DC40-31A9-40B4-956C-BCC1BDDFB0C6}"/>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a:off x="-4763" y="9525"/>
              <a:ext cx="0" cy="0"/>
            </a:xfrm>
            <a:prstGeom prst="line">
              <a:avLst/>
            </a:prstGeom>
            <a:grpFill/>
            <a:ln w="15" cap="flat">
              <a:solidFill>
                <a:srgbClr val="FFFFFF"/>
              </a:solidFill>
              <a:prstDash val="solid"/>
              <a:miter lim="800000"/>
              <a:headEnd/>
              <a:tailEnd/>
            </a:ln>
          </p:spPr>
          <p:txBody>
            <a:bodyPr/>
            <a:lstStyle/>
            <a:p>
              <a:endParaRPr lang="en-CA" dirty="0"/>
            </a:p>
          </p:txBody>
        </p:sp>
        <p:sp>
          <p:nvSpPr>
            <p:cNvPr id="126" name="Freeform 17">
              <a:extLst>
                <a:ext uri="{FF2B5EF4-FFF2-40B4-BE49-F238E27FC236}">
                  <a16:creationId xmlns:a16="http://schemas.microsoft.com/office/drawing/2014/main" id="{D90A2B5D-3D3E-4927-8618-E5193BEB0E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en-CA" dirty="0"/>
            </a:p>
          </p:txBody>
        </p:sp>
        <p:sp>
          <p:nvSpPr>
            <p:cNvPr id="127" name="Freeform 18">
              <a:extLst>
                <a:ext uri="{FF2B5EF4-FFF2-40B4-BE49-F238E27FC236}">
                  <a16:creationId xmlns:a16="http://schemas.microsoft.com/office/drawing/2014/main" id="{B0C358F6-BBF6-4F93-85FB-E63F1A4289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en-CA" dirty="0"/>
            </a:p>
          </p:txBody>
        </p:sp>
        <p:sp>
          <p:nvSpPr>
            <p:cNvPr id="128" name="Freeform 19">
              <a:extLst>
                <a:ext uri="{FF2B5EF4-FFF2-40B4-BE49-F238E27FC236}">
                  <a16:creationId xmlns:a16="http://schemas.microsoft.com/office/drawing/2014/main" id="{82F19291-6861-4F32-978C-F8ED9487C6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en-CA" dirty="0"/>
            </a:p>
          </p:txBody>
        </p:sp>
        <p:sp>
          <p:nvSpPr>
            <p:cNvPr id="129" name="Freeform 20">
              <a:extLst>
                <a:ext uri="{FF2B5EF4-FFF2-40B4-BE49-F238E27FC236}">
                  <a16:creationId xmlns:a16="http://schemas.microsoft.com/office/drawing/2014/main" id="{A83B20E1-D188-4DCF-B227-FA806314BAB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en-CA" dirty="0"/>
            </a:p>
          </p:txBody>
        </p:sp>
        <p:sp>
          <p:nvSpPr>
            <p:cNvPr id="130" name="Rectangle 21">
              <a:extLst>
                <a:ext uri="{FF2B5EF4-FFF2-40B4-BE49-F238E27FC236}">
                  <a16:creationId xmlns:a16="http://schemas.microsoft.com/office/drawing/2014/main" id="{E0D6B1D0-1DB3-4D8C-9698-1ED99BF48D2C}"/>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33350" y="4662488"/>
              <a:ext cx="23813" cy="2181225"/>
            </a:xfrm>
            <a:prstGeom prst="rect">
              <a:avLst/>
            </a:pr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miter lim="800000"/>
                  <a:headEnd/>
                  <a:tailEnd/>
                </a14:hiddenLine>
              </a:ext>
            </a:extLst>
          </p:spPr>
          <p:txBody>
            <a:bodyPr/>
            <a:lstStyle/>
            <a:p>
              <a:endParaRPr lang="en-CA" dirty="0"/>
            </a:p>
          </p:txBody>
        </p:sp>
        <p:sp>
          <p:nvSpPr>
            <p:cNvPr id="131" name="Freeform 22">
              <a:extLst>
                <a:ext uri="{FF2B5EF4-FFF2-40B4-BE49-F238E27FC236}">
                  <a16:creationId xmlns:a16="http://schemas.microsoft.com/office/drawing/2014/main" id="{EE7C3180-9E17-46C9-A6BC-65F9D6C6D0F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en-CA" dirty="0"/>
            </a:p>
          </p:txBody>
        </p:sp>
        <p:sp>
          <p:nvSpPr>
            <p:cNvPr id="132" name="Freeform 23">
              <a:extLst>
                <a:ext uri="{FF2B5EF4-FFF2-40B4-BE49-F238E27FC236}">
                  <a16:creationId xmlns:a16="http://schemas.microsoft.com/office/drawing/2014/main" id="{65262947-F519-45C1-9C19-8FDD7D9F987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en-CA" dirty="0"/>
            </a:p>
          </p:txBody>
        </p:sp>
        <p:sp>
          <p:nvSpPr>
            <p:cNvPr id="133" name="Freeform 24">
              <a:extLst>
                <a:ext uri="{FF2B5EF4-FFF2-40B4-BE49-F238E27FC236}">
                  <a16:creationId xmlns:a16="http://schemas.microsoft.com/office/drawing/2014/main" id="{D4F70C99-1CA0-4D6A-A05B-FE2B94A5D8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en-CA" dirty="0"/>
            </a:p>
          </p:txBody>
        </p:sp>
        <p:sp>
          <p:nvSpPr>
            <p:cNvPr id="134" name="Freeform 25">
              <a:extLst>
                <a:ext uri="{FF2B5EF4-FFF2-40B4-BE49-F238E27FC236}">
                  <a16:creationId xmlns:a16="http://schemas.microsoft.com/office/drawing/2014/main" id="{CF1BB6FF-C0DF-452B-B44E-6F773C7BCF3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en-CA" dirty="0"/>
            </a:p>
          </p:txBody>
        </p:sp>
        <p:sp>
          <p:nvSpPr>
            <p:cNvPr id="135" name="Freeform 26">
              <a:extLst>
                <a:ext uri="{FF2B5EF4-FFF2-40B4-BE49-F238E27FC236}">
                  <a16:creationId xmlns:a16="http://schemas.microsoft.com/office/drawing/2014/main" id="{7C6FCE42-ADFE-4E8A-9BCB-4DB84CF8D0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en-CA" dirty="0"/>
            </a:p>
          </p:txBody>
        </p:sp>
        <p:sp>
          <p:nvSpPr>
            <p:cNvPr id="136" name="Freeform 27">
              <a:extLst>
                <a:ext uri="{FF2B5EF4-FFF2-40B4-BE49-F238E27FC236}">
                  <a16:creationId xmlns:a16="http://schemas.microsoft.com/office/drawing/2014/main" id="{D3EAA5B1-3AFC-4947-8D2E-CF2D0023E8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en-CA" dirty="0"/>
            </a:p>
          </p:txBody>
        </p:sp>
        <p:sp>
          <p:nvSpPr>
            <p:cNvPr id="137" name="Freeform 28">
              <a:extLst>
                <a:ext uri="{FF2B5EF4-FFF2-40B4-BE49-F238E27FC236}">
                  <a16:creationId xmlns:a16="http://schemas.microsoft.com/office/drawing/2014/main" id="{43603628-86CC-4F5C-922B-AD56268DB79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en-CA" dirty="0"/>
            </a:p>
          </p:txBody>
        </p:sp>
        <p:sp>
          <p:nvSpPr>
            <p:cNvPr id="138" name="Freeform 29">
              <a:extLst>
                <a:ext uri="{FF2B5EF4-FFF2-40B4-BE49-F238E27FC236}">
                  <a16:creationId xmlns:a16="http://schemas.microsoft.com/office/drawing/2014/main" id="{F354C134-6489-4274-B5B7-4D21C577885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en-CA" dirty="0"/>
            </a:p>
          </p:txBody>
        </p:sp>
        <p:sp>
          <p:nvSpPr>
            <p:cNvPr id="139" name="Freeform 30">
              <a:extLst>
                <a:ext uri="{FF2B5EF4-FFF2-40B4-BE49-F238E27FC236}">
                  <a16:creationId xmlns:a16="http://schemas.microsoft.com/office/drawing/2014/main" id="{55354782-BB12-4081-BFEF-6B84DDAFF4D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en-CA" dirty="0"/>
            </a:p>
          </p:txBody>
        </p:sp>
        <p:sp>
          <p:nvSpPr>
            <p:cNvPr id="140" name="Freeform 31">
              <a:extLst>
                <a:ext uri="{FF2B5EF4-FFF2-40B4-BE49-F238E27FC236}">
                  <a16:creationId xmlns:a16="http://schemas.microsoft.com/office/drawing/2014/main" id="{7273FCE9-B264-42F1-B045-EAB9DB2E3B9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en-CA" dirty="0"/>
            </a:p>
          </p:txBody>
        </p:sp>
      </p:grpSp>
      <p:pic>
        <p:nvPicPr>
          <p:cNvPr id="142" name="Picture 2">
            <a:extLst>
              <a:ext uri="{FF2B5EF4-FFF2-40B4-BE49-F238E27FC236}">
                <a16:creationId xmlns:a16="http://schemas.microsoft.com/office/drawing/2014/main" id="{D56CB612-D9CA-43FD-A202-924597A3970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30000"/>
            <a:extLst>
              <a:ext uri="{28A0092B-C50C-407E-A947-70E740481C1C}">
                <a14:useLocalDpi xmlns:a14="http://schemas.microsoft.com/office/drawing/2010/main" val="0"/>
              </a:ext>
            </a:extLst>
          </a:blip>
          <a:srcRect/>
          <a:stretch>
            <a:fillRect/>
          </a:stretch>
        </p:blipFill>
        <p:spPr bwMode="auto">
          <a:xfrm>
            <a:off x="1190" y="-13238"/>
            <a:ext cx="4062718" cy="6858001"/>
          </a:xfrm>
          <a:prstGeom prst="rect">
            <a:avLst/>
          </a:prstGeom>
          <a:noFill/>
          <a:extLst>
            <a:ext uri="{909E8E84-426E-40dd-AFC4-6F175D3DCCD1}">
              <a14:hiddenFill xmlns:a14="http://schemas.microsoft.com/office/drawing/2010/main" xmlns:dgm="http://schemas.openxmlformats.org/drawingml/2006/diagram" xmlns:p14="http://schemas.microsoft.com/office/powerpoint/2010/main" xmlns:a16="http://schemas.microsoft.com/office/drawing/2014/main" xmlns="">
                <a:solidFill>
                  <a:srgbClr val="FFFFFF"/>
                </a:solidFill>
              </a14:hiddenFill>
            </a:ext>
          </a:extLst>
        </p:spPr>
      </p:pic>
      <p:sp>
        <p:nvSpPr>
          <p:cNvPr id="2" name="Title 1">
            <a:extLst>
              <a:ext uri="{FF2B5EF4-FFF2-40B4-BE49-F238E27FC236}">
                <a16:creationId xmlns:a16="http://schemas.microsoft.com/office/drawing/2014/main" id="{CAEEC975-ACCC-CFA7-4BC3-0AB8A6820261}"/>
              </a:ext>
            </a:extLst>
          </p:cNvPr>
          <p:cNvSpPr>
            <a:spLocks noGrp="1"/>
          </p:cNvSpPr>
          <p:nvPr>
            <p:ph type="title"/>
          </p:nvPr>
        </p:nvSpPr>
        <p:spPr>
          <a:xfrm>
            <a:off x="853330" y="1134683"/>
            <a:ext cx="2743310" cy="4255024"/>
          </a:xfrm>
        </p:spPr>
        <p:txBody>
          <a:bodyPr>
            <a:normAutofit/>
          </a:bodyPr>
          <a:lstStyle/>
          <a:p>
            <a:r>
              <a:rPr lang="en-US" dirty="0"/>
              <a:t>Sanitary Capital summary</a:t>
            </a:r>
            <a:endParaRPr lang="en-CA" dirty="0"/>
          </a:p>
        </p:txBody>
      </p:sp>
      <p:graphicFrame>
        <p:nvGraphicFramePr>
          <p:cNvPr id="7" name="Content Placeholder 6">
            <a:extLst>
              <a:ext uri="{FF2B5EF4-FFF2-40B4-BE49-F238E27FC236}">
                <a16:creationId xmlns:a16="http://schemas.microsoft.com/office/drawing/2014/main" id="{DA5596FD-FAC5-114C-8373-DD5B4EA7029C}"/>
              </a:ext>
            </a:extLst>
          </p:cNvPr>
          <p:cNvGraphicFramePr>
            <a:graphicFrameLocks noGrp="1"/>
          </p:cNvGraphicFramePr>
          <p:nvPr>
            <p:ph idx="1"/>
            <p:extLst>
              <p:ext uri="{D42A27DB-BD31-4B8C-83A1-F6EECF244321}">
                <p14:modId xmlns:p14="http://schemas.microsoft.com/office/powerpoint/2010/main" val="3501613466"/>
              </p:ext>
            </p:extLst>
          </p:nvPr>
        </p:nvGraphicFramePr>
        <p:xfrm>
          <a:off x="4413454" y="1753470"/>
          <a:ext cx="7453426" cy="3017452"/>
        </p:xfrm>
        <a:graphic>
          <a:graphicData uri="http://schemas.openxmlformats.org/drawingml/2006/table">
            <a:tbl>
              <a:tblPr firstRow="1" bandRow="1">
                <a:tableStyleId>{21E4AEA4-8DFA-4A89-87EB-49C32662AFE0}</a:tableStyleId>
              </a:tblPr>
              <a:tblGrid>
                <a:gridCol w="2231186">
                  <a:extLst>
                    <a:ext uri="{9D8B030D-6E8A-4147-A177-3AD203B41FA5}">
                      <a16:colId xmlns:a16="http://schemas.microsoft.com/office/drawing/2014/main" val="3681996517"/>
                    </a:ext>
                  </a:extLst>
                </a:gridCol>
                <a:gridCol w="1044448">
                  <a:extLst>
                    <a:ext uri="{9D8B030D-6E8A-4147-A177-3AD203B41FA5}">
                      <a16:colId xmlns:a16="http://schemas.microsoft.com/office/drawing/2014/main" val="675936500"/>
                    </a:ext>
                  </a:extLst>
                </a:gridCol>
                <a:gridCol w="1044448">
                  <a:extLst>
                    <a:ext uri="{9D8B030D-6E8A-4147-A177-3AD203B41FA5}">
                      <a16:colId xmlns:a16="http://schemas.microsoft.com/office/drawing/2014/main" val="2018351451"/>
                    </a:ext>
                  </a:extLst>
                </a:gridCol>
                <a:gridCol w="1044448">
                  <a:extLst>
                    <a:ext uri="{9D8B030D-6E8A-4147-A177-3AD203B41FA5}">
                      <a16:colId xmlns:a16="http://schemas.microsoft.com/office/drawing/2014/main" val="1976871776"/>
                    </a:ext>
                  </a:extLst>
                </a:gridCol>
                <a:gridCol w="1044448">
                  <a:extLst>
                    <a:ext uri="{9D8B030D-6E8A-4147-A177-3AD203B41FA5}">
                      <a16:colId xmlns:a16="http://schemas.microsoft.com/office/drawing/2014/main" val="102598361"/>
                    </a:ext>
                  </a:extLst>
                </a:gridCol>
                <a:gridCol w="1044448">
                  <a:extLst>
                    <a:ext uri="{9D8B030D-6E8A-4147-A177-3AD203B41FA5}">
                      <a16:colId xmlns:a16="http://schemas.microsoft.com/office/drawing/2014/main" val="2954218202"/>
                    </a:ext>
                  </a:extLst>
                </a:gridCol>
              </a:tblGrid>
              <a:tr h="299491">
                <a:tc>
                  <a:txBody>
                    <a:bodyPr/>
                    <a:lstStyle/>
                    <a:p>
                      <a:pPr algn="l" fontAlgn="b"/>
                      <a:endParaRPr lang="en-CA" sz="1600" b="0" i="0" u="none" strike="noStrike" dirty="0">
                        <a:solidFill>
                          <a:srgbClr val="000000"/>
                        </a:solidFill>
                        <a:effectLst/>
                        <a:latin typeface="Century Gothic" panose="020B0502020202020204" pitchFamily="34" charset="0"/>
                      </a:endParaRPr>
                    </a:p>
                  </a:txBody>
                  <a:tcPr marL="0" marR="0" marT="0" marB="0" anchor="b"/>
                </a:tc>
                <a:tc>
                  <a:txBody>
                    <a:bodyPr/>
                    <a:lstStyle/>
                    <a:p>
                      <a:pPr algn="ctr" fontAlgn="b"/>
                      <a:r>
                        <a:rPr lang="en-CA" sz="1600" u="none" strike="noStrike" dirty="0">
                          <a:solidFill>
                            <a:sysClr val="windowText" lastClr="000000"/>
                          </a:solidFill>
                          <a:effectLst/>
                        </a:rPr>
                        <a:t>2024</a:t>
                      </a:r>
                      <a:endParaRPr lang="en-CA" sz="1600" b="1" i="0" u="none" strike="noStrike" dirty="0">
                        <a:solidFill>
                          <a:sysClr val="windowText" lastClr="000000"/>
                        </a:solidFill>
                        <a:effectLst/>
                        <a:latin typeface="Century Gothic" panose="020B0502020202020204" pitchFamily="34" charset="0"/>
                      </a:endParaRPr>
                    </a:p>
                  </a:txBody>
                  <a:tcPr marL="0" marR="0" marT="0" marB="0" anchor="b"/>
                </a:tc>
                <a:tc>
                  <a:txBody>
                    <a:bodyPr/>
                    <a:lstStyle/>
                    <a:p>
                      <a:pPr algn="ctr" fontAlgn="b"/>
                      <a:r>
                        <a:rPr lang="en-CA" sz="1600" u="none" strike="noStrike" dirty="0">
                          <a:solidFill>
                            <a:sysClr val="windowText" lastClr="000000"/>
                          </a:solidFill>
                          <a:effectLst/>
                        </a:rPr>
                        <a:t>2025</a:t>
                      </a:r>
                      <a:endParaRPr lang="en-CA" sz="1600" b="1" i="0" u="none" strike="noStrike" dirty="0">
                        <a:solidFill>
                          <a:sysClr val="windowText" lastClr="000000"/>
                        </a:solidFill>
                        <a:effectLst/>
                        <a:latin typeface="Century Gothic" panose="020B0502020202020204" pitchFamily="34" charset="0"/>
                      </a:endParaRPr>
                    </a:p>
                  </a:txBody>
                  <a:tcPr marL="0" marR="0" marT="0" marB="0" anchor="b"/>
                </a:tc>
                <a:tc>
                  <a:txBody>
                    <a:bodyPr/>
                    <a:lstStyle/>
                    <a:p>
                      <a:pPr algn="ctr" fontAlgn="b"/>
                      <a:r>
                        <a:rPr lang="en-CA" sz="1600" u="none" strike="noStrike" dirty="0">
                          <a:solidFill>
                            <a:sysClr val="windowText" lastClr="000000"/>
                          </a:solidFill>
                          <a:effectLst/>
                        </a:rPr>
                        <a:t>2026</a:t>
                      </a:r>
                      <a:endParaRPr lang="en-CA" sz="1600" b="1" i="0" u="none" strike="noStrike" dirty="0">
                        <a:solidFill>
                          <a:sysClr val="windowText" lastClr="000000"/>
                        </a:solidFill>
                        <a:effectLst/>
                        <a:latin typeface="Century Gothic" panose="020B0502020202020204" pitchFamily="34" charset="0"/>
                      </a:endParaRPr>
                    </a:p>
                  </a:txBody>
                  <a:tcPr marL="0" marR="0" marT="0" marB="0" anchor="b"/>
                </a:tc>
                <a:tc>
                  <a:txBody>
                    <a:bodyPr/>
                    <a:lstStyle/>
                    <a:p>
                      <a:pPr algn="ctr" fontAlgn="b"/>
                      <a:r>
                        <a:rPr lang="en-CA" sz="1600" u="none" strike="noStrike" dirty="0">
                          <a:solidFill>
                            <a:sysClr val="windowText" lastClr="000000"/>
                          </a:solidFill>
                          <a:effectLst/>
                        </a:rPr>
                        <a:t>2027</a:t>
                      </a:r>
                      <a:endParaRPr lang="en-CA" sz="1600" b="1" i="0" u="none" strike="noStrike" dirty="0">
                        <a:solidFill>
                          <a:sysClr val="windowText" lastClr="000000"/>
                        </a:solidFill>
                        <a:effectLst/>
                        <a:latin typeface="Century Gothic" panose="020B0502020202020204" pitchFamily="34" charset="0"/>
                      </a:endParaRPr>
                    </a:p>
                  </a:txBody>
                  <a:tcPr marL="0" marR="0" marT="0" marB="0" anchor="b"/>
                </a:tc>
                <a:tc>
                  <a:txBody>
                    <a:bodyPr/>
                    <a:lstStyle/>
                    <a:p>
                      <a:pPr algn="ctr" fontAlgn="b"/>
                      <a:r>
                        <a:rPr lang="en-CA" sz="1600" u="none" strike="noStrike" dirty="0">
                          <a:solidFill>
                            <a:sysClr val="windowText" lastClr="000000"/>
                          </a:solidFill>
                          <a:effectLst/>
                        </a:rPr>
                        <a:t>2028</a:t>
                      </a:r>
                      <a:endParaRPr lang="en-CA" sz="1600" b="1" i="0" u="none" strike="noStrike" dirty="0">
                        <a:solidFill>
                          <a:sysClr val="windowText" lastClr="000000"/>
                        </a:solidFill>
                        <a:effectLst/>
                        <a:latin typeface="Century Gothic" panose="020B0502020202020204" pitchFamily="34" charset="0"/>
                      </a:endParaRPr>
                    </a:p>
                  </a:txBody>
                  <a:tcPr marL="0" marR="0" marT="0" marB="0" anchor="b"/>
                </a:tc>
                <a:extLst>
                  <a:ext uri="{0D108BD9-81ED-4DB2-BD59-A6C34878D82A}">
                    <a16:rowId xmlns:a16="http://schemas.microsoft.com/office/drawing/2014/main" val="2556521989"/>
                  </a:ext>
                </a:extLst>
              </a:tr>
              <a:tr h="299491">
                <a:tc>
                  <a:txBody>
                    <a:bodyPr/>
                    <a:lstStyle/>
                    <a:p>
                      <a:pPr algn="l" fontAlgn="b"/>
                      <a:r>
                        <a:rPr lang="en-CA" sz="1600" u="none" strike="noStrike" dirty="0">
                          <a:effectLst/>
                        </a:rPr>
                        <a:t>Provincial Grants</a:t>
                      </a:r>
                      <a:endParaRPr lang="en-CA" sz="1600" b="0" i="0" u="none" strike="noStrike" dirty="0">
                        <a:solidFill>
                          <a:srgbClr val="000000"/>
                        </a:solidFill>
                        <a:effectLst/>
                        <a:latin typeface="Century Gothic" panose="020B0502020202020204" pitchFamily="34" charset="0"/>
                      </a:endParaRPr>
                    </a:p>
                  </a:txBody>
                  <a:tcPr marL="0" marR="0" marT="0" marB="0" anchor="b"/>
                </a:tc>
                <a:tc>
                  <a:txBody>
                    <a:bodyPr/>
                    <a:lstStyle/>
                    <a:p>
                      <a:pPr algn="r" fontAlgn="b"/>
                      <a:r>
                        <a:rPr lang="en-CA" sz="1600" u="none" strike="noStrike" dirty="0">
                          <a:solidFill>
                            <a:srgbClr val="FF0000"/>
                          </a:solidFill>
                          <a:effectLst/>
                        </a:rPr>
                        <a:t>57,550</a:t>
                      </a:r>
                      <a:endParaRPr lang="en-CA" sz="1600" b="0" i="0" u="none" strike="noStrike" dirty="0">
                        <a:solidFill>
                          <a:srgbClr val="FF0000"/>
                        </a:solidFill>
                        <a:effectLst/>
                        <a:latin typeface="Century Gothic" panose="020B0502020202020204" pitchFamily="34" charset="0"/>
                      </a:endParaRPr>
                    </a:p>
                  </a:txBody>
                  <a:tcPr marL="0" marR="0" marT="0" marB="0" anchor="b"/>
                </a:tc>
                <a:tc>
                  <a:txBody>
                    <a:bodyPr/>
                    <a:lstStyle/>
                    <a:p>
                      <a:pPr algn="l" fontAlgn="b"/>
                      <a:endParaRPr lang="en-CA" sz="1600" b="0" i="0" u="none" strike="noStrike" dirty="0">
                        <a:solidFill>
                          <a:srgbClr val="FF0000"/>
                        </a:solidFill>
                        <a:effectLst/>
                        <a:latin typeface="Century Gothic" panose="020B0502020202020204" pitchFamily="34" charset="0"/>
                      </a:endParaRPr>
                    </a:p>
                  </a:txBody>
                  <a:tcPr marL="0" marR="0" marT="0" marB="0" anchor="b"/>
                </a:tc>
                <a:tc>
                  <a:txBody>
                    <a:bodyPr/>
                    <a:lstStyle/>
                    <a:p>
                      <a:pPr algn="l" fontAlgn="b"/>
                      <a:endParaRPr lang="en-CA" sz="1600" b="0" i="0" u="none" strike="noStrike" dirty="0">
                        <a:solidFill>
                          <a:srgbClr val="FF0000"/>
                        </a:solidFill>
                        <a:effectLst/>
                        <a:latin typeface="Century Gothic" panose="020B0502020202020204" pitchFamily="34" charset="0"/>
                      </a:endParaRPr>
                    </a:p>
                  </a:txBody>
                  <a:tcPr marL="0" marR="0" marT="0" marB="0" anchor="b"/>
                </a:tc>
                <a:tc>
                  <a:txBody>
                    <a:bodyPr/>
                    <a:lstStyle/>
                    <a:p>
                      <a:pPr algn="l" fontAlgn="b"/>
                      <a:endParaRPr lang="en-CA" sz="1600" b="0" i="0" u="none" strike="noStrike" dirty="0">
                        <a:solidFill>
                          <a:srgbClr val="FF0000"/>
                        </a:solidFill>
                        <a:effectLst/>
                        <a:latin typeface="Century Gothic" panose="020B0502020202020204" pitchFamily="34" charset="0"/>
                      </a:endParaRPr>
                    </a:p>
                  </a:txBody>
                  <a:tcPr marL="0" marR="0" marT="0" marB="0" anchor="b"/>
                </a:tc>
                <a:tc>
                  <a:txBody>
                    <a:bodyPr/>
                    <a:lstStyle/>
                    <a:p>
                      <a:pPr algn="l" fontAlgn="b"/>
                      <a:endParaRPr lang="en-CA" sz="1600" b="0" i="0" u="none" strike="noStrike" dirty="0">
                        <a:solidFill>
                          <a:srgbClr val="FF0000"/>
                        </a:solidFill>
                        <a:effectLst/>
                        <a:latin typeface="Century Gothic" panose="020B0502020202020204" pitchFamily="34" charset="0"/>
                      </a:endParaRPr>
                    </a:p>
                  </a:txBody>
                  <a:tcPr marL="0" marR="0" marT="0" marB="0" anchor="b"/>
                </a:tc>
                <a:extLst>
                  <a:ext uri="{0D108BD9-81ED-4DB2-BD59-A6C34878D82A}">
                    <a16:rowId xmlns:a16="http://schemas.microsoft.com/office/drawing/2014/main" val="2715776712"/>
                  </a:ext>
                </a:extLst>
              </a:tr>
              <a:tr h="299491">
                <a:tc>
                  <a:txBody>
                    <a:bodyPr/>
                    <a:lstStyle/>
                    <a:p>
                      <a:pPr algn="l" fontAlgn="b"/>
                      <a:r>
                        <a:rPr lang="en-CA" sz="1600" u="none" strike="noStrike" dirty="0">
                          <a:effectLst/>
                        </a:rPr>
                        <a:t>Federal Grants</a:t>
                      </a:r>
                      <a:endParaRPr lang="en-CA" sz="1600" b="0" i="0" u="none" strike="noStrike" dirty="0">
                        <a:solidFill>
                          <a:srgbClr val="000000"/>
                        </a:solidFill>
                        <a:effectLst/>
                        <a:latin typeface="Century Gothic" panose="020B0502020202020204" pitchFamily="34" charset="0"/>
                      </a:endParaRPr>
                    </a:p>
                  </a:txBody>
                  <a:tcPr marL="0" marR="0" marT="0" marB="0" anchor="b"/>
                </a:tc>
                <a:tc>
                  <a:txBody>
                    <a:bodyPr/>
                    <a:lstStyle/>
                    <a:p>
                      <a:pPr algn="r" fontAlgn="b"/>
                      <a:r>
                        <a:rPr lang="en-CA" sz="1600" u="none" strike="noStrike" dirty="0">
                          <a:solidFill>
                            <a:srgbClr val="FF0000"/>
                          </a:solidFill>
                          <a:effectLst/>
                        </a:rPr>
                        <a:t>240,000</a:t>
                      </a:r>
                      <a:endParaRPr lang="en-CA" sz="1600" b="0" i="0" u="none" strike="noStrike" dirty="0">
                        <a:solidFill>
                          <a:srgbClr val="FF0000"/>
                        </a:solidFill>
                        <a:effectLst/>
                        <a:latin typeface="Century Gothic" panose="020B0502020202020204" pitchFamily="34" charset="0"/>
                      </a:endParaRPr>
                    </a:p>
                  </a:txBody>
                  <a:tcPr marL="0" marR="0" marT="0" marB="0" anchor="b"/>
                </a:tc>
                <a:tc>
                  <a:txBody>
                    <a:bodyPr/>
                    <a:lstStyle/>
                    <a:p>
                      <a:pPr algn="r" fontAlgn="b"/>
                      <a:r>
                        <a:rPr lang="en-CA" sz="1600" u="none" strike="noStrike" dirty="0">
                          <a:solidFill>
                            <a:srgbClr val="FF0000"/>
                          </a:solidFill>
                          <a:effectLst/>
                        </a:rPr>
                        <a:t>960,000</a:t>
                      </a:r>
                      <a:endParaRPr lang="en-CA" sz="1600" b="0" i="0" u="none" strike="noStrike" dirty="0">
                        <a:solidFill>
                          <a:srgbClr val="FF0000"/>
                        </a:solidFill>
                        <a:effectLst/>
                        <a:latin typeface="Century Gothic" panose="020B0502020202020204" pitchFamily="34" charset="0"/>
                      </a:endParaRPr>
                    </a:p>
                  </a:txBody>
                  <a:tcPr marL="0" marR="0" marT="0" marB="0" anchor="b"/>
                </a:tc>
                <a:tc>
                  <a:txBody>
                    <a:bodyPr/>
                    <a:lstStyle/>
                    <a:p>
                      <a:pPr algn="r" fontAlgn="b"/>
                      <a:r>
                        <a:rPr lang="en-CA" sz="1600" u="none" strike="noStrike" dirty="0">
                          <a:solidFill>
                            <a:srgbClr val="FF0000"/>
                          </a:solidFill>
                          <a:effectLst/>
                        </a:rPr>
                        <a:t>510,000</a:t>
                      </a:r>
                      <a:endParaRPr lang="en-CA" sz="1600" b="0" i="0" u="none" strike="noStrike" dirty="0">
                        <a:solidFill>
                          <a:srgbClr val="FF0000"/>
                        </a:solidFill>
                        <a:effectLst/>
                        <a:latin typeface="Century Gothic" panose="020B0502020202020204" pitchFamily="34" charset="0"/>
                      </a:endParaRPr>
                    </a:p>
                  </a:txBody>
                  <a:tcPr marL="0" marR="0" marT="0" marB="0" anchor="b"/>
                </a:tc>
                <a:tc>
                  <a:txBody>
                    <a:bodyPr/>
                    <a:lstStyle/>
                    <a:p>
                      <a:pPr algn="r" fontAlgn="b"/>
                      <a:r>
                        <a:rPr lang="en-CA" sz="1600" u="none" strike="noStrike" dirty="0">
                          <a:solidFill>
                            <a:srgbClr val="FF0000"/>
                          </a:solidFill>
                          <a:effectLst/>
                        </a:rPr>
                        <a:t>425,000</a:t>
                      </a:r>
                      <a:endParaRPr lang="en-CA" sz="1600" b="0" i="0" u="none" strike="noStrike" dirty="0">
                        <a:solidFill>
                          <a:srgbClr val="FF0000"/>
                        </a:solidFill>
                        <a:effectLst/>
                        <a:latin typeface="Century Gothic" panose="020B0502020202020204" pitchFamily="34" charset="0"/>
                      </a:endParaRPr>
                    </a:p>
                  </a:txBody>
                  <a:tcPr marL="0" marR="0" marT="0" marB="0" anchor="b"/>
                </a:tc>
                <a:tc>
                  <a:txBody>
                    <a:bodyPr/>
                    <a:lstStyle/>
                    <a:p>
                      <a:pPr algn="r" fontAlgn="b"/>
                      <a:endParaRPr lang="en-CA" sz="1600" b="0" i="0" u="none" strike="noStrike" dirty="0">
                        <a:solidFill>
                          <a:srgbClr val="FF0000"/>
                        </a:solidFill>
                        <a:effectLst/>
                        <a:latin typeface="Century Gothic" panose="020B0502020202020204" pitchFamily="34" charset="0"/>
                      </a:endParaRPr>
                    </a:p>
                  </a:txBody>
                  <a:tcPr marL="0" marR="0" marT="0" marB="0" anchor="b"/>
                </a:tc>
                <a:extLst>
                  <a:ext uri="{0D108BD9-81ED-4DB2-BD59-A6C34878D82A}">
                    <a16:rowId xmlns:a16="http://schemas.microsoft.com/office/drawing/2014/main" val="1476539292"/>
                  </a:ext>
                </a:extLst>
              </a:tr>
              <a:tr h="299491">
                <a:tc>
                  <a:txBody>
                    <a:bodyPr/>
                    <a:lstStyle/>
                    <a:p>
                      <a:pPr algn="l" fontAlgn="b"/>
                      <a:r>
                        <a:rPr lang="en-CA" sz="1600" u="none" strike="noStrike" dirty="0">
                          <a:effectLst/>
                        </a:rPr>
                        <a:t>Reserves</a:t>
                      </a:r>
                      <a:endParaRPr lang="en-CA" sz="1600" b="0" i="0" u="none" strike="noStrike" dirty="0">
                        <a:solidFill>
                          <a:srgbClr val="000000"/>
                        </a:solidFill>
                        <a:effectLst/>
                        <a:latin typeface="Century Gothic" panose="020B0502020202020204" pitchFamily="34" charset="0"/>
                      </a:endParaRPr>
                    </a:p>
                  </a:txBody>
                  <a:tcPr marL="0" marR="0" marT="0" marB="0" anchor="b"/>
                </a:tc>
                <a:tc>
                  <a:txBody>
                    <a:bodyPr/>
                    <a:lstStyle/>
                    <a:p>
                      <a:pPr algn="r" fontAlgn="b"/>
                      <a:r>
                        <a:rPr lang="en-CA" sz="1600" u="none" strike="noStrike" dirty="0">
                          <a:solidFill>
                            <a:srgbClr val="FF0000"/>
                          </a:solidFill>
                          <a:effectLst/>
                        </a:rPr>
                        <a:t>156,000</a:t>
                      </a:r>
                      <a:endParaRPr lang="en-CA" sz="1600" b="0" i="0" u="none" strike="noStrike" dirty="0">
                        <a:solidFill>
                          <a:srgbClr val="FF0000"/>
                        </a:solidFill>
                        <a:effectLst/>
                        <a:latin typeface="Century Gothic" panose="020B0502020202020204" pitchFamily="34" charset="0"/>
                      </a:endParaRPr>
                    </a:p>
                  </a:txBody>
                  <a:tcPr marL="0" marR="0" marT="0" marB="0" anchor="b"/>
                </a:tc>
                <a:tc>
                  <a:txBody>
                    <a:bodyPr/>
                    <a:lstStyle/>
                    <a:p>
                      <a:pPr algn="l" fontAlgn="b"/>
                      <a:endParaRPr lang="en-CA" sz="1600" b="0" i="0" u="none" strike="noStrike" dirty="0">
                        <a:solidFill>
                          <a:srgbClr val="FF0000"/>
                        </a:solidFill>
                        <a:effectLst/>
                        <a:latin typeface="Century Gothic" panose="020B0502020202020204" pitchFamily="34" charset="0"/>
                      </a:endParaRPr>
                    </a:p>
                  </a:txBody>
                  <a:tcPr marL="0" marR="0" marT="0" marB="0" anchor="b"/>
                </a:tc>
                <a:tc>
                  <a:txBody>
                    <a:bodyPr/>
                    <a:lstStyle/>
                    <a:p>
                      <a:pPr algn="l" fontAlgn="b"/>
                      <a:endParaRPr lang="en-CA" sz="1600" b="0" i="0" u="none" strike="noStrike" dirty="0">
                        <a:solidFill>
                          <a:srgbClr val="FF0000"/>
                        </a:solidFill>
                        <a:effectLst/>
                        <a:latin typeface="Century Gothic" panose="020B0502020202020204" pitchFamily="34" charset="0"/>
                      </a:endParaRPr>
                    </a:p>
                  </a:txBody>
                  <a:tcPr marL="0" marR="0" marT="0" marB="0" anchor="b"/>
                </a:tc>
                <a:tc>
                  <a:txBody>
                    <a:bodyPr/>
                    <a:lstStyle/>
                    <a:p>
                      <a:pPr algn="l" fontAlgn="b"/>
                      <a:endParaRPr lang="en-CA" sz="1600" b="0" i="0" u="none" strike="noStrike" dirty="0">
                        <a:solidFill>
                          <a:srgbClr val="FF0000"/>
                        </a:solidFill>
                        <a:effectLst/>
                        <a:latin typeface="Century Gothic" panose="020B0502020202020204" pitchFamily="34" charset="0"/>
                      </a:endParaRPr>
                    </a:p>
                  </a:txBody>
                  <a:tcPr marL="0" marR="0" marT="0" marB="0" anchor="b"/>
                </a:tc>
                <a:tc>
                  <a:txBody>
                    <a:bodyPr/>
                    <a:lstStyle/>
                    <a:p>
                      <a:pPr algn="l" fontAlgn="b"/>
                      <a:endParaRPr lang="en-CA" sz="1600" b="0" i="0" u="none" strike="noStrike" dirty="0">
                        <a:solidFill>
                          <a:srgbClr val="FF0000"/>
                        </a:solidFill>
                        <a:effectLst/>
                        <a:latin typeface="Century Gothic" panose="020B0502020202020204" pitchFamily="34" charset="0"/>
                      </a:endParaRPr>
                    </a:p>
                  </a:txBody>
                  <a:tcPr marL="0" marR="0" marT="0" marB="0" anchor="b"/>
                </a:tc>
                <a:extLst>
                  <a:ext uri="{0D108BD9-81ED-4DB2-BD59-A6C34878D82A}">
                    <a16:rowId xmlns:a16="http://schemas.microsoft.com/office/drawing/2014/main" val="3242307097"/>
                  </a:ext>
                </a:extLst>
              </a:tr>
              <a:tr h="299491">
                <a:tc>
                  <a:txBody>
                    <a:bodyPr/>
                    <a:lstStyle/>
                    <a:p>
                      <a:pPr algn="l" fontAlgn="b"/>
                      <a:r>
                        <a:rPr lang="en-CA" sz="1600" u="none" strike="noStrike" dirty="0">
                          <a:effectLst/>
                        </a:rPr>
                        <a:t>Debt</a:t>
                      </a:r>
                      <a:endParaRPr lang="en-CA" sz="1600" b="0" i="0" u="none" strike="noStrike" dirty="0">
                        <a:solidFill>
                          <a:srgbClr val="000000"/>
                        </a:solidFill>
                        <a:effectLst/>
                        <a:latin typeface="Century Gothic" panose="020B0502020202020204" pitchFamily="34" charset="0"/>
                      </a:endParaRPr>
                    </a:p>
                  </a:txBody>
                  <a:tcPr marL="0" marR="0" marT="0" marB="0" anchor="b"/>
                </a:tc>
                <a:tc>
                  <a:txBody>
                    <a:bodyPr/>
                    <a:lstStyle/>
                    <a:p>
                      <a:pPr algn="l" fontAlgn="b"/>
                      <a:endParaRPr lang="en-CA" sz="1600" b="0" i="0" u="none" strike="noStrike" dirty="0">
                        <a:solidFill>
                          <a:srgbClr val="FF0000"/>
                        </a:solidFill>
                        <a:effectLst/>
                        <a:latin typeface="Century Gothic" panose="020B0502020202020204" pitchFamily="34" charset="0"/>
                      </a:endParaRPr>
                    </a:p>
                  </a:txBody>
                  <a:tcPr marL="0" marR="0" marT="0" marB="0" anchor="b"/>
                </a:tc>
                <a:tc>
                  <a:txBody>
                    <a:bodyPr/>
                    <a:lstStyle/>
                    <a:p>
                      <a:pPr algn="r" fontAlgn="b"/>
                      <a:r>
                        <a:rPr lang="en-CA" sz="1600" u="none" strike="noStrike" dirty="0">
                          <a:solidFill>
                            <a:srgbClr val="FF0000"/>
                          </a:solidFill>
                          <a:effectLst/>
                        </a:rPr>
                        <a:t>1,250,000</a:t>
                      </a:r>
                      <a:endParaRPr lang="en-CA" sz="1600" b="0" i="0" u="none" strike="noStrike" dirty="0">
                        <a:solidFill>
                          <a:srgbClr val="FF0000"/>
                        </a:solidFill>
                        <a:effectLst/>
                        <a:latin typeface="Century Gothic" panose="020B0502020202020204" pitchFamily="34" charset="0"/>
                      </a:endParaRPr>
                    </a:p>
                  </a:txBody>
                  <a:tcPr marL="0" marR="0" marT="0" marB="0" anchor="b"/>
                </a:tc>
                <a:tc>
                  <a:txBody>
                    <a:bodyPr/>
                    <a:lstStyle/>
                    <a:p>
                      <a:pPr algn="r" fontAlgn="b"/>
                      <a:r>
                        <a:rPr lang="en-CA" sz="1600" u="none" strike="noStrike" dirty="0">
                          <a:solidFill>
                            <a:srgbClr val="FF0000"/>
                          </a:solidFill>
                          <a:effectLst/>
                        </a:rPr>
                        <a:t>1,462,143</a:t>
                      </a:r>
                      <a:endParaRPr lang="en-CA" sz="1600" b="0" i="0" u="none" strike="noStrike" dirty="0">
                        <a:solidFill>
                          <a:srgbClr val="FF0000"/>
                        </a:solidFill>
                        <a:effectLst/>
                        <a:latin typeface="Century Gothic" panose="020B0502020202020204" pitchFamily="34" charset="0"/>
                      </a:endParaRPr>
                    </a:p>
                  </a:txBody>
                  <a:tcPr marL="0" marR="0" marT="0" marB="0" anchor="b"/>
                </a:tc>
                <a:tc>
                  <a:txBody>
                    <a:bodyPr/>
                    <a:lstStyle/>
                    <a:p>
                      <a:pPr algn="r" fontAlgn="b"/>
                      <a:r>
                        <a:rPr lang="en-CA" sz="1600" u="none" strike="noStrike" dirty="0">
                          <a:solidFill>
                            <a:srgbClr val="FF0000"/>
                          </a:solidFill>
                          <a:effectLst/>
                        </a:rPr>
                        <a:t>2,832,143</a:t>
                      </a:r>
                      <a:endParaRPr lang="en-CA" sz="1600" b="0" i="0" u="none" strike="noStrike" dirty="0">
                        <a:solidFill>
                          <a:srgbClr val="FF0000"/>
                        </a:solidFill>
                        <a:effectLst/>
                        <a:latin typeface="Century Gothic" panose="020B0502020202020204" pitchFamily="34" charset="0"/>
                      </a:endParaRPr>
                    </a:p>
                  </a:txBody>
                  <a:tcPr marL="0" marR="0" marT="0" marB="0" anchor="b"/>
                </a:tc>
                <a:tc>
                  <a:txBody>
                    <a:bodyPr/>
                    <a:lstStyle/>
                    <a:p>
                      <a:pPr algn="r" fontAlgn="b"/>
                      <a:r>
                        <a:rPr lang="en-CA" sz="1600" u="none" strike="noStrike" dirty="0">
                          <a:solidFill>
                            <a:srgbClr val="FF0000"/>
                          </a:solidFill>
                          <a:effectLst/>
                        </a:rPr>
                        <a:t>565,2143</a:t>
                      </a:r>
                      <a:endParaRPr lang="en-CA" sz="1600" b="0" i="0" u="none" strike="noStrike" dirty="0">
                        <a:solidFill>
                          <a:srgbClr val="FF0000"/>
                        </a:solidFill>
                        <a:effectLst/>
                        <a:latin typeface="Century Gothic" panose="020B0502020202020204" pitchFamily="34" charset="0"/>
                      </a:endParaRPr>
                    </a:p>
                  </a:txBody>
                  <a:tcPr marL="0" marR="0" marT="0" marB="0" anchor="b"/>
                </a:tc>
                <a:extLst>
                  <a:ext uri="{0D108BD9-81ED-4DB2-BD59-A6C34878D82A}">
                    <a16:rowId xmlns:a16="http://schemas.microsoft.com/office/drawing/2014/main" val="1542251896"/>
                  </a:ext>
                </a:extLst>
              </a:tr>
              <a:tr h="299491">
                <a:tc>
                  <a:txBody>
                    <a:bodyPr/>
                    <a:lstStyle/>
                    <a:p>
                      <a:pPr algn="l" fontAlgn="b"/>
                      <a:r>
                        <a:rPr lang="en-CA" sz="1600" b="1" u="none" strike="noStrike" dirty="0">
                          <a:effectLst/>
                        </a:rPr>
                        <a:t>Total</a:t>
                      </a:r>
                      <a:endParaRPr lang="en-CA" sz="1600" b="1" i="0" u="none" strike="noStrike" dirty="0">
                        <a:solidFill>
                          <a:srgbClr val="000000"/>
                        </a:solidFill>
                        <a:effectLst/>
                        <a:latin typeface="Century Gothic" panose="020B0502020202020204" pitchFamily="34" charset="0"/>
                      </a:endParaRPr>
                    </a:p>
                  </a:txBody>
                  <a:tcPr marL="0" marR="0" marT="0" marB="0" anchor="b"/>
                </a:tc>
                <a:tc>
                  <a:txBody>
                    <a:bodyPr/>
                    <a:lstStyle/>
                    <a:p>
                      <a:pPr algn="r" fontAlgn="b"/>
                      <a:r>
                        <a:rPr lang="en-CA" sz="1600" b="1" u="none" strike="noStrike" dirty="0">
                          <a:solidFill>
                            <a:srgbClr val="FF0000"/>
                          </a:solidFill>
                          <a:effectLst/>
                        </a:rPr>
                        <a:t>453,550</a:t>
                      </a:r>
                      <a:endParaRPr lang="en-CA" sz="1600" b="1" i="0" u="none" strike="noStrike" dirty="0">
                        <a:solidFill>
                          <a:srgbClr val="FF0000"/>
                        </a:solidFill>
                        <a:effectLst/>
                        <a:latin typeface="Century Gothic" panose="020B0502020202020204" pitchFamily="34" charset="0"/>
                      </a:endParaRPr>
                    </a:p>
                  </a:txBody>
                  <a:tcPr marL="0" marR="0" marT="0" marB="0" anchor="b"/>
                </a:tc>
                <a:tc>
                  <a:txBody>
                    <a:bodyPr/>
                    <a:lstStyle/>
                    <a:p>
                      <a:pPr algn="r" fontAlgn="b"/>
                      <a:r>
                        <a:rPr lang="en-CA" sz="1600" b="1" u="none" strike="noStrike" dirty="0">
                          <a:solidFill>
                            <a:srgbClr val="FF0000"/>
                          </a:solidFill>
                          <a:effectLst/>
                        </a:rPr>
                        <a:t>2,210,000</a:t>
                      </a:r>
                      <a:endParaRPr lang="en-CA" sz="1600" b="1" i="0" u="none" strike="noStrike" dirty="0">
                        <a:solidFill>
                          <a:srgbClr val="FF0000"/>
                        </a:solidFill>
                        <a:effectLst/>
                        <a:latin typeface="Century Gothic" panose="020B0502020202020204" pitchFamily="34" charset="0"/>
                      </a:endParaRPr>
                    </a:p>
                  </a:txBody>
                  <a:tcPr marL="0" marR="0" marT="0" marB="0" anchor="b"/>
                </a:tc>
                <a:tc>
                  <a:txBody>
                    <a:bodyPr/>
                    <a:lstStyle/>
                    <a:p>
                      <a:pPr algn="r" fontAlgn="b"/>
                      <a:r>
                        <a:rPr lang="en-CA" sz="1600" b="1" u="none" strike="noStrike" dirty="0">
                          <a:solidFill>
                            <a:srgbClr val="FF0000"/>
                          </a:solidFill>
                          <a:effectLst/>
                        </a:rPr>
                        <a:t>1,972,143</a:t>
                      </a:r>
                      <a:endParaRPr lang="en-CA" sz="1600" b="1" i="0" u="none" strike="noStrike" dirty="0">
                        <a:solidFill>
                          <a:srgbClr val="FF0000"/>
                        </a:solidFill>
                        <a:effectLst/>
                        <a:latin typeface="Century Gothic" panose="020B0502020202020204" pitchFamily="34" charset="0"/>
                      </a:endParaRPr>
                    </a:p>
                  </a:txBody>
                  <a:tcPr marL="0" marR="0" marT="0" marB="0" anchor="b"/>
                </a:tc>
                <a:tc>
                  <a:txBody>
                    <a:bodyPr/>
                    <a:lstStyle/>
                    <a:p>
                      <a:pPr algn="r" fontAlgn="b"/>
                      <a:r>
                        <a:rPr lang="en-CA" sz="1600" b="1" u="none" strike="noStrike" dirty="0">
                          <a:solidFill>
                            <a:srgbClr val="FF0000"/>
                          </a:solidFill>
                          <a:effectLst/>
                        </a:rPr>
                        <a:t>3,257,143</a:t>
                      </a:r>
                      <a:endParaRPr lang="en-CA" sz="1600" b="1" i="0" u="none" strike="noStrike" dirty="0">
                        <a:solidFill>
                          <a:srgbClr val="FF0000"/>
                        </a:solidFill>
                        <a:effectLst/>
                        <a:latin typeface="Century Gothic" panose="020B0502020202020204" pitchFamily="34" charset="0"/>
                      </a:endParaRPr>
                    </a:p>
                  </a:txBody>
                  <a:tcPr marL="0" marR="0" marT="0" marB="0" anchor="b"/>
                </a:tc>
                <a:tc>
                  <a:txBody>
                    <a:bodyPr/>
                    <a:lstStyle/>
                    <a:p>
                      <a:pPr algn="r" fontAlgn="b"/>
                      <a:r>
                        <a:rPr lang="en-CA" sz="1600" b="1" u="none" strike="noStrike" dirty="0">
                          <a:solidFill>
                            <a:srgbClr val="FF0000"/>
                          </a:solidFill>
                          <a:effectLst/>
                        </a:rPr>
                        <a:t>565,2143</a:t>
                      </a:r>
                      <a:endParaRPr lang="en-CA" sz="1600" b="1" i="0" u="none" strike="noStrike" dirty="0">
                        <a:solidFill>
                          <a:srgbClr val="FF0000"/>
                        </a:solidFill>
                        <a:effectLst/>
                        <a:latin typeface="Century Gothic" panose="020B0502020202020204" pitchFamily="34" charset="0"/>
                      </a:endParaRPr>
                    </a:p>
                  </a:txBody>
                  <a:tcPr marL="0" marR="0" marT="0" marB="0" anchor="b"/>
                </a:tc>
                <a:extLst>
                  <a:ext uri="{0D108BD9-81ED-4DB2-BD59-A6C34878D82A}">
                    <a16:rowId xmlns:a16="http://schemas.microsoft.com/office/drawing/2014/main" val="1603009683"/>
                  </a:ext>
                </a:extLst>
              </a:tr>
              <a:tr h="322033">
                <a:tc>
                  <a:txBody>
                    <a:bodyPr/>
                    <a:lstStyle/>
                    <a:p>
                      <a:pPr algn="l" fontAlgn="b"/>
                      <a:endParaRPr lang="en-CA" sz="1600" b="0" i="0" u="none" strike="noStrike" dirty="0">
                        <a:solidFill>
                          <a:srgbClr val="000000"/>
                        </a:solidFill>
                        <a:effectLst/>
                        <a:latin typeface="Century Gothic" panose="020B0502020202020204" pitchFamily="34" charset="0"/>
                      </a:endParaRPr>
                    </a:p>
                  </a:txBody>
                  <a:tcPr marL="0" marR="0" marT="0" marB="0" anchor="b"/>
                </a:tc>
                <a:tc>
                  <a:txBody>
                    <a:bodyPr/>
                    <a:lstStyle/>
                    <a:p>
                      <a:pPr algn="l" fontAlgn="b"/>
                      <a:endParaRPr lang="en-CA" sz="1600" b="0" i="0" u="none" strike="noStrike" dirty="0">
                        <a:solidFill>
                          <a:srgbClr val="000000"/>
                        </a:solidFill>
                        <a:effectLst/>
                        <a:latin typeface="Century Gothic" panose="020B0502020202020204" pitchFamily="34" charset="0"/>
                      </a:endParaRPr>
                    </a:p>
                  </a:txBody>
                  <a:tcPr marL="0" marR="0" marT="0" marB="0" anchor="b"/>
                </a:tc>
                <a:tc>
                  <a:txBody>
                    <a:bodyPr/>
                    <a:lstStyle/>
                    <a:p>
                      <a:pPr algn="l" fontAlgn="b"/>
                      <a:endParaRPr lang="en-CA" sz="1600" b="0" i="0" u="none" strike="noStrike" dirty="0">
                        <a:solidFill>
                          <a:srgbClr val="000000"/>
                        </a:solidFill>
                        <a:effectLst/>
                        <a:latin typeface="Century Gothic" panose="020B0502020202020204" pitchFamily="34" charset="0"/>
                      </a:endParaRPr>
                    </a:p>
                  </a:txBody>
                  <a:tcPr marL="0" marR="0" marT="0" marB="0" anchor="b"/>
                </a:tc>
                <a:tc>
                  <a:txBody>
                    <a:bodyPr/>
                    <a:lstStyle/>
                    <a:p>
                      <a:pPr algn="l" fontAlgn="b"/>
                      <a:endParaRPr lang="en-CA" sz="1600" b="0" i="0" u="none" strike="noStrike" dirty="0">
                        <a:solidFill>
                          <a:srgbClr val="000000"/>
                        </a:solidFill>
                        <a:effectLst/>
                        <a:latin typeface="Century Gothic" panose="020B0502020202020204" pitchFamily="34" charset="0"/>
                      </a:endParaRPr>
                    </a:p>
                  </a:txBody>
                  <a:tcPr marL="0" marR="0" marT="0" marB="0" anchor="b"/>
                </a:tc>
                <a:tc>
                  <a:txBody>
                    <a:bodyPr/>
                    <a:lstStyle/>
                    <a:p>
                      <a:pPr algn="l" fontAlgn="b"/>
                      <a:endParaRPr lang="en-CA" sz="1600" b="0" i="0" u="none" strike="noStrike" dirty="0">
                        <a:solidFill>
                          <a:srgbClr val="000000"/>
                        </a:solidFill>
                        <a:effectLst/>
                        <a:latin typeface="Century Gothic" panose="020B0502020202020204" pitchFamily="34" charset="0"/>
                      </a:endParaRPr>
                    </a:p>
                  </a:txBody>
                  <a:tcPr marL="0" marR="0" marT="0" marB="0" anchor="b"/>
                </a:tc>
                <a:tc>
                  <a:txBody>
                    <a:bodyPr/>
                    <a:lstStyle/>
                    <a:p>
                      <a:pPr algn="l" fontAlgn="b"/>
                      <a:endParaRPr lang="en-CA" sz="1600" b="0" i="0" u="none" strike="noStrike" dirty="0">
                        <a:solidFill>
                          <a:srgbClr val="000000"/>
                        </a:solidFill>
                        <a:effectLst/>
                        <a:latin typeface="Century Gothic" panose="020B0502020202020204" pitchFamily="34" charset="0"/>
                      </a:endParaRPr>
                    </a:p>
                  </a:txBody>
                  <a:tcPr marL="0" marR="0" marT="0" marB="0" anchor="b"/>
                </a:tc>
                <a:extLst>
                  <a:ext uri="{0D108BD9-81ED-4DB2-BD59-A6C34878D82A}">
                    <a16:rowId xmlns:a16="http://schemas.microsoft.com/office/drawing/2014/main" val="3211183487"/>
                  </a:ext>
                </a:extLst>
              </a:tr>
              <a:tr h="299491">
                <a:tc>
                  <a:txBody>
                    <a:bodyPr/>
                    <a:lstStyle/>
                    <a:p>
                      <a:pPr algn="l" fontAlgn="b"/>
                      <a:r>
                        <a:rPr lang="en-CA" sz="1600" u="none" strike="noStrike" dirty="0">
                          <a:effectLst/>
                        </a:rPr>
                        <a:t>Sanitary Capital Projects</a:t>
                      </a:r>
                      <a:endParaRPr lang="en-CA" sz="1600" b="0" i="0" u="none" strike="noStrike" dirty="0">
                        <a:solidFill>
                          <a:srgbClr val="000000"/>
                        </a:solidFill>
                        <a:effectLst/>
                        <a:latin typeface="Century Gothic" panose="020B0502020202020204" pitchFamily="34" charset="0"/>
                      </a:endParaRPr>
                    </a:p>
                  </a:txBody>
                  <a:tcPr marL="0" marR="0" marT="0" marB="0" anchor="b"/>
                </a:tc>
                <a:tc>
                  <a:txBody>
                    <a:bodyPr/>
                    <a:lstStyle/>
                    <a:p>
                      <a:pPr algn="r" fontAlgn="b"/>
                      <a:r>
                        <a:rPr lang="en-CA" sz="1600" u="none" strike="noStrike" dirty="0">
                          <a:effectLst/>
                        </a:rPr>
                        <a:t>453,550</a:t>
                      </a:r>
                      <a:endParaRPr lang="en-CA" sz="1600" b="0" i="0" u="none" strike="noStrike" dirty="0">
                        <a:solidFill>
                          <a:srgbClr val="000000"/>
                        </a:solidFill>
                        <a:effectLst/>
                        <a:latin typeface="Century Gothic" panose="020B0502020202020204" pitchFamily="34" charset="0"/>
                      </a:endParaRPr>
                    </a:p>
                  </a:txBody>
                  <a:tcPr marL="0" marR="0" marT="0" marB="0" anchor="b"/>
                </a:tc>
                <a:tc>
                  <a:txBody>
                    <a:bodyPr/>
                    <a:lstStyle/>
                    <a:p>
                      <a:pPr algn="r" fontAlgn="b"/>
                      <a:r>
                        <a:rPr lang="en-CA" sz="1600" u="none" strike="noStrike" dirty="0">
                          <a:effectLst/>
                        </a:rPr>
                        <a:t>2,210,000</a:t>
                      </a:r>
                      <a:endParaRPr lang="en-CA" sz="1600" b="0" i="0" u="none" strike="noStrike" dirty="0">
                        <a:solidFill>
                          <a:srgbClr val="000000"/>
                        </a:solidFill>
                        <a:effectLst/>
                        <a:latin typeface="Century Gothic" panose="020B0502020202020204" pitchFamily="34" charset="0"/>
                      </a:endParaRPr>
                    </a:p>
                  </a:txBody>
                  <a:tcPr marL="0" marR="0" marT="0" marB="0" anchor="b"/>
                </a:tc>
                <a:tc>
                  <a:txBody>
                    <a:bodyPr/>
                    <a:lstStyle/>
                    <a:p>
                      <a:pPr algn="r" fontAlgn="b"/>
                      <a:r>
                        <a:rPr lang="en-CA" sz="1600" u="none" strike="noStrike" dirty="0">
                          <a:effectLst/>
                        </a:rPr>
                        <a:t>1,972,143</a:t>
                      </a:r>
                      <a:endParaRPr lang="en-CA" sz="1600" b="0" i="0" u="none" strike="noStrike" dirty="0">
                        <a:solidFill>
                          <a:srgbClr val="000000"/>
                        </a:solidFill>
                        <a:effectLst/>
                        <a:latin typeface="Century Gothic" panose="020B0502020202020204" pitchFamily="34" charset="0"/>
                      </a:endParaRPr>
                    </a:p>
                  </a:txBody>
                  <a:tcPr marL="0" marR="0" marT="0" marB="0" anchor="b"/>
                </a:tc>
                <a:tc>
                  <a:txBody>
                    <a:bodyPr/>
                    <a:lstStyle/>
                    <a:p>
                      <a:pPr algn="r" fontAlgn="b"/>
                      <a:r>
                        <a:rPr lang="en-CA" sz="1600" u="none" strike="noStrike" dirty="0">
                          <a:effectLst/>
                        </a:rPr>
                        <a:t>3,257,143</a:t>
                      </a:r>
                      <a:endParaRPr lang="en-CA" sz="1600" b="0" i="0" u="none" strike="noStrike" dirty="0">
                        <a:solidFill>
                          <a:srgbClr val="000000"/>
                        </a:solidFill>
                        <a:effectLst/>
                        <a:latin typeface="Century Gothic" panose="020B0502020202020204" pitchFamily="34" charset="0"/>
                      </a:endParaRPr>
                    </a:p>
                  </a:txBody>
                  <a:tcPr marL="0" marR="0" marT="0" marB="0" anchor="b"/>
                </a:tc>
                <a:tc>
                  <a:txBody>
                    <a:bodyPr/>
                    <a:lstStyle/>
                    <a:p>
                      <a:pPr algn="r" fontAlgn="b"/>
                      <a:r>
                        <a:rPr lang="en-CA" sz="1600" u="none" strike="noStrike" dirty="0">
                          <a:effectLst/>
                        </a:rPr>
                        <a:t>5,652,143</a:t>
                      </a:r>
                      <a:endParaRPr lang="en-CA" sz="1600" b="0" i="0" u="none" strike="noStrike" dirty="0">
                        <a:solidFill>
                          <a:srgbClr val="000000"/>
                        </a:solidFill>
                        <a:effectLst/>
                        <a:latin typeface="Century Gothic" panose="020B0502020202020204" pitchFamily="34" charset="0"/>
                      </a:endParaRPr>
                    </a:p>
                  </a:txBody>
                  <a:tcPr marL="0" marR="0" marT="0" marB="0" anchor="b"/>
                </a:tc>
                <a:extLst>
                  <a:ext uri="{0D108BD9-81ED-4DB2-BD59-A6C34878D82A}">
                    <a16:rowId xmlns:a16="http://schemas.microsoft.com/office/drawing/2014/main" val="3859287202"/>
                  </a:ext>
                </a:extLst>
              </a:tr>
              <a:tr h="299491">
                <a:tc>
                  <a:txBody>
                    <a:bodyPr/>
                    <a:lstStyle/>
                    <a:p>
                      <a:pPr algn="l" fontAlgn="b"/>
                      <a:endParaRPr lang="en-CA" sz="1600" b="1" i="0" u="none" strike="noStrike" dirty="0">
                        <a:solidFill>
                          <a:srgbClr val="000000"/>
                        </a:solidFill>
                        <a:effectLst/>
                        <a:latin typeface="Century Gothic" panose="020B0502020202020204" pitchFamily="34" charset="0"/>
                      </a:endParaRPr>
                    </a:p>
                  </a:txBody>
                  <a:tcPr marL="0" marR="0" marT="0" marB="0" anchor="b"/>
                </a:tc>
                <a:tc>
                  <a:txBody>
                    <a:bodyPr/>
                    <a:lstStyle/>
                    <a:p>
                      <a:pPr algn="r" fontAlgn="b"/>
                      <a:endParaRPr lang="en-CA" sz="1600" b="1" i="0" u="none" strike="noStrike" dirty="0">
                        <a:solidFill>
                          <a:srgbClr val="000000"/>
                        </a:solidFill>
                        <a:effectLst/>
                        <a:latin typeface="Century Gothic" panose="020B0502020202020204" pitchFamily="34" charset="0"/>
                      </a:endParaRPr>
                    </a:p>
                  </a:txBody>
                  <a:tcPr marL="0" marR="0" marT="0" marB="0" anchor="b"/>
                </a:tc>
                <a:tc>
                  <a:txBody>
                    <a:bodyPr/>
                    <a:lstStyle/>
                    <a:p>
                      <a:pPr algn="r" fontAlgn="b"/>
                      <a:endParaRPr lang="en-CA" sz="1600" b="1" i="0" u="none" strike="noStrike" dirty="0">
                        <a:solidFill>
                          <a:srgbClr val="000000"/>
                        </a:solidFill>
                        <a:effectLst/>
                        <a:latin typeface="Century Gothic" panose="020B0502020202020204" pitchFamily="34" charset="0"/>
                      </a:endParaRPr>
                    </a:p>
                  </a:txBody>
                  <a:tcPr marL="0" marR="0" marT="0" marB="0" anchor="b"/>
                </a:tc>
                <a:tc>
                  <a:txBody>
                    <a:bodyPr/>
                    <a:lstStyle/>
                    <a:p>
                      <a:pPr algn="r" fontAlgn="b"/>
                      <a:endParaRPr lang="en-CA" sz="1600" b="1" i="0" u="none" strike="noStrike" dirty="0">
                        <a:solidFill>
                          <a:srgbClr val="000000"/>
                        </a:solidFill>
                        <a:effectLst/>
                        <a:latin typeface="Century Gothic" panose="020B0502020202020204" pitchFamily="34" charset="0"/>
                      </a:endParaRPr>
                    </a:p>
                  </a:txBody>
                  <a:tcPr marL="0" marR="0" marT="0" marB="0" anchor="b"/>
                </a:tc>
                <a:tc>
                  <a:txBody>
                    <a:bodyPr/>
                    <a:lstStyle/>
                    <a:p>
                      <a:pPr algn="r" fontAlgn="b"/>
                      <a:endParaRPr lang="en-CA" sz="1600" b="1" i="0" u="none" strike="noStrike" dirty="0">
                        <a:solidFill>
                          <a:srgbClr val="000000"/>
                        </a:solidFill>
                        <a:effectLst/>
                        <a:latin typeface="Century Gothic" panose="020B0502020202020204" pitchFamily="34" charset="0"/>
                      </a:endParaRPr>
                    </a:p>
                  </a:txBody>
                  <a:tcPr marL="0" marR="0" marT="0" marB="0" anchor="b"/>
                </a:tc>
                <a:tc>
                  <a:txBody>
                    <a:bodyPr/>
                    <a:lstStyle/>
                    <a:p>
                      <a:pPr algn="r" fontAlgn="b"/>
                      <a:endParaRPr lang="en-CA" sz="1600" b="1" i="0" u="none" strike="noStrike" dirty="0">
                        <a:solidFill>
                          <a:srgbClr val="000000"/>
                        </a:solidFill>
                        <a:effectLst/>
                        <a:latin typeface="Century Gothic" panose="020B0502020202020204" pitchFamily="34" charset="0"/>
                      </a:endParaRPr>
                    </a:p>
                  </a:txBody>
                  <a:tcPr marL="0" marR="0" marT="0" marB="0" anchor="b"/>
                </a:tc>
                <a:extLst>
                  <a:ext uri="{0D108BD9-81ED-4DB2-BD59-A6C34878D82A}">
                    <a16:rowId xmlns:a16="http://schemas.microsoft.com/office/drawing/2014/main" val="1119919397"/>
                  </a:ext>
                </a:extLst>
              </a:tr>
              <a:tr h="299491">
                <a:tc>
                  <a:txBody>
                    <a:bodyPr/>
                    <a:lstStyle/>
                    <a:p>
                      <a:pPr algn="l" fontAlgn="b"/>
                      <a:r>
                        <a:rPr lang="en-CA" sz="1600" b="1" u="none" strike="noStrike" dirty="0">
                          <a:effectLst/>
                        </a:rPr>
                        <a:t>Total Expenditures</a:t>
                      </a:r>
                      <a:endParaRPr lang="en-CA" sz="1600" b="1" i="0" u="none" strike="noStrike" dirty="0">
                        <a:solidFill>
                          <a:srgbClr val="000000"/>
                        </a:solidFill>
                        <a:effectLst/>
                        <a:latin typeface="Century Gothic" panose="020B0502020202020204" pitchFamily="34" charset="0"/>
                      </a:endParaRPr>
                    </a:p>
                  </a:txBody>
                  <a:tcPr marL="0" marR="0" marT="0" marB="0" anchor="b"/>
                </a:tc>
                <a:tc>
                  <a:txBody>
                    <a:bodyPr/>
                    <a:lstStyle/>
                    <a:p>
                      <a:pPr algn="r" fontAlgn="b"/>
                      <a:r>
                        <a:rPr lang="en-CA" sz="1600" b="1" u="none" strike="noStrike" dirty="0">
                          <a:effectLst/>
                        </a:rPr>
                        <a:t>453,550</a:t>
                      </a:r>
                      <a:endParaRPr lang="en-CA" sz="1600" b="1" i="0" u="none" strike="noStrike" dirty="0">
                        <a:solidFill>
                          <a:srgbClr val="000000"/>
                        </a:solidFill>
                        <a:effectLst/>
                        <a:latin typeface="Century Gothic" panose="020B0502020202020204" pitchFamily="34" charset="0"/>
                      </a:endParaRPr>
                    </a:p>
                  </a:txBody>
                  <a:tcPr marL="0" marR="0" marT="0" marB="0" anchor="b"/>
                </a:tc>
                <a:tc>
                  <a:txBody>
                    <a:bodyPr/>
                    <a:lstStyle/>
                    <a:p>
                      <a:pPr algn="r" fontAlgn="b"/>
                      <a:r>
                        <a:rPr lang="en-CA" sz="1600" b="1" u="none" strike="noStrike" dirty="0">
                          <a:effectLst/>
                        </a:rPr>
                        <a:t>2,210,000</a:t>
                      </a:r>
                      <a:endParaRPr lang="en-CA" sz="1600" b="1" i="0" u="none" strike="noStrike" dirty="0">
                        <a:solidFill>
                          <a:srgbClr val="000000"/>
                        </a:solidFill>
                        <a:effectLst/>
                        <a:latin typeface="Century Gothic" panose="020B0502020202020204" pitchFamily="34" charset="0"/>
                      </a:endParaRPr>
                    </a:p>
                  </a:txBody>
                  <a:tcPr marL="0" marR="0" marT="0" marB="0" anchor="b"/>
                </a:tc>
                <a:tc>
                  <a:txBody>
                    <a:bodyPr/>
                    <a:lstStyle/>
                    <a:p>
                      <a:pPr algn="r" fontAlgn="b"/>
                      <a:r>
                        <a:rPr lang="en-CA" sz="1600" b="1" u="none" strike="noStrike" dirty="0">
                          <a:effectLst/>
                        </a:rPr>
                        <a:t>1,972,143</a:t>
                      </a:r>
                      <a:endParaRPr lang="en-CA" sz="1600" b="1" i="0" u="none" strike="noStrike" dirty="0">
                        <a:solidFill>
                          <a:srgbClr val="000000"/>
                        </a:solidFill>
                        <a:effectLst/>
                        <a:latin typeface="Century Gothic" panose="020B0502020202020204" pitchFamily="34" charset="0"/>
                      </a:endParaRPr>
                    </a:p>
                  </a:txBody>
                  <a:tcPr marL="0" marR="0" marT="0" marB="0" anchor="b"/>
                </a:tc>
                <a:tc>
                  <a:txBody>
                    <a:bodyPr/>
                    <a:lstStyle/>
                    <a:p>
                      <a:pPr algn="r" fontAlgn="b"/>
                      <a:r>
                        <a:rPr lang="en-CA" sz="1600" b="1" u="none" strike="noStrike" dirty="0">
                          <a:effectLst/>
                        </a:rPr>
                        <a:t>3,257,143</a:t>
                      </a:r>
                      <a:endParaRPr lang="en-CA" sz="1600" b="1" i="0" u="none" strike="noStrike" dirty="0">
                        <a:solidFill>
                          <a:srgbClr val="000000"/>
                        </a:solidFill>
                        <a:effectLst/>
                        <a:latin typeface="Century Gothic" panose="020B0502020202020204" pitchFamily="34" charset="0"/>
                      </a:endParaRPr>
                    </a:p>
                  </a:txBody>
                  <a:tcPr marL="0" marR="0" marT="0" marB="0" anchor="b"/>
                </a:tc>
                <a:tc>
                  <a:txBody>
                    <a:bodyPr/>
                    <a:lstStyle/>
                    <a:p>
                      <a:pPr algn="r" fontAlgn="b"/>
                      <a:r>
                        <a:rPr lang="en-CA" sz="1600" b="1" u="none" strike="noStrike" dirty="0">
                          <a:effectLst/>
                        </a:rPr>
                        <a:t>5,652,143</a:t>
                      </a:r>
                      <a:endParaRPr lang="en-CA" sz="1600" b="1" i="0" u="none" strike="noStrike" dirty="0">
                        <a:solidFill>
                          <a:srgbClr val="000000"/>
                        </a:solidFill>
                        <a:effectLst/>
                        <a:latin typeface="Century Gothic" panose="020B0502020202020204" pitchFamily="34" charset="0"/>
                      </a:endParaRPr>
                    </a:p>
                  </a:txBody>
                  <a:tcPr marL="0" marR="0" marT="0" marB="0" anchor="b"/>
                </a:tc>
                <a:extLst>
                  <a:ext uri="{0D108BD9-81ED-4DB2-BD59-A6C34878D82A}">
                    <a16:rowId xmlns:a16="http://schemas.microsoft.com/office/drawing/2014/main" val="839429559"/>
                  </a:ext>
                </a:extLst>
              </a:tr>
            </a:tbl>
          </a:graphicData>
        </a:graphic>
      </p:graphicFrame>
    </p:spTree>
    <p:extLst>
      <p:ext uri="{BB962C8B-B14F-4D97-AF65-F5344CB8AC3E}">
        <p14:creationId xmlns:p14="http://schemas.microsoft.com/office/powerpoint/2010/main" val="3690504748"/>
      </p:ext>
    </p:extLst>
  </p:cSld>
  <p:clrMapOvr>
    <a:overrideClrMapping bg1="lt1" tx1="dk1" bg2="lt2" tx2="dk2" accent1="accent1" accent2="accent2" accent3="accent3" accent4="accent4" accent5="accent5" accent6="accent6" hlink="hlink" folHlink="folHlink"/>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B4855F-8CAE-9B1F-E2A7-7D3C60C4F791}"/>
              </a:ext>
            </a:extLst>
          </p:cNvPr>
          <p:cNvSpPr>
            <a:spLocks noGrp="1"/>
          </p:cNvSpPr>
          <p:nvPr>
            <p:ph type="title"/>
          </p:nvPr>
        </p:nvSpPr>
        <p:spPr>
          <a:xfrm>
            <a:off x="1143001" y="307019"/>
            <a:ext cx="9905998" cy="1478570"/>
          </a:xfrm>
        </p:spPr>
        <p:txBody>
          <a:bodyPr/>
          <a:lstStyle/>
          <a:p>
            <a:pPr algn="ctr"/>
            <a:r>
              <a:rPr lang="en-US" dirty="0">
                <a:solidFill>
                  <a:schemeClr val="bg1"/>
                </a:solidFill>
              </a:rPr>
              <a:t>Capital revenue and expenditures distribution - 2024</a:t>
            </a:r>
            <a:endParaRPr lang="en-CA" dirty="0">
              <a:solidFill>
                <a:schemeClr val="bg1"/>
              </a:solidFill>
            </a:endParaRPr>
          </a:p>
        </p:txBody>
      </p:sp>
      <p:graphicFrame>
        <p:nvGraphicFramePr>
          <p:cNvPr id="5" name="Chart 4">
            <a:extLst>
              <a:ext uri="{FF2B5EF4-FFF2-40B4-BE49-F238E27FC236}">
                <a16:creationId xmlns:a16="http://schemas.microsoft.com/office/drawing/2014/main" id="{84F1B673-9A3F-B044-CD5A-8BB9CABE966D}"/>
              </a:ext>
            </a:extLst>
          </p:cNvPr>
          <p:cNvGraphicFramePr>
            <a:graphicFrameLocks/>
          </p:cNvGraphicFramePr>
          <p:nvPr>
            <p:extLst>
              <p:ext uri="{D42A27DB-BD31-4B8C-83A1-F6EECF244321}">
                <p14:modId xmlns:p14="http://schemas.microsoft.com/office/powerpoint/2010/main" val="4095748781"/>
              </p:ext>
            </p:extLst>
          </p:nvPr>
        </p:nvGraphicFramePr>
        <p:xfrm>
          <a:off x="209550" y="2057399"/>
          <a:ext cx="5962650" cy="410527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Chart 5">
            <a:extLst>
              <a:ext uri="{FF2B5EF4-FFF2-40B4-BE49-F238E27FC236}">
                <a16:creationId xmlns:a16="http://schemas.microsoft.com/office/drawing/2014/main" id="{FE77F9F0-619E-E8CC-094A-D4B5221542EE}"/>
              </a:ext>
            </a:extLst>
          </p:cNvPr>
          <p:cNvGraphicFramePr>
            <a:graphicFrameLocks/>
          </p:cNvGraphicFramePr>
          <p:nvPr>
            <p:extLst>
              <p:ext uri="{D42A27DB-BD31-4B8C-83A1-F6EECF244321}">
                <p14:modId xmlns:p14="http://schemas.microsoft.com/office/powerpoint/2010/main" val="2897870796"/>
              </p:ext>
            </p:extLst>
          </p:nvPr>
        </p:nvGraphicFramePr>
        <p:xfrm>
          <a:off x="6324600" y="2057399"/>
          <a:ext cx="5734050" cy="4105274"/>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85824210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D86867DD-D7EA-406F-8A12-1882FEFE9D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3" name="Group 12">
            <a:extLst>
              <a:ext uri="{FF2B5EF4-FFF2-40B4-BE49-F238E27FC236}">
                <a16:creationId xmlns:a16="http://schemas.microsoft.com/office/drawing/2014/main" id="{DF5AC117-D9C2-4FFF-8D3E-6D0E4304C81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100" y="-11384"/>
            <a:ext cx="1220788"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14" name="Rectangle 5">
              <a:extLst>
                <a:ext uri="{FF2B5EF4-FFF2-40B4-BE49-F238E27FC236}">
                  <a16:creationId xmlns:a16="http://schemas.microsoft.com/office/drawing/2014/main" id="{5E5184A3-5C0C-4903-9B40-E81C994F2A64}"/>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4300" y="4763"/>
              <a:ext cx="23813" cy="2181225"/>
            </a:xfrm>
            <a:prstGeom prst="rect">
              <a:avLst/>
            </a:pr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miter lim="800000"/>
                  <a:headEnd/>
                  <a:tailEnd/>
                </a14:hiddenLine>
              </a:ext>
            </a:extLst>
          </p:spPr>
          <p:txBody>
            <a:bodyPr/>
            <a:lstStyle/>
            <a:p>
              <a:endParaRPr lang="en-CA" dirty="0"/>
            </a:p>
          </p:txBody>
        </p:sp>
        <p:sp>
          <p:nvSpPr>
            <p:cNvPr id="15" name="Freeform 6">
              <a:extLst>
                <a:ext uri="{FF2B5EF4-FFF2-40B4-BE49-F238E27FC236}">
                  <a16:creationId xmlns:a16="http://schemas.microsoft.com/office/drawing/2014/main" id="{C3FAA962-D0C5-4028-A4BD-32C91CB035F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en-CA" dirty="0"/>
            </a:p>
          </p:txBody>
        </p:sp>
        <p:sp>
          <p:nvSpPr>
            <p:cNvPr id="16" name="Freeform 7">
              <a:extLst>
                <a:ext uri="{FF2B5EF4-FFF2-40B4-BE49-F238E27FC236}">
                  <a16:creationId xmlns:a16="http://schemas.microsoft.com/office/drawing/2014/main" id="{4EB9ECEC-9EF5-42D1-98EB-C5EA99346BA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en-CA" dirty="0"/>
            </a:p>
          </p:txBody>
        </p:sp>
        <p:sp>
          <p:nvSpPr>
            <p:cNvPr id="17" name="Freeform 8">
              <a:extLst>
                <a:ext uri="{FF2B5EF4-FFF2-40B4-BE49-F238E27FC236}">
                  <a16:creationId xmlns:a16="http://schemas.microsoft.com/office/drawing/2014/main" id="{03D2DB32-AD4D-459C-874E-483164B9BF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en-CA" dirty="0"/>
            </a:p>
          </p:txBody>
        </p:sp>
        <p:sp>
          <p:nvSpPr>
            <p:cNvPr id="18" name="Freeform 9">
              <a:extLst>
                <a:ext uri="{FF2B5EF4-FFF2-40B4-BE49-F238E27FC236}">
                  <a16:creationId xmlns:a16="http://schemas.microsoft.com/office/drawing/2014/main" id="{B7A898D2-4219-4FB3-AD9C-B7F96D372FE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en-CA" dirty="0"/>
            </a:p>
          </p:txBody>
        </p:sp>
        <p:sp>
          <p:nvSpPr>
            <p:cNvPr id="19" name="Freeform 10">
              <a:extLst>
                <a:ext uri="{FF2B5EF4-FFF2-40B4-BE49-F238E27FC236}">
                  <a16:creationId xmlns:a16="http://schemas.microsoft.com/office/drawing/2014/main" id="{21FC268E-A984-435B-B2C6-912FEE5C1D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en-CA" dirty="0"/>
            </a:p>
          </p:txBody>
        </p:sp>
        <p:sp>
          <p:nvSpPr>
            <p:cNvPr id="20" name="Freeform 11">
              <a:extLst>
                <a:ext uri="{FF2B5EF4-FFF2-40B4-BE49-F238E27FC236}">
                  <a16:creationId xmlns:a16="http://schemas.microsoft.com/office/drawing/2014/main" id="{E96DE4AB-783E-4CC9-9494-BD9042B2C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en-CA" dirty="0"/>
            </a:p>
          </p:txBody>
        </p:sp>
        <p:sp>
          <p:nvSpPr>
            <p:cNvPr id="21" name="Freeform 12">
              <a:extLst>
                <a:ext uri="{FF2B5EF4-FFF2-40B4-BE49-F238E27FC236}">
                  <a16:creationId xmlns:a16="http://schemas.microsoft.com/office/drawing/2014/main" id="{16C36CDA-AF84-4EBC-A625-8A026B12F40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en-CA" dirty="0"/>
            </a:p>
          </p:txBody>
        </p:sp>
        <p:sp>
          <p:nvSpPr>
            <p:cNvPr id="22" name="Freeform 13">
              <a:extLst>
                <a:ext uri="{FF2B5EF4-FFF2-40B4-BE49-F238E27FC236}">
                  <a16:creationId xmlns:a16="http://schemas.microsoft.com/office/drawing/2014/main" id="{21B894FA-B646-4094-9156-967D669BB7B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en-CA" dirty="0"/>
            </a:p>
          </p:txBody>
        </p:sp>
        <p:sp>
          <p:nvSpPr>
            <p:cNvPr id="23" name="Freeform 14">
              <a:extLst>
                <a:ext uri="{FF2B5EF4-FFF2-40B4-BE49-F238E27FC236}">
                  <a16:creationId xmlns:a16="http://schemas.microsoft.com/office/drawing/2014/main" id="{99A20BB3-A0A1-4175-9EEA-F4F4D0522B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en-CA" dirty="0"/>
            </a:p>
          </p:txBody>
        </p:sp>
        <p:sp>
          <p:nvSpPr>
            <p:cNvPr id="24" name="Freeform 15">
              <a:extLst>
                <a:ext uri="{FF2B5EF4-FFF2-40B4-BE49-F238E27FC236}">
                  <a16:creationId xmlns:a16="http://schemas.microsoft.com/office/drawing/2014/main" id="{0A089209-C052-4BF7-8E61-8B42218F9CB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en-CA" dirty="0"/>
            </a:p>
          </p:txBody>
        </p:sp>
        <p:sp>
          <p:nvSpPr>
            <p:cNvPr id="25" name="Line 16">
              <a:extLst>
                <a:ext uri="{FF2B5EF4-FFF2-40B4-BE49-F238E27FC236}">
                  <a16:creationId xmlns:a16="http://schemas.microsoft.com/office/drawing/2014/main" id="{1BFC2B38-3F1B-4124-8907-E94A4AAB6B6D}"/>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a:off x="-4763" y="9525"/>
              <a:ext cx="0" cy="0"/>
            </a:xfrm>
            <a:prstGeom prst="line">
              <a:avLst/>
            </a:prstGeom>
            <a:grpFill/>
            <a:ln w="15" cap="flat">
              <a:solidFill>
                <a:srgbClr val="FFFFFF"/>
              </a:solidFill>
              <a:prstDash val="solid"/>
              <a:miter lim="800000"/>
              <a:headEnd/>
              <a:tailEnd/>
            </a:ln>
          </p:spPr>
          <p:txBody>
            <a:bodyPr/>
            <a:lstStyle/>
            <a:p>
              <a:endParaRPr lang="en-CA" dirty="0"/>
            </a:p>
          </p:txBody>
        </p:sp>
        <p:sp>
          <p:nvSpPr>
            <p:cNvPr id="26" name="Freeform 17">
              <a:extLst>
                <a:ext uri="{FF2B5EF4-FFF2-40B4-BE49-F238E27FC236}">
                  <a16:creationId xmlns:a16="http://schemas.microsoft.com/office/drawing/2014/main" id="{958A4115-F6EB-4605-94B1-5C1998E500D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en-CA" dirty="0"/>
            </a:p>
          </p:txBody>
        </p:sp>
        <p:sp>
          <p:nvSpPr>
            <p:cNvPr id="27" name="Freeform 18">
              <a:extLst>
                <a:ext uri="{FF2B5EF4-FFF2-40B4-BE49-F238E27FC236}">
                  <a16:creationId xmlns:a16="http://schemas.microsoft.com/office/drawing/2014/main" id="{73F0D95F-242E-4EE2-905D-A8243FF95B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en-CA" dirty="0"/>
            </a:p>
          </p:txBody>
        </p:sp>
        <p:sp>
          <p:nvSpPr>
            <p:cNvPr id="28" name="Freeform 19">
              <a:extLst>
                <a:ext uri="{FF2B5EF4-FFF2-40B4-BE49-F238E27FC236}">
                  <a16:creationId xmlns:a16="http://schemas.microsoft.com/office/drawing/2014/main" id="{FF047704-113C-4C49-8BB3-43EEEE3185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en-CA" dirty="0"/>
            </a:p>
          </p:txBody>
        </p:sp>
        <p:sp>
          <p:nvSpPr>
            <p:cNvPr id="29" name="Freeform 20">
              <a:extLst>
                <a:ext uri="{FF2B5EF4-FFF2-40B4-BE49-F238E27FC236}">
                  <a16:creationId xmlns:a16="http://schemas.microsoft.com/office/drawing/2014/main" id="{962C3558-3E02-406D-9FF6-3306293E402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en-CA" dirty="0"/>
            </a:p>
          </p:txBody>
        </p:sp>
        <p:sp>
          <p:nvSpPr>
            <p:cNvPr id="30" name="Rectangle 21">
              <a:extLst>
                <a:ext uri="{FF2B5EF4-FFF2-40B4-BE49-F238E27FC236}">
                  <a16:creationId xmlns:a16="http://schemas.microsoft.com/office/drawing/2014/main" id="{0D9ACCD7-E6AE-4BE6-8D10-20D80BE313E4}"/>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33350" y="4662488"/>
              <a:ext cx="23813" cy="2181225"/>
            </a:xfrm>
            <a:prstGeom prst="rect">
              <a:avLst/>
            </a:pr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miter lim="800000"/>
                  <a:headEnd/>
                  <a:tailEnd/>
                </a14:hiddenLine>
              </a:ext>
            </a:extLst>
          </p:spPr>
          <p:txBody>
            <a:bodyPr/>
            <a:lstStyle/>
            <a:p>
              <a:endParaRPr lang="en-CA" dirty="0"/>
            </a:p>
          </p:txBody>
        </p:sp>
        <p:sp>
          <p:nvSpPr>
            <p:cNvPr id="31" name="Freeform 22">
              <a:extLst>
                <a:ext uri="{FF2B5EF4-FFF2-40B4-BE49-F238E27FC236}">
                  <a16:creationId xmlns:a16="http://schemas.microsoft.com/office/drawing/2014/main" id="{EDFB2D7B-7068-4689-8E78-12EBCB572B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en-CA" dirty="0"/>
            </a:p>
          </p:txBody>
        </p:sp>
        <p:sp>
          <p:nvSpPr>
            <p:cNvPr id="32" name="Freeform 23">
              <a:extLst>
                <a:ext uri="{FF2B5EF4-FFF2-40B4-BE49-F238E27FC236}">
                  <a16:creationId xmlns:a16="http://schemas.microsoft.com/office/drawing/2014/main" id="{B6DE22A7-6AF8-47BA-928F-73219790FE1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en-CA" dirty="0"/>
            </a:p>
          </p:txBody>
        </p:sp>
        <p:sp>
          <p:nvSpPr>
            <p:cNvPr id="33" name="Freeform 24">
              <a:extLst>
                <a:ext uri="{FF2B5EF4-FFF2-40B4-BE49-F238E27FC236}">
                  <a16:creationId xmlns:a16="http://schemas.microsoft.com/office/drawing/2014/main" id="{3479DE90-61EF-4E69-9743-53FFBFF41F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en-CA" dirty="0"/>
            </a:p>
          </p:txBody>
        </p:sp>
        <p:sp>
          <p:nvSpPr>
            <p:cNvPr id="34" name="Freeform 25">
              <a:extLst>
                <a:ext uri="{FF2B5EF4-FFF2-40B4-BE49-F238E27FC236}">
                  <a16:creationId xmlns:a16="http://schemas.microsoft.com/office/drawing/2014/main" id="{73E5C6A7-BE34-4CD2-A3A0-3E99B822E88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en-CA" dirty="0"/>
            </a:p>
          </p:txBody>
        </p:sp>
        <p:sp>
          <p:nvSpPr>
            <p:cNvPr id="35" name="Freeform 26">
              <a:extLst>
                <a:ext uri="{FF2B5EF4-FFF2-40B4-BE49-F238E27FC236}">
                  <a16:creationId xmlns:a16="http://schemas.microsoft.com/office/drawing/2014/main" id="{FF2FDA5E-F5A5-4415-8FDD-88800EDB5EB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en-CA" dirty="0"/>
            </a:p>
          </p:txBody>
        </p:sp>
        <p:sp>
          <p:nvSpPr>
            <p:cNvPr id="36" name="Freeform 27">
              <a:extLst>
                <a:ext uri="{FF2B5EF4-FFF2-40B4-BE49-F238E27FC236}">
                  <a16:creationId xmlns:a16="http://schemas.microsoft.com/office/drawing/2014/main" id="{37D63E23-1A91-4C54-8B0A-4105EE0F58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en-CA" dirty="0"/>
            </a:p>
          </p:txBody>
        </p:sp>
        <p:sp>
          <p:nvSpPr>
            <p:cNvPr id="37" name="Freeform 28">
              <a:extLst>
                <a:ext uri="{FF2B5EF4-FFF2-40B4-BE49-F238E27FC236}">
                  <a16:creationId xmlns:a16="http://schemas.microsoft.com/office/drawing/2014/main" id="{F4E88022-6A47-4ED3-B5F3-8621EFB84CD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en-CA" dirty="0"/>
            </a:p>
          </p:txBody>
        </p:sp>
        <p:sp>
          <p:nvSpPr>
            <p:cNvPr id="38" name="Freeform 29">
              <a:extLst>
                <a:ext uri="{FF2B5EF4-FFF2-40B4-BE49-F238E27FC236}">
                  <a16:creationId xmlns:a16="http://schemas.microsoft.com/office/drawing/2014/main" id="{8BB0B34D-8CF1-4DF8-B26D-518B4E8C0BE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en-CA" dirty="0"/>
            </a:p>
          </p:txBody>
        </p:sp>
        <p:sp>
          <p:nvSpPr>
            <p:cNvPr id="39" name="Freeform 30">
              <a:extLst>
                <a:ext uri="{FF2B5EF4-FFF2-40B4-BE49-F238E27FC236}">
                  <a16:creationId xmlns:a16="http://schemas.microsoft.com/office/drawing/2014/main" id="{375DB69F-BA31-4F5B-ACDB-0EB7E52124B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en-CA" dirty="0"/>
            </a:p>
          </p:txBody>
        </p:sp>
        <p:sp>
          <p:nvSpPr>
            <p:cNvPr id="40" name="Freeform 31">
              <a:extLst>
                <a:ext uri="{FF2B5EF4-FFF2-40B4-BE49-F238E27FC236}">
                  <a16:creationId xmlns:a16="http://schemas.microsoft.com/office/drawing/2014/main" id="{EBF986BD-9596-4944-924E-9A178E69C38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en-CA" dirty="0"/>
            </a:p>
          </p:txBody>
        </p:sp>
      </p:grpSp>
      <p:pic>
        <p:nvPicPr>
          <p:cNvPr id="42" name="Picture 2">
            <a:extLst>
              <a:ext uri="{FF2B5EF4-FFF2-40B4-BE49-F238E27FC236}">
                <a16:creationId xmlns:a16="http://schemas.microsoft.com/office/drawing/2014/main" id="{9DDF694C-4BAB-4E4B-9AEA-B28A4F95940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rcRect/>
          <a:stretch>
            <a:fillRect/>
          </a:stretch>
        </p:blipFill>
        <p:spPr bwMode="auto">
          <a:xfrm>
            <a:off x="1190" y="-2"/>
            <a:ext cx="4061525" cy="6858001"/>
          </a:xfrm>
          <a:prstGeom prst="rect">
            <a:avLst/>
          </a:prstGeom>
          <a:extLst>
            <a:ext uri="{909E8E84-426E-40dd-AFC4-6F175D3DCCD1}">
              <a14:hiddenFill xmlns:a14="http://schemas.microsoft.com/office/drawing/2010/main" xmlns:dgm="http://schemas.openxmlformats.org/drawingml/2006/diagram" xmlns:p14="http://schemas.microsoft.com/office/powerpoint/2010/main" xmlns:a16="http://schemas.microsoft.com/office/drawing/2014/main" xmlns="">
                <a:solidFill>
                  <a:srgbClr val="FFFFFF"/>
                </a:solidFill>
              </a14:hiddenFill>
            </a:ext>
          </a:extLst>
        </p:spPr>
      </p:pic>
      <p:sp>
        <p:nvSpPr>
          <p:cNvPr id="44" name="Rectangle 43">
            <a:extLst>
              <a:ext uri="{FF2B5EF4-FFF2-40B4-BE49-F238E27FC236}">
                <a16:creationId xmlns:a16="http://schemas.microsoft.com/office/drawing/2014/main" id="{87D6E020-01A5-4D24-9454-91650B3CD6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853"/>
            <a:ext cx="4055621" cy="6858000"/>
          </a:xfrm>
          <a:prstGeom prst="rect">
            <a:avLst/>
          </a:prstGeom>
          <a:ln>
            <a:noFill/>
          </a:ln>
          <a:effectLst>
            <a:outerShdw blurRad="76200" dist="38100" algn="l" rotWithShape="0">
              <a:prstClr val="black">
                <a:alpha val="37000"/>
              </a:prstClr>
            </a:outerShdw>
          </a:effectLst>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dirty="0"/>
          </a:p>
        </p:txBody>
      </p:sp>
      <p:grpSp>
        <p:nvGrpSpPr>
          <p:cNvPr id="46" name="Group 45">
            <a:extLst>
              <a:ext uri="{FF2B5EF4-FFF2-40B4-BE49-F238E27FC236}">
                <a16:creationId xmlns:a16="http://schemas.microsoft.com/office/drawing/2014/main" id="{30F9CEA0-F32D-4690-A0D5-89C83C31F85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90" y="-9998"/>
            <a:ext cx="1220788" cy="6858001"/>
            <a:chOff x="-14288" y="0"/>
            <a:chExt cx="1220788" cy="6858001"/>
          </a:xfrm>
          <a:gradFill flip="none" rotWithShape="1">
            <a:gsLst>
              <a:gs pos="0">
                <a:schemeClr val="bg2"/>
              </a:gs>
              <a:gs pos="100000">
                <a:schemeClr val="tx2">
                  <a:lumMod val="60000"/>
                  <a:lumOff val="40000"/>
                </a:schemeClr>
              </a:gs>
            </a:gsLst>
            <a:lin ang="5400000" scaled="0"/>
            <a:tileRect/>
          </a:gradFill>
        </p:grpSpPr>
        <p:sp>
          <p:nvSpPr>
            <p:cNvPr id="47" name="Rectangle 5">
              <a:extLst>
                <a:ext uri="{FF2B5EF4-FFF2-40B4-BE49-F238E27FC236}">
                  <a16:creationId xmlns:a16="http://schemas.microsoft.com/office/drawing/2014/main" id="{07348A7C-A414-44E3-885F-E486A64586E6}"/>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4300" y="4763"/>
              <a:ext cx="23813" cy="2181225"/>
            </a:xfrm>
            <a:prstGeom prst="rect">
              <a:avLst/>
            </a:pr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miter lim="800000"/>
                  <a:headEnd/>
                  <a:tailEnd/>
                </a14:hiddenLine>
              </a:ext>
            </a:extLst>
          </p:spPr>
          <p:txBody>
            <a:bodyPr/>
            <a:lstStyle/>
            <a:p>
              <a:endParaRPr lang="en-CA" dirty="0"/>
            </a:p>
          </p:txBody>
        </p:sp>
        <p:sp>
          <p:nvSpPr>
            <p:cNvPr id="48" name="Freeform 6">
              <a:extLst>
                <a:ext uri="{FF2B5EF4-FFF2-40B4-BE49-F238E27FC236}">
                  <a16:creationId xmlns:a16="http://schemas.microsoft.com/office/drawing/2014/main" id="{8E52C4B8-53D9-452A-9281-0B4741DEDBB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en-CA" dirty="0"/>
            </a:p>
          </p:txBody>
        </p:sp>
        <p:sp>
          <p:nvSpPr>
            <p:cNvPr id="49" name="Freeform 7">
              <a:extLst>
                <a:ext uri="{FF2B5EF4-FFF2-40B4-BE49-F238E27FC236}">
                  <a16:creationId xmlns:a16="http://schemas.microsoft.com/office/drawing/2014/main" id="{5375A9EA-EA78-49E9-A779-CF6D0E39474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en-CA" dirty="0"/>
            </a:p>
          </p:txBody>
        </p:sp>
        <p:sp>
          <p:nvSpPr>
            <p:cNvPr id="50" name="Freeform 8">
              <a:extLst>
                <a:ext uri="{FF2B5EF4-FFF2-40B4-BE49-F238E27FC236}">
                  <a16:creationId xmlns:a16="http://schemas.microsoft.com/office/drawing/2014/main" id="{EC6E4F16-8A38-409D-B313-9C4B06A37A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en-CA" dirty="0"/>
            </a:p>
          </p:txBody>
        </p:sp>
        <p:sp>
          <p:nvSpPr>
            <p:cNvPr id="51" name="Freeform 9">
              <a:extLst>
                <a:ext uri="{FF2B5EF4-FFF2-40B4-BE49-F238E27FC236}">
                  <a16:creationId xmlns:a16="http://schemas.microsoft.com/office/drawing/2014/main" id="{90E97918-FF8E-4624-8442-E5D87F62CA1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en-CA" dirty="0"/>
            </a:p>
          </p:txBody>
        </p:sp>
        <p:sp>
          <p:nvSpPr>
            <p:cNvPr id="52" name="Freeform 10">
              <a:extLst>
                <a:ext uri="{FF2B5EF4-FFF2-40B4-BE49-F238E27FC236}">
                  <a16:creationId xmlns:a16="http://schemas.microsoft.com/office/drawing/2014/main" id="{25C01967-F9AF-4C27-A5F4-9A1E978EE17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en-CA" dirty="0"/>
            </a:p>
          </p:txBody>
        </p:sp>
        <p:sp>
          <p:nvSpPr>
            <p:cNvPr id="53" name="Freeform 11">
              <a:extLst>
                <a:ext uri="{FF2B5EF4-FFF2-40B4-BE49-F238E27FC236}">
                  <a16:creationId xmlns:a16="http://schemas.microsoft.com/office/drawing/2014/main" id="{D6D24572-C80B-4581-BB1C-4D2C4E226AF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en-CA" dirty="0"/>
            </a:p>
          </p:txBody>
        </p:sp>
        <p:sp>
          <p:nvSpPr>
            <p:cNvPr id="54" name="Freeform 12">
              <a:extLst>
                <a:ext uri="{FF2B5EF4-FFF2-40B4-BE49-F238E27FC236}">
                  <a16:creationId xmlns:a16="http://schemas.microsoft.com/office/drawing/2014/main" id="{28B59042-08A1-493D-A3E1-DC5863A278A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en-CA" dirty="0"/>
            </a:p>
          </p:txBody>
        </p:sp>
        <p:sp>
          <p:nvSpPr>
            <p:cNvPr id="55" name="Freeform 13">
              <a:extLst>
                <a:ext uri="{FF2B5EF4-FFF2-40B4-BE49-F238E27FC236}">
                  <a16:creationId xmlns:a16="http://schemas.microsoft.com/office/drawing/2014/main" id="{A1C5A9EB-2507-4981-A9BC-3BE0DF0234C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en-CA" dirty="0"/>
            </a:p>
          </p:txBody>
        </p:sp>
        <p:sp>
          <p:nvSpPr>
            <p:cNvPr id="56" name="Freeform 14">
              <a:extLst>
                <a:ext uri="{FF2B5EF4-FFF2-40B4-BE49-F238E27FC236}">
                  <a16:creationId xmlns:a16="http://schemas.microsoft.com/office/drawing/2014/main" id="{39C14A95-809D-40C5-93C3-F920D070767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en-CA" dirty="0"/>
            </a:p>
          </p:txBody>
        </p:sp>
        <p:sp>
          <p:nvSpPr>
            <p:cNvPr id="57" name="Freeform 15">
              <a:extLst>
                <a:ext uri="{FF2B5EF4-FFF2-40B4-BE49-F238E27FC236}">
                  <a16:creationId xmlns:a16="http://schemas.microsoft.com/office/drawing/2014/main" id="{1CE66110-D36C-464D-9993-39622751B51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en-CA" dirty="0"/>
            </a:p>
          </p:txBody>
        </p:sp>
        <p:sp>
          <p:nvSpPr>
            <p:cNvPr id="58" name="Line 16">
              <a:extLst>
                <a:ext uri="{FF2B5EF4-FFF2-40B4-BE49-F238E27FC236}">
                  <a16:creationId xmlns:a16="http://schemas.microsoft.com/office/drawing/2014/main" id="{9D22DC40-31A9-40B4-956C-BCC1BDDFB0C6}"/>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a:off x="-4763" y="9525"/>
              <a:ext cx="0" cy="0"/>
            </a:xfrm>
            <a:prstGeom prst="line">
              <a:avLst/>
            </a:prstGeom>
            <a:grpFill/>
            <a:ln w="15" cap="flat">
              <a:solidFill>
                <a:srgbClr val="FFFFFF"/>
              </a:solidFill>
              <a:prstDash val="solid"/>
              <a:miter lim="800000"/>
              <a:headEnd/>
              <a:tailEnd/>
            </a:ln>
          </p:spPr>
          <p:txBody>
            <a:bodyPr/>
            <a:lstStyle/>
            <a:p>
              <a:endParaRPr lang="en-CA" dirty="0"/>
            </a:p>
          </p:txBody>
        </p:sp>
        <p:sp>
          <p:nvSpPr>
            <p:cNvPr id="59" name="Freeform 17">
              <a:extLst>
                <a:ext uri="{FF2B5EF4-FFF2-40B4-BE49-F238E27FC236}">
                  <a16:creationId xmlns:a16="http://schemas.microsoft.com/office/drawing/2014/main" id="{D90A2B5D-3D3E-4927-8618-E5193BEB0E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en-CA" dirty="0"/>
            </a:p>
          </p:txBody>
        </p:sp>
        <p:sp>
          <p:nvSpPr>
            <p:cNvPr id="60" name="Freeform 18">
              <a:extLst>
                <a:ext uri="{FF2B5EF4-FFF2-40B4-BE49-F238E27FC236}">
                  <a16:creationId xmlns:a16="http://schemas.microsoft.com/office/drawing/2014/main" id="{B0C358F6-BBF6-4F93-85FB-E63F1A4289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en-CA" dirty="0"/>
            </a:p>
          </p:txBody>
        </p:sp>
        <p:sp>
          <p:nvSpPr>
            <p:cNvPr id="61" name="Freeform 19">
              <a:extLst>
                <a:ext uri="{FF2B5EF4-FFF2-40B4-BE49-F238E27FC236}">
                  <a16:creationId xmlns:a16="http://schemas.microsoft.com/office/drawing/2014/main" id="{82F19291-6861-4F32-978C-F8ED9487C6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en-CA" dirty="0"/>
            </a:p>
          </p:txBody>
        </p:sp>
        <p:sp>
          <p:nvSpPr>
            <p:cNvPr id="62" name="Freeform 20">
              <a:extLst>
                <a:ext uri="{FF2B5EF4-FFF2-40B4-BE49-F238E27FC236}">
                  <a16:creationId xmlns:a16="http://schemas.microsoft.com/office/drawing/2014/main" id="{A83B20E1-D188-4DCF-B227-FA806314BAB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en-CA" dirty="0"/>
            </a:p>
          </p:txBody>
        </p:sp>
        <p:sp>
          <p:nvSpPr>
            <p:cNvPr id="63" name="Rectangle 21">
              <a:extLst>
                <a:ext uri="{FF2B5EF4-FFF2-40B4-BE49-F238E27FC236}">
                  <a16:creationId xmlns:a16="http://schemas.microsoft.com/office/drawing/2014/main" id="{E0D6B1D0-1DB3-4D8C-9698-1ED99BF48D2C}"/>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33350" y="4662488"/>
              <a:ext cx="23813" cy="2181225"/>
            </a:xfrm>
            <a:prstGeom prst="rect">
              <a:avLst/>
            </a:pr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miter lim="800000"/>
                  <a:headEnd/>
                  <a:tailEnd/>
                </a14:hiddenLine>
              </a:ext>
            </a:extLst>
          </p:spPr>
          <p:txBody>
            <a:bodyPr/>
            <a:lstStyle/>
            <a:p>
              <a:endParaRPr lang="en-CA" dirty="0"/>
            </a:p>
          </p:txBody>
        </p:sp>
        <p:sp>
          <p:nvSpPr>
            <p:cNvPr id="64" name="Freeform 22">
              <a:extLst>
                <a:ext uri="{FF2B5EF4-FFF2-40B4-BE49-F238E27FC236}">
                  <a16:creationId xmlns:a16="http://schemas.microsoft.com/office/drawing/2014/main" id="{EE7C3180-9E17-46C9-A6BC-65F9D6C6D0F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en-CA" dirty="0"/>
            </a:p>
          </p:txBody>
        </p:sp>
        <p:sp>
          <p:nvSpPr>
            <p:cNvPr id="65" name="Freeform 23">
              <a:extLst>
                <a:ext uri="{FF2B5EF4-FFF2-40B4-BE49-F238E27FC236}">
                  <a16:creationId xmlns:a16="http://schemas.microsoft.com/office/drawing/2014/main" id="{65262947-F519-45C1-9C19-8FDD7D9F987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en-CA" dirty="0"/>
            </a:p>
          </p:txBody>
        </p:sp>
        <p:sp>
          <p:nvSpPr>
            <p:cNvPr id="66" name="Freeform 24">
              <a:extLst>
                <a:ext uri="{FF2B5EF4-FFF2-40B4-BE49-F238E27FC236}">
                  <a16:creationId xmlns:a16="http://schemas.microsoft.com/office/drawing/2014/main" id="{D4F70C99-1CA0-4D6A-A05B-FE2B94A5D8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en-CA" dirty="0"/>
            </a:p>
          </p:txBody>
        </p:sp>
        <p:sp>
          <p:nvSpPr>
            <p:cNvPr id="67" name="Freeform 25">
              <a:extLst>
                <a:ext uri="{FF2B5EF4-FFF2-40B4-BE49-F238E27FC236}">
                  <a16:creationId xmlns:a16="http://schemas.microsoft.com/office/drawing/2014/main" id="{CF1BB6FF-C0DF-452B-B44E-6F773C7BCF3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en-CA" dirty="0"/>
            </a:p>
          </p:txBody>
        </p:sp>
        <p:sp>
          <p:nvSpPr>
            <p:cNvPr id="68" name="Freeform 26">
              <a:extLst>
                <a:ext uri="{FF2B5EF4-FFF2-40B4-BE49-F238E27FC236}">
                  <a16:creationId xmlns:a16="http://schemas.microsoft.com/office/drawing/2014/main" id="{7C6FCE42-ADFE-4E8A-9BCB-4DB84CF8D0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en-CA" dirty="0"/>
            </a:p>
          </p:txBody>
        </p:sp>
        <p:sp>
          <p:nvSpPr>
            <p:cNvPr id="69" name="Freeform 27">
              <a:extLst>
                <a:ext uri="{FF2B5EF4-FFF2-40B4-BE49-F238E27FC236}">
                  <a16:creationId xmlns:a16="http://schemas.microsoft.com/office/drawing/2014/main" id="{D3EAA5B1-3AFC-4947-8D2E-CF2D0023E8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en-CA" dirty="0"/>
            </a:p>
          </p:txBody>
        </p:sp>
        <p:sp>
          <p:nvSpPr>
            <p:cNvPr id="70" name="Freeform 28">
              <a:extLst>
                <a:ext uri="{FF2B5EF4-FFF2-40B4-BE49-F238E27FC236}">
                  <a16:creationId xmlns:a16="http://schemas.microsoft.com/office/drawing/2014/main" id="{43603628-86CC-4F5C-922B-AD56268DB79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en-CA" dirty="0"/>
            </a:p>
          </p:txBody>
        </p:sp>
        <p:sp>
          <p:nvSpPr>
            <p:cNvPr id="71" name="Freeform 29">
              <a:extLst>
                <a:ext uri="{FF2B5EF4-FFF2-40B4-BE49-F238E27FC236}">
                  <a16:creationId xmlns:a16="http://schemas.microsoft.com/office/drawing/2014/main" id="{F354C134-6489-4274-B5B7-4D21C577885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en-CA" dirty="0"/>
            </a:p>
          </p:txBody>
        </p:sp>
        <p:sp>
          <p:nvSpPr>
            <p:cNvPr id="72" name="Freeform 30">
              <a:extLst>
                <a:ext uri="{FF2B5EF4-FFF2-40B4-BE49-F238E27FC236}">
                  <a16:creationId xmlns:a16="http://schemas.microsoft.com/office/drawing/2014/main" id="{55354782-BB12-4081-BFEF-6B84DDAFF4D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en-CA" dirty="0"/>
            </a:p>
          </p:txBody>
        </p:sp>
        <p:sp>
          <p:nvSpPr>
            <p:cNvPr id="73" name="Freeform 31">
              <a:extLst>
                <a:ext uri="{FF2B5EF4-FFF2-40B4-BE49-F238E27FC236}">
                  <a16:creationId xmlns:a16="http://schemas.microsoft.com/office/drawing/2014/main" id="{7273FCE9-B264-42F1-B045-EAB9DB2E3B9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en-CA" dirty="0"/>
            </a:p>
          </p:txBody>
        </p:sp>
      </p:grpSp>
      <p:pic>
        <p:nvPicPr>
          <p:cNvPr id="75" name="Picture 2">
            <a:extLst>
              <a:ext uri="{FF2B5EF4-FFF2-40B4-BE49-F238E27FC236}">
                <a16:creationId xmlns:a16="http://schemas.microsoft.com/office/drawing/2014/main" id="{D56CB612-D9CA-43FD-A202-924597A3970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30000"/>
            <a:extLst>
              <a:ext uri="{28A0092B-C50C-407E-A947-70E740481C1C}">
                <a14:useLocalDpi xmlns:a14="http://schemas.microsoft.com/office/drawing/2010/main" val="0"/>
              </a:ext>
            </a:extLst>
          </a:blip>
          <a:srcRect/>
          <a:stretch>
            <a:fillRect/>
          </a:stretch>
        </p:blipFill>
        <p:spPr bwMode="auto">
          <a:xfrm>
            <a:off x="1190" y="-13238"/>
            <a:ext cx="4062718" cy="6858001"/>
          </a:xfrm>
          <a:prstGeom prst="rect">
            <a:avLst/>
          </a:prstGeom>
          <a:noFill/>
          <a:extLst>
            <a:ext uri="{909E8E84-426E-40dd-AFC4-6F175D3DCCD1}">
              <a14:hiddenFill xmlns:a14="http://schemas.microsoft.com/office/drawing/2010/main" xmlns:dgm="http://schemas.openxmlformats.org/drawingml/2006/diagram" xmlns:p14="http://schemas.microsoft.com/office/powerpoint/2010/main" xmlns:a16="http://schemas.microsoft.com/office/drawing/2014/main" xmlns="">
                <a:solidFill>
                  <a:srgbClr val="FFFFFF"/>
                </a:solidFill>
              </a14:hiddenFill>
            </a:ext>
          </a:extLst>
        </p:spPr>
      </p:pic>
      <p:sp>
        <p:nvSpPr>
          <p:cNvPr id="2" name="Title 1">
            <a:extLst>
              <a:ext uri="{FF2B5EF4-FFF2-40B4-BE49-F238E27FC236}">
                <a16:creationId xmlns:a16="http://schemas.microsoft.com/office/drawing/2014/main" id="{4EFBFA26-CCF2-9CB6-FE30-7C956C7CCB5B}"/>
              </a:ext>
            </a:extLst>
          </p:cNvPr>
          <p:cNvSpPr>
            <a:spLocks noGrp="1"/>
          </p:cNvSpPr>
          <p:nvPr>
            <p:ph type="title"/>
          </p:nvPr>
        </p:nvSpPr>
        <p:spPr>
          <a:xfrm>
            <a:off x="853330" y="1134683"/>
            <a:ext cx="2743310" cy="4255024"/>
          </a:xfrm>
        </p:spPr>
        <p:txBody>
          <a:bodyPr vert="horz" lIns="91440" tIns="45720" rIns="91440" bIns="45720" rtlCol="0">
            <a:normAutofit/>
          </a:bodyPr>
          <a:lstStyle/>
          <a:p>
            <a:r>
              <a:rPr lang="en-US" dirty="0">
                <a:effectLst>
                  <a:outerShdw blurRad="177800" dist="38100" dir="2700000" algn="tl">
                    <a:srgbClr val="000000">
                      <a:alpha val="24000"/>
                    </a:srgbClr>
                  </a:outerShdw>
                </a:effectLst>
              </a:rPr>
              <a:t>Capital Summary</a:t>
            </a:r>
          </a:p>
        </p:txBody>
      </p:sp>
      <p:graphicFrame>
        <p:nvGraphicFramePr>
          <p:cNvPr id="6" name="Content Placeholder 5">
            <a:extLst>
              <a:ext uri="{FF2B5EF4-FFF2-40B4-BE49-F238E27FC236}">
                <a16:creationId xmlns:a16="http://schemas.microsoft.com/office/drawing/2014/main" id="{D43592BC-8C5B-8C78-8CE0-7D03E7449DBC}"/>
              </a:ext>
            </a:extLst>
          </p:cNvPr>
          <p:cNvGraphicFramePr>
            <a:graphicFrameLocks noGrp="1"/>
          </p:cNvGraphicFramePr>
          <p:nvPr>
            <p:ph idx="1"/>
            <p:extLst>
              <p:ext uri="{D42A27DB-BD31-4B8C-83A1-F6EECF244321}">
                <p14:modId xmlns:p14="http://schemas.microsoft.com/office/powerpoint/2010/main" val="647954119"/>
              </p:ext>
            </p:extLst>
          </p:nvPr>
        </p:nvGraphicFramePr>
        <p:xfrm>
          <a:off x="4323065" y="160070"/>
          <a:ext cx="7543892" cy="6401505"/>
        </p:xfrm>
        <a:graphic>
          <a:graphicData uri="http://schemas.openxmlformats.org/drawingml/2006/table">
            <a:tbl>
              <a:tblPr firstRow="1" bandRow="1">
                <a:tableStyleId>{5C22544A-7EE6-4342-B048-85BDC9FD1C3A}</a:tableStyleId>
              </a:tblPr>
              <a:tblGrid>
                <a:gridCol w="2218412">
                  <a:extLst>
                    <a:ext uri="{9D8B030D-6E8A-4147-A177-3AD203B41FA5}">
                      <a16:colId xmlns:a16="http://schemas.microsoft.com/office/drawing/2014/main" val="1749514608"/>
                    </a:ext>
                  </a:extLst>
                </a:gridCol>
                <a:gridCol w="1075174">
                  <a:extLst>
                    <a:ext uri="{9D8B030D-6E8A-4147-A177-3AD203B41FA5}">
                      <a16:colId xmlns:a16="http://schemas.microsoft.com/office/drawing/2014/main" val="3408082663"/>
                    </a:ext>
                  </a:extLst>
                </a:gridCol>
                <a:gridCol w="1105318">
                  <a:extLst>
                    <a:ext uri="{9D8B030D-6E8A-4147-A177-3AD203B41FA5}">
                      <a16:colId xmlns:a16="http://schemas.microsoft.com/office/drawing/2014/main" val="2628354842"/>
                    </a:ext>
                  </a:extLst>
                </a:gridCol>
                <a:gridCol w="1055077">
                  <a:extLst>
                    <a:ext uri="{9D8B030D-6E8A-4147-A177-3AD203B41FA5}">
                      <a16:colId xmlns:a16="http://schemas.microsoft.com/office/drawing/2014/main" val="1071714379"/>
                    </a:ext>
                  </a:extLst>
                </a:gridCol>
                <a:gridCol w="1105319">
                  <a:extLst>
                    <a:ext uri="{9D8B030D-6E8A-4147-A177-3AD203B41FA5}">
                      <a16:colId xmlns:a16="http://schemas.microsoft.com/office/drawing/2014/main" val="3312371618"/>
                    </a:ext>
                  </a:extLst>
                </a:gridCol>
                <a:gridCol w="984592">
                  <a:extLst>
                    <a:ext uri="{9D8B030D-6E8A-4147-A177-3AD203B41FA5}">
                      <a16:colId xmlns:a16="http://schemas.microsoft.com/office/drawing/2014/main" val="1037067726"/>
                    </a:ext>
                  </a:extLst>
                </a:gridCol>
              </a:tblGrid>
              <a:tr h="336012">
                <a:tc>
                  <a:txBody>
                    <a:bodyPr/>
                    <a:lstStyle/>
                    <a:p>
                      <a:pPr algn="l" fontAlgn="b"/>
                      <a:endParaRPr lang="en-CA" sz="1400" b="1" i="0" u="none" strike="noStrike" dirty="0">
                        <a:solidFill>
                          <a:srgbClr val="000000"/>
                        </a:solidFill>
                        <a:effectLst/>
                        <a:latin typeface="Century Gothic" panose="020B0502020202020204" pitchFamily="34" charset="0"/>
                      </a:endParaRPr>
                    </a:p>
                  </a:txBody>
                  <a:tcPr marL="0" marR="0" marT="0" marB="0" anchor="b"/>
                </a:tc>
                <a:tc>
                  <a:txBody>
                    <a:bodyPr/>
                    <a:lstStyle/>
                    <a:p>
                      <a:pPr algn="ctr" fontAlgn="b"/>
                      <a:r>
                        <a:rPr lang="en-CA" sz="1400" u="none" strike="noStrike" dirty="0">
                          <a:solidFill>
                            <a:schemeClr val="tx1"/>
                          </a:solidFill>
                          <a:effectLst/>
                        </a:rPr>
                        <a:t>2024</a:t>
                      </a:r>
                      <a:endParaRPr lang="en-CA" sz="1400" b="1" i="0" u="none" strike="noStrike" dirty="0">
                        <a:solidFill>
                          <a:schemeClr val="tx1"/>
                        </a:solidFill>
                        <a:effectLst/>
                        <a:latin typeface="Century Gothic" panose="020B0502020202020204" pitchFamily="34" charset="0"/>
                      </a:endParaRPr>
                    </a:p>
                  </a:txBody>
                  <a:tcPr marL="0" marR="0" marT="0" marB="0" anchor="b"/>
                </a:tc>
                <a:tc>
                  <a:txBody>
                    <a:bodyPr/>
                    <a:lstStyle/>
                    <a:p>
                      <a:pPr algn="ctr" fontAlgn="b"/>
                      <a:r>
                        <a:rPr lang="en-CA" sz="1400" u="none" strike="noStrike" dirty="0">
                          <a:solidFill>
                            <a:schemeClr val="tx1"/>
                          </a:solidFill>
                          <a:effectLst/>
                        </a:rPr>
                        <a:t>2025</a:t>
                      </a:r>
                      <a:endParaRPr lang="en-CA" sz="1400" b="1" i="0" u="none" strike="noStrike" dirty="0">
                        <a:solidFill>
                          <a:schemeClr val="tx1"/>
                        </a:solidFill>
                        <a:effectLst/>
                        <a:latin typeface="Century Gothic" panose="020B0502020202020204" pitchFamily="34" charset="0"/>
                      </a:endParaRPr>
                    </a:p>
                  </a:txBody>
                  <a:tcPr marL="0" marR="0" marT="0" marB="0" anchor="b"/>
                </a:tc>
                <a:tc>
                  <a:txBody>
                    <a:bodyPr/>
                    <a:lstStyle/>
                    <a:p>
                      <a:pPr algn="ctr" fontAlgn="b"/>
                      <a:r>
                        <a:rPr lang="en-CA" sz="1400" u="none" strike="noStrike" dirty="0">
                          <a:solidFill>
                            <a:schemeClr val="tx1"/>
                          </a:solidFill>
                          <a:effectLst/>
                        </a:rPr>
                        <a:t>2026</a:t>
                      </a:r>
                      <a:endParaRPr lang="en-CA" sz="1400" b="1" i="0" u="none" strike="noStrike" dirty="0">
                        <a:solidFill>
                          <a:schemeClr val="tx1"/>
                        </a:solidFill>
                        <a:effectLst/>
                        <a:latin typeface="Century Gothic" panose="020B0502020202020204" pitchFamily="34" charset="0"/>
                      </a:endParaRPr>
                    </a:p>
                  </a:txBody>
                  <a:tcPr marL="0" marR="0" marT="0" marB="0" anchor="b"/>
                </a:tc>
                <a:tc>
                  <a:txBody>
                    <a:bodyPr/>
                    <a:lstStyle/>
                    <a:p>
                      <a:pPr algn="ctr" fontAlgn="b"/>
                      <a:r>
                        <a:rPr lang="en-CA" sz="1400" u="none" strike="noStrike" dirty="0">
                          <a:solidFill>
                            <a:schemeClr val="tx1"/>
                          </a:solidFill>
                          <a:effectLst/>
                        </a:rPr>
                        <a:t>2027</a:t>
                      </a:r>
                      <a:endParaRPr lang="en-CA" sz="1400" b="1" i="0" u="none" strike="noStrike" dirty="0">
                        <a:solidFill>
                          <a:schemeClr val="tx1"/>
                        </a:solidFill>
                        <a:effectLst/>
                        <a:latin typeface="Century Gothic" panose="020B0502020202020204" pitchFamily="34" charset="0"/>
                      </a:endParaRPr>
                    </a:p>
                  </a:txBody>
                  <a:tcPr marL="0" marR="0" marT="0" marB="0" anchor="b"/>
                </a:tc>
                <a:tc>
                  <a:txBody>
                    <a:bodyPr/>
                    <a:lstStyle/>
                    <a:p>
                      <a:pPr algn="ctr" fontAlgn="b"/>
                      <a:r>
                        <a:rPr lang="en-CA" sz="1400" u="none" strike="noStrike" dirty="0">
                          <a:solidFill>
                            <a:schemeClr val="tx1"/>
                          </a:solidFill>
                          <a:effectLst/>
                        </a:rPr>
                        <a:t>2028</a:t>
                      </a:r>
                      <a:endParaRPr lang="en-CA" sz="1400" b="1" i="0" u="none" strike="noStrike" dirty="0">
                        <a:solidFill>
                          <a:schemeClr val="tx1"/>
                        </a:solidFill>
                        <a:effectLst/>
                        <a:latin typeface="Century Gothic" panose="020B0502020202020204" pitchFamily="34" charset="0"/>
                      </a:endParaRPr>
                    </a:p>
                  </a:txBody>
                  <a:tcPr marL="0" marR="0" marT="0" marB="0" anchor="b"/>
                </a:tc>
                <a:extLst>
                  <a:ext uri="{0D108BD9-81ED-4DB2-BD59-A6C34878D82A}">
                    <a16:rowId xmlns:a16="http://schemas.microsoft.com/office/drawing/2014/main" val="3917293615"/>
                  </a:ext>
                </a:extLst>
              </a:tr>
              <a:tr h="336012">
                <a:tc>
                  <a:txBody>
                    <a:bodyPr/>
                    <a:lstStyle/>
                    <a:p>
                      <a:pPr algn="l" fontAlgn="b"/>
                      <a:r>
                        <a:rPr lang="en-CA" sz="1400" u="none" strike="noStrike" dirty="0">
                          <a:effectLst/>
                        </a:rPr>
                        <a:t>Provincial Grants</a:t>
                      </a:r>
                      <a:endParaRPr lang="en-CA" sz="1400" b="0" i="0" u="none" strike="noStrike" dirty="0">
                        <a:solidFill>
                          <a:srgbClr val="000000"/>
                        </a:solidFill>
                        <a:effectLst/>
                        <a:latin typeface="Century Gothic" panose="020B0502020202020204" pitchFamily="34" charset="0"/>
                      </a:endParaRPr>
                    </a:p>
                  </a:txBody>
                  <a:tcPr marL="0" marR="0" marT="0" marB="0" anchor="b"/>
                </a:tc>
                <a:tc>
                  <a:txBody>
                    <a:bodyPr/>
                    <a:lstStyle/>
                    <a:p>
                      <a:pPr algn="r" fontAlgn="b"/>
                      <a:r>
                        <a:rPr lang="en-CA" sz="1400" b="0" i="0" u="none" strike="noStrike" dirty="0">
                          <a:solidFill>
                            <a:srgbClr val="FF0000"/>
                          </a:solidFill>
                          <a:effectLst/>
                          <a:latin typeface="+mn-lt"/>
                        </a:rPr>
                        <a:t>5,233,656</a:t>
                      </a:r>
                    </a:p>
                  </a:txBody>
                  <a:tcPr marL="0" marR="0" marT="0" marB="0" anchor="b"/>
                </a:tc>
                <a:tc>
                  <a:txBody>
                    <a:bodyPr/>
                    <a:lstStyle/>
                    <a:p>
                      <a:pPr algn="r" fontAlgn="b"/>
                      <a:r>
                        <a:rPr lang="en-CA" sz="1400" b="0" i="0" u="none" strike="noStrike" dirty="0">
                          <a:solidFill>
                            <a:srgbClr val="FF0000"/>
                          </a:solidFill>
                          <a:effectLst/>
                          <a:latin typeface="+mn-lt"/>
                        </a:rPr>
                        <a:t>425,000</a:t>
                      </a:r>
                    </a:p>
                  </a:txBody>
                  <a:tcPr marL="0" marR="0" marT="0" marB="0" anchor="b"/>
                </a:tc>
                <a:tc>
                  <a:txBody>
                    <a:bodyPr/>
                    <a:lstStyle/>
                    <a:p>
                      <a:pPr algn="r" fontAlgn="b"/>
                      <a:endParaRPr lang="en-CA" sz="1400" b="0" i="0" u="none" strike="noStrike" dirty="0">
                        <a:solidFill>
                          <a:srgbClr val="FF0000"/>
                        </a:solidFill>
                        <a:effectLst/>
                        <a:latin typeface="+mn-lt"/>
                      </a:endParaRPr>
                    </a:p>
                  </a:txBody>
                  <a:tcPr marL="0" marR="0" marT="0" marB="0" anchor="b"/>
                </a:tc>
                <a:tc>
                  <a:txBody>
                    <a:bodyPr/>
                    <a:lstStyle/>
                    <a:p>
                      <a:pPr algn="r" fontAlgn="b"/>
                      <a:r>
                        <a:rPr lang="en-CA" sz="1400" b="0" i="0" u="none" strike="noStrike" dirty="0">
                          <a:solidFill>
                            <a:srgbClr val="FF0000"/>
                          </a:solidFill>
                          <a:effectLst/>
                          <a:latin typeface="+mn-lt"/>
                        </a:rPr>
                        <a:t>550,000</a:t>
                      </a:r>
                    </a:p>
                  </a:txBody>
                  <a:tcPr marL="0" marR="0" marT="0" marB="0" anchor="b"/>
                </a:tc>
                <a:tc>
                  <a:txBody>
                    <a:bodyPr/>
                    <a:lstStyle/>
                    <a:p>
                      <a:pPr algn="r" fontAlgn="b"/>
                      <a:r>
                        <a:rPr lang="en-CA" sz="1400" b="0" i="0" u="none" strike="noStrike" dirty="0">
                          <a:solidFill>
                            <a:srgbClr val="FF0000"/>
                          </a:solidFill>
                          <a:effectLst/>
                          <a:latin typeface="+mn-lt"/>
                        </a:rPr>
                        <a:t>450,000</a:t>
                      </a:r>
                    </a:p>
                  </a:txBody>
                  <a:tcPr marL="0" marR="0" marT="0" marB="0" anchor="b"/>
                </a:tc>
                <a:extLst>
                  <a:ext uri="{0D108BD9-81ED-4DB2-BD59-A6C34878D82A}">
                    <a16:rowId xmlns:a16="http://schemas.microsoft.com/office/drawing/2014/main" val="3787176183"/>
                  </a:ext>
                </a:extLst>
              </a:tr>
              <a:tr h="336012">
                <a:tc>
                  <a:txBody>
                    <a:bodyPr/>
                    <a:lstStyle/>
                    <a:p>
                      <a:pPr algn="l" fontAlgn="b"/>
                      <a:r>
                        <a:rPr lang="en-CA" sz="1400" u="none" strike="noStrike" dirty="0">
                          <a:effectLst/>
                        </a:rPr>
                        <a:t>Federal Grants</a:t>
                      </a:r>
                      <a:endParaRPr lang="en-CA" sz="1400" b="0" i="0" u="none" strike="noStrike" dirty="0">
                        <a:solidFill>
                          <a:srgbClr val="000000"/>
                        </a:solidFill>
                        <a:effectLst/>
                        <a:latin typeface="Century Gothic" panose="020B0502020202020204" pitchFamily="34" charset="0"/>
                      </a:endParaRPr>
                    </a:p>
                  </a:txBody>
                  <a:tcPr marL="0" marR="0" marT="0" marB="0" anchor="b"/>
                </a:tc>
                <a:tc>
                  <a:txBody>
                    <a:bodyPr/>
                    <a:lstStyle/>
                    <a:p>
                      <a:pPr algn="r" fontAlgn="b"/>
                      <a:r>
                        <a:rPr lang="en-CA" sz="1400" b="0" i="0" u="none" strike="noStrike" dirty="0">
                          <a:solidFill>
                            <a:srgbClr val="FF0000"/>
                          </a:solidFill>
                          <a:effectLst/>
                          <a:latin typeface="+mn-lt"/>
                        </a:rPr>
                        <a:t>2,288,872</a:t>
                      </a:r>
                    </a:p>
                  </a:txBody>
                  <a:tcPr marL="0" marR="0" marT="0" marB="0" anchor="b"/>
                </a:tc>
                <a:tc>
                  <a:txBody>
                    <a:bodyPr/>
                    <a:lstStyle/>
                    <a:p>
                      <a:pPr algn="r" fontAlgn="b"/>
                      <a:r>
                        <a:rPr lang="en-CA" sz="1400" b="0" i="0" u="none" strike="noStrike" dirty="0">
                          <a:solidFill>
                            <a:srgbClr val="FF0000"/>
                          </a:solidFill>
                          <a:effectLst/>
                          <a:latin typeface="+mn-lt"/>
                        </a:rPr>
                        <a:t>4,339,040</a:t>
                      </a:r>
                    </a:p>
                  </a:txBody>
                  <a:tcPr marL="0" marR="0" marT="0" marB="0" anchor="b"/>
                </a:tc>
                <a:tc>
                  <a:txBody>
                    <a:bodyPr/>
                    <a:lstStyle/>
                    <a:p>
                      <a:pPr algn="r" fontAlgn="b"/>
                      <a:r>
                        <a:rPr lang="en-CA" sz="1400" b="0" i="0" u="none" strike="noStrike" dirty="0">
                          <a:solidFill>
                            <a:srgbClr val="FF0000"/>
                          </a:solidFill>
                          <a:effectLst/>
                          <a:latin typeface="+mn-lt"/>
                        </a:rPr>
                        <a:t>3,839,040</a:t>
                      </a:r>
                    </a:p>
                  </a:txBody>
                  <a:tcPr marL="0" marR="0" marT="0" marB="0" anchor="b"/>
                </a:tc>
                <a:tc>
                  <a:txBody>
                    <a:bodyPr/>
                    <a:lstStyle/>
                    <a:p>
                      <a:pPr algn="r" fontAlgn="b"/>
                      <a:r>
                        <a:rPr lang="en-CA" sz="1400" b="0" i="0" u="none" strike="noStrike" dirty="0">
                          <a:solidFill>
                            <a:srgbClr val="FF0000"/>
                          </a:solidFill>
                          <a:effectLst/>
                          <a:latin typeface="+mn-lt"/>
                        </a:rPr>
                        <a:t>425,000</a:t>
                      </a:r>
                    </a:p>
                  </a:txBody>
                  <a:tcPr marL="0" marR="0" marT="0" marB="0" anchor="b"/>
                </a:tc>
                <a:tc>
                  <a:txBody>
                    <a:bodyPr/>
                    <a:lstStyle/>
                    <a:p>
                      <a:pPr algn="r" fontAlgn="b"/>
                      <a:endParaRPr lang="en-CA" sz="1400" b="0" i="0" u="none" strike="noStrike" dirty="0">
                        <a:solidFill>
                          <a:srgbClr val="FF0000"/>
                        </a:solidFill>
                        <a:effectLst/>
                        <a:latin typeface="+mn-lt"/>
                      </a:endParaRPr>
                    </a:p>
                  </a:txBody>
                  <a:tcPr marL="0" marR="0" marT="0" marB="0" anchor="b"/>
                </a:tc>
                <a:extLst>
                  <a:ext uri="{0D108BD9-81ED-4DB2-BD59-A6C34878D82A}">
                    <a16:rowId xmlns:a16="http://schemas.microsoft.com/office/drawing/2014/main" val="3629436075"/>
                  </a:ext>
                </a:extLst>
              </a:tr>
              <a:tr h="364127">
                <a:tc>
                  <a:txBody>
                    <a:bodyPr/>
                    <a:lstStyle/>
                    <a:p>
                      <a:pPr algn="l" fontAlgn="b"/>
                      <a:r>
                        <a:rPr lang="en-CA" sz="1400" u="none" strike="noStrike" dirty="0">
                          <a:effectLst/>
                        </a:rPr>
                        <a:t>Transfers from Own Reserves</a:t>
                      </a:r>
                      <a:endParaRPr lang="en-CA" sz="1400" b="0" i="0" u="none" strike="noStrike" dirty="0">
                        <a:solidFill>
                          <a:srgbClr val="000000"/>
                        </a:solidFill>
                        <a:effectLst/>
                        <a:latin typeface="Century Gothic" panose="020B0502020202020204" pitchFamily="34" charset="0"/>
                      </a:endParaRPr>
                    </a:p>
                  </a:txBody>
                  <a:tcPr marL="0" marR="0" marT="0" marB="0" anchor="b"/>
                </a:tc>
                <a:tc>
                  <a:txBody>
                    <a:bodyPr/>
                    <a:lstStyle/>
                    <a:p>
                      <a:pPr algn="r" fontAlgn="b"/>
                      <a:r>
                        <a:rPr lang="en-CA" sz="1400" b="0" i="0" u="none" strike="noStrike" dirty="0">
                          <a:solidFill>
                            <a:srgbClr val="FF0000"/>
                          </a:solidFill>
                          <a:effectLst/>
                          <a:latin typeface="+mn-lt"/>
                        </a:rPr>
                        <a:t>1,342,558</a:t>
                      </a:r>
                    </a:p>
                  </a:txBody>
                  <a:tcPr marL="0" marR="0" marT="0" marB="0" anchor="b"/>
                </a:tc>
                <a:tc>
                  <a:txBody>
                    <a:bodyPr/>
                    <a:lstStyle/>
                    <a:p>
                      <a:pPr algn="r" fontAlgn="b"/>
                      <a:r>
                        <a:rPr lang="en-CA" sz="1400" b="0" i="0" u="none" strike="noStrike" dirty="0">
                          <a:solidFill>
                            <a:srgbClr val="FF0000"/>
                          </a:solidFill>
                          <a:effectLst/>
                          <a:latin typeface="+mn-lt"/>
                        </a:rPr>
                        <a:t>2,485,950</a:t>
                      </a:r>
                    </a:p>
                  </a:txBody>
                  <a:tcPr marL="0" marR="0" marT="0" marB="0" anchor="b"/>
                </a:tc>
                <a:tc>
                  <a:txBody>
                    <a:bodyPr/>
                    <a:lstStyle/>
                    <a:p>
                      <a:pPr algn="r" fontAlgn="b"/>
                      <a:r>
                        <a:rPr lang="en-CA" sz="1400" b="0" i="0" u="none" strike="noStrike" dirty="0">
                          <a:solidFill>
                            <a:srgbClr val="FF0000"/>
                          </a:solidFill>
                          <a:effectLst/>
                          <a:latin typeface="+mn-lt"/>
                        </a:rPr>
                        <a:t>1,404,950</a:t>
                      </a:r>
                    </a:p>
                  </a:txBody>
                  <a:tcPr marL="0" marR="0" marT="0" marB="0" anchor="b"/>
                </a:tc>
                <a:tc>
                  <a:txBody>
                    <a:bodyPr/>
                    <a:lstStyle/>
                    <a:p>
                      <a:pPr algn="r" fontAlgn="b"/>
                      <a:r>
                        <a:rPr lang="en-CA" sz="1400" b="0" i="0" u="none" strike="noStrike" dirty="0">
                          <a:solidFill>
                            <a:srgbClr val="FF0000"/>
                          </a:solidFill>
                          <a:effectLst/>
                          <a:latin typeface="+mn-lt"/>
                        </a:rPr>
                        <a:t>300,000</a:t>
                      </a:r>
                    </a:p>
                  </a:txBody>
                  <a:tcPr marL="0" marR="0" marT="0" marB="0" anchor="b"/>
                </a:tc>
                <a:tc>
                  <a:txBody>
                    <a:bodyPr/>
                    <a:lstStyle/>
                    <a:p>
                      <a:pPr algn="r" fontAlgn="b"/>
                      <a:r>
                        <a:rPr lang="en-CA" sz="1400" b="0" i="0" u="none" strike="noStrike" dirty="0">
                          <a:solidFill>
                            <a:srgbClr val="FF0000"/>
                          </a:solidFill>
                          <a:effectLst/>
                          <a:latin typeface="+mn-lt"/>
                        </a:rPr>
                        <a:t>3,080,000</a:t>
                      </a:r>
                    </a:p>
                  </a:txBody>
                  <a:tcPr marL="0" marR="0" marT="0" marB="0" anchor="b"/>
                </a:tc>
                <a:extLst>
                  <a:ext uri="{0D108BD9-81ED-4DB2-BD59-A6C34878D82A}">
                    <a16:rowId xmlns:a16="http://schemas.microsoft.com/office/drawing/2014/main" val="3191195863"/>
                  </a:ext>
                </a:extLst>
              </a:tr>
              <a:tr h="336012">
                <a:tc>
                  <a:txBody>
                    <a:bodyPr/>
                    <a:lstStyle/>
                    <a:p>
                      <a:pPr algn="l" fontAlgn="b"/>
                      <a:r>
                        <a:rPr lang="en-CA" sz="1400" u="none" strike="noStrike" dirty="0">
                          <a:effectLst/>
                        </a:rPr>
                        <a:t>Operating Funds</a:t>
                      </a:r>
                      <a:endParaRPr lang="en-CA" sz="1400" b="0" i="0" u="none" strike="noStrike" dirty="0">
                        <a:solidFill>
                          <a:srgbClr val="000000"/>
                        </a:solidFill>
                        <a:effectLst/>
                        <a:latin typeface="Century Gothic" panose="020B0502020202020204" pitchFamily="34" charset="0"/>
                      </a:endParaRPr>
                    </a:p>
                  </a:txBody>
                  <a:tcPr marL="0" marR="0" marT="0" marB="0" anchor="b"/>
                </a:tc>
                <a:tc>
                  <a:txBody>
                    <a:bodyPr/>
                    <a:lstStyle/>
                    <a:p>
                      <a:pPr algn="r" fontAlgn="b"/>
                      <a:r>
                        <a:rPr lang="en-CA" sz="1400" b="0" i="0" u="none" strike="noStrike" dirty="0">
                          <a:solidFill>
                            <a:srgbClr val="FF0000"/>
                          </a:solidFill>
                          <a:effectLst/>
                          <a:latin typeface="+mn-lt"/>
                        </a:rPr>
                        <a:t>378,504</a:t>
                      </a:r>
                    </a:p>
                  </a:txBody>
                  <a:tcPr marL="0" marR="0" marT="0" marB="0" anchor="b"/>
                </a:tc>
                <a:tc>
                  <a:txBody>
                    <a:bodyPr/>
                    <a:lstStyle/>
                    <a:p>
                      <a:pPr algn="r" fontAlgn="b"/>
                      <a:endParaRPr lang="en-CA" sz="1400" b="0" i="0" u="none" strike="noStrike" dirty="0">
                        <a:solidFill>
                          <a:srgbClr val="FF0000"/>
                        </a:solidFill>
                        <a:effectLst/>
                        <a:latin typeface="+mn-lt"/>
                      </a:endParaRPr>
                    </a:p>
                  </a:txBody>
                  <a:tcPr marL="0" marR="0" marT="0" marB="0" anchor="b"/>
                </a:tc>
                <a:tc>
                  <a:txBody>
                    <a:bodyPr/>
                    <a:lstStyle/>
                    <a:p>
                      <a:pPr algn="r" fontAlgn="b"/>
                      <a:r>
                        <a:rPr lang="en-CA" sz="1400" b="0" i="0" u="none" strike="noStrike" dirty="0">
                          <a:solidFill>
                            <a:srgbClr val="FF0000"/>
                          </a:solidFill>
                          <a:effectLst/>
                          <a:latin typeface="+mn-lt"/>
                        </a:rPr>
                        <a:t>175,000</a:t>
                      </a:r>
                    </a:p>
                  </a:txBody>
                  <a:tcPr marL="0" marR="0" marT="0" marB="0" anchor="b"/>
                </a:tc>
                <a:tc>
                  <a:txBody>
                    <a:bodyPr/>
                    <a:lstStyle/>
                    <a:p>
                      <a:pPr algn="r" fontAlgn="b"/>
                      <a:r>
                        <a:rPr lang="en-CA" sz="1400" b="0" i="0" u="none" strike="noStrike" dirty="0">
                          <a:solidFill>
                            <a:srgbClr val="FF0000"/>
                          </a:solidFill>
                          <a:effectLst/>
                          <a:latin typeface="+mn-lt"/>
                        </a:rPr>
                        <a:t>2,500,000</a:t>
                      </a:r>
                    </a:p>
                  </a:txBody>
                  <a:tcPr marL="0" marR="0" marT="0" marB="0" anchor="b"/>
                </a:tc>
                <a:tc>
                  <a:txBody>
                    <a:bodyPr/>
                    <a:lstStyle/>
                    <a:p>
                      <a:pPr algn="r" fontAlgn="b"/>
                      <a:endParaRPr lang="en-CA" sz="1400" b="0" i="0" u="none" strike="noStrike" dirty="0">
                        <a:solidFill>
                          <a:srgbClr val="FF0000"/>
                        </a:solidFill>
                        <a:effectLst/>
                        <a:latin typeface="+mn-lt"/>
                      </a:endParaRPr>
                    </a:p>
                  </a:txBody>
                  <a:tcPr marL="0" marR="0" marT="0" marB="0" anchor="b"/>
                </a:tc>
                <a:extLst>
                  <a:ext uri="{0D108BD9-81ED-4DB2-BD59-A6C34878D82A}">
                    <a16:rowId xmlns:a16="http://schemas.microsoft.com/office/drawing/2014/main" val="2064497403"/>
                  </a:ext>
                </a:extLst>
              </a:tr>
              <a:tr h="336012">
                <a:tc>
                  <a:txBody>
                    <a:bodyPr/>
                    <a:lstStyle/>
                    <a:p>
                      <a:pPr algn="l" fontAlgn="b"/>
                      <a:r>
                        <a:rPr lang="en-CA" sz="1400" u="none" strike="noStrike" dirty="0">
                          <a:effectLst/>
                        </a:rPr>
                        <a:t>Debt Funding</a:t>
                      </a:r>
                      <a:endParaRPr lang="en-CA" sz="1400" b="0" i="0" u="none" strike="noStrike" dirty="0">
                        <a:solidFill>
                          <a:srgbClr val="000000"/>
                        </a:solidFill>
                        <a:effectLst/>
                        <a:latin typeface="Century Gothic" panose="020B0502020202020204" pitchFamily="34" charset="0"/>
                      </a:endParaRPr>
                    </a:p>
                  </a:txBody>
                  <a:tcPr marL="0" marR="0" marT="0" marB="0" anchor="b"/>
                </a:tc>
                <a:tc>
                  <a:txBody>
                    <a:bodyPr/>
                    <a:lstStyle/>
                    <a:p>
                      <a:pPr algn="r" fontAlgn="b"/>
                      <a:r>
                        <a:rPr lang="en-CA" sz="1400" b="0" i="0" u="none" strike="noStrike" dirty="0">
                          <a:solidFill>
                            <a:srgbClr val="FF0000"/>
                          </a:solidFill>
                          <a:effectLst/>
                          <a:latin typeface="+mn-lt"/>
                        </a:rPr>
                        <a:t>350,000</a:t>
                      </a:r>
                    </a:p>
                  </a:txBody>
                  <a:tcPr marL="0" marR="0" marT="0" marB="0" anchor="b"/>
                </a:tc>
                <a:tc>
                  <a:txBody>
                    <a:bodyPr/>
                    <a:lstStyle/>
                    <a:p>
                      <a:pPr algn="r" fontAlgn="b"/>
                      <a:r>
                        <a:rPr lang="en-CA" sz="1400" b="0" i="0" u="none" strike="noStrike" dirty="0">
                          <a:solidFill>
                            <a:srgbClr val="FF0000"/>
                          </a:solidFill>
                          <a:effectLst/>
                          <a:latin typeface="+mn-lt"/>
                        </a:rPr>
                        <a:t>2,180,000</a:t>
                      </a:r>
                    </a:p>
                  </a:txBody>
                  <a:tcPr marL="0" marR="0" marT="0" marB="0" anchor="b"/>
                </a:tc>
                <a:tc>
                  <a:txBody>
                    <a:bodyPr/>
                    <a:lstStyle/>
                    <a:p>
                      <a:pPr algn="r" fontAlgn="b"/>
                      <a:r>
                        <a:rPr lang="en-CA" sz="1400" b="0" i="0" u="none" strike="noStrike" dirty="0">
                          <a:solidFill>
                            <a:srgbClr val="FF0000"/>
                          </a:solidFill>
                          <a:effectLst/>
                          <a:latin typeface="+mn-lt"/>
                        </a:rPr>
                        <a:t>2,062,143</a:t>
                      </a:r>
                    </a:p>
                  </a:txBody>
                  <a:tcPr marL="0" marR="0" marT="0" marB="0" anchor="b"/>
                </a:tc>
                <a:tc>
                  <a:txBody>
                    <a:bodyPr/>
                    <a:lstStyle/>
                    <a:p>
                      <a:pPr algn="r" fontAlgn="b"/>
                      <a:r>
                        <a:rPr lang="en-CA" sz="1400" b="0" i="0" u="none" strike="noStrike" dirty="0">
                          <a:solidFill>
                            <a:srgbClr val="FF0000"/>
                          </a:solidFill>
                          <a:effectLst/>
                          <a:latin typeface="+mn-lt"/>
                        </a:rPr>
                        <a:t>9,432,143</a:t>
                      </a:r>
                    </a:p>
                  </a:txBody>
                  <a:tcPr marL="0" marR="0" marT="0" marB="0" anchor="b"/>
                </a:tc>
                <a:tc>
                  <a:txBody>
                    <a:bodyPr/>
                    <a:lstStyle/>
                    <a:p>
                      <a:pPr algn="r" fontAlgn="b"/>
                      <a:r>
                        <a:rPr lang="en-CA" sz="1400" b="0" i="0" u="none" strike="noStrike" dirty="0">
                          <a:solidFill>
                            <a:srgbClr val="FF0000"/>
                          </a:solidFill>
                          <a:effectLst/>
                          <a:latin typeface="+mn-lt"/>
                        </a:rPr>
                        <a:t>5,732,143</a:t>
                      </a:r>
                    </a:p>
                  </a:txBody>
                  <a:tcPr marL="0" marR="0" marT="0" marB="0" anchor="b"/>
                </a:tc>
                <a:extLst>
                  <a:ext uri="{0D108BD9-81ED-4DB2-BD59-A6C34878D82A}">
                    <a16:rowId xmlns:a16="http://schemas.microsoft.com/office/drawing/2014/main" val="4171391446"/>
                  </a:ext>
                </a:extLst>
              </a:tr>
              <a:tr h="336012">
                <a:tc>
                  <a:txBody>
                    <a:bodyPr/>
                    <a:lstStyle/>
                    <a:p>
                      <a:pPr algn="l" fontAlgn="b"/>
                      <a:r>
                        <a:rPr lang="en-CA" sz="1400" b="1" u="none" strike="noStrike" dirty="0">
                          <a:effectLst/>
                        </a:rPr>
                        <a:t>Total Revenue</a:t>
                      </a:r>
                      <a:endParaRPr lang="en-CA" sz="1400" b="1" i="0" u="none" strike="noStrike" dirty="0">
                        <a:solidFill>
                          <a:srgbClr val="000000"/>
                        </a:solidFill>
                        <a:effectLst/>
                        <a:latin typeface="Century Gothic" panose="020B0502020202020204" pitchFamily="34" charset="0"/>
                      </a:endParaRPr>
                    </a:p>
                  </a:txBody>
                  <a:tcPr marL="0" marR="0" marT="0" marB="0" anchor="b"/>
                </a:tc>
                <a:tc>
                  <a:txBody>
                    <a:bodyPr/>
                    <a:lstStyle/>
                    <a:p>
                      <a:pPr algn="r" fontAlgn="b"/>
                      <a:r>
                        <a:rPr lang="en-CA" sz="1400" b="1" i="0" u="none" strike="noStrike" dirty="0">
                          <a:solidFill>
                            <a:srgbClr val="FF0000"/>
                          </a:solidFill>
                          <a:effectLst/>
                          <a:latin typeface="+mn-lt"/>
                        </a:rPr>
                        <a:t>9,593,590</a:t>
                      </a:r>
                    </a:p>
                  </a:txBody>
                  <a:tcPr marL="0" marR="0" marT="0" marB="0" anchor="b"/>
                </a:tc>
                <a:tc>
                  <a:txBody>
                    <a:bodyPr/>
                    <a:lstStyle/>
                    <a:p>
                      <a:pPr algn="r" fontAlgn="b"/>
                      <a:r>
                        <a:rPr lang="en-CA" sz="1400" b="1" i="0" u="none" strike="noStrike" dirty="0">
                          <a:solidFill>
                            <a:srgbClr val="FF0000"/>
                          </a:solidFill>
                          <a:effectLst/>
                          <a:latin typeface="+mn-lt"/>
                        </a:rPr>
                        <a:t>9,429,990</a:t>
                      </a:r>
                    </a:p>
                  </a:txBody>
                  <a:tcPr marL="0" marR="0" marT="0" marB="0" anchor="b"/>
                </a:tc>
                <a:tc>
                  <a:txBody>
                    <a:bodyPr/>
                    <a:lstStyle/>
                    <a:p>
                      <a:pPr algn="r" fontAlgn="b"/>
                      <a:r>
                        <a:rPr lang="en-CA" sz="1400" b="1" i="0" u="none" strike="noStrike" dirty="0">
                          <a:solidFill>
                            <a:srgbClr val="FF0000"/>
                          </a:solidFill>
                          <a:effectLst/>
                          <a:latin typeface="+mn-lt"/>
                        </a:rPr>
                        <a:t>7,481,133</a:t>
                      </a:r>
                    </a:p>
                  </a:txBody>
                  <a:tcPr marL="0" marR="0" marT="0" marB="0" anchor="b"/>
                </a:tc>
                <a:tc>
                  <a:txBody>
                    <a:bodyPr/>
                    <a:lstStyle/>
                    <a:p>
                      <a:pPr algn="r" fontAlgn="b"/>
                      <a:r>
                        <a:rPr lang="en-CA" sz="1400" b="1" i="0" u="none" strike="noStrike" dirty="0">
                          <a:solidFill>
                            <a:srgbClr val="FF0000"/>
                          </a:solidFill>
                          <a:effectLst/>
                          <a:latin typeface="+mn-lt"/>
                        </a:rPr>
                        <a:t>13,207,143</a:t>
                      </a:r>
                    </a:p>
                  </a:txBody>
                  <a:tcPr marL="0" marR="0" marT="0" marB="0" anchor="b"/>
                </a:tc>
                <a:tc>
                  <a:txBody>
                    <a:bodyPr/>
                    <a:lstStyle/>
                    <a:p>
                      <a:pPr algn="r" fontAlgn="b"/>
                      <a:r>
                        <a:rPr lang="en-CA" sz="1400" b="1" i="0" u="none" strike="noStrike" dirty="0">
                          <a:solidFill>
                            <a:srgbClr val="FF0000"/>
                          </a:solidFill>
                          <a:effectLst/>
                          <a:latin typeface="+mn-lt"/>
                        </a:rPr>
                        <a:t>9,262,143</a:t>
                      </a:r>
                    </a:p>
                  </a:txBody>
                  <a:tcPr marL="0" marR="0" marT="0" marB="0" anchor="b"/>
                </a:tc>
                <a:extLst>
                  <a:ext uri="{0D108BD9-81ED-4DB2-BD59-A6C34878D82A}">
                    <a16:rowId xmlns:a16="http://schemas.microsoft.com/office/drawing/2014/main" val="207323733"/>
                  </a:ext>
                </a:extLst>
              </a:tr>
              <a:tr h="325174">
                <a:tc>
                  <a:txBody>
                    <a:bodyPr/>
                    <a:lstStyle/>
                    <a:p>
                      <a:pPr algn="l" fontAlgn="b"/>
                      <a:endParaRPr lang="en-CA" sz="1400" b="0" i="0" u="none" strike="noStrike" dirty="0">
                        <a:solidFill>
                          <a:srgbClr val="000000"/>
                        </a:solidFill>
                        <a:effectLst/>
                        <a:latin typeface="Century Gothic" panose="020B0502020202020204" pitchFamily="34" charset="0"/>
                      </a:endParaRPr>
                    </a:p>
                  </a:txBody>
                  <a:tcPr marL="0" marR="0" marT="0" marB="0" anchor="b"/>
                </a:tc>
                <a:tc>
                  <a:txBody>
                    <a:bodyPr/>
                    <a:lstStyle/>
                    <a:p>
                      <a:pPr algn="l" fontAlgn="b"/>
                      <a:endParaRPr lang="en-CA" sz="1400" b="0" i="0" u="none" strike="noStrike" dirty="0">
                        <a:solidFill>
                          <a:srgbClr val="000000"/>
                        </a:solidFill>
                        <a:effectLst/>
                        <a:latin typeface="+mn-lt"/>
                      </a:endParaRPr>
                    </a:p>
                  </a:txBody>
                  <a:tcPr marL="0" marR="0" marT="0" marB="0" anchor="b"/>
                </a:tc>
                <a:tc>
                  <a:txBody>
                    <a:bodyPr/>
                    <a:lstStyle/>
                    <a:p>
                      <a:pPr algn="l" fontAlgn="b"/>
                      <a:endParaRPr lang="en-CA" sz="1400" b="0" i="0" u="none" strike="noStrike" dirty="0">
                        <a:solidFill>
                          <a:srgbClr val="000000"/>
                        </a:solidFill>
                        <a:effectLst/>
                        <a:latin typeface="+mn-lt"/>
                      </a:endParaRPr>
                    </a:p>
                  </a:txBody>
                  <a:tcPr marL="0" marR="0" marT="0" marB="0" anchor="b"/>
                </a:tc>
                <a:tc>
                  <a:txBody>
                    <a:bodyPr/>
                    <a:lstStyle/>
                    <a:p>
                      <a:pPr algn="l" fontAlgn="b"/>
                      <a:endParaRPr lang="en-CA" sz="1400" b="0" i="0" u="none" strike="noStrike" dirty="0">
                        <a:solidFill>
                          <a:srgbClr val="000000"/>
                        </a:solidFill>
                        <a:effectLst/>
                        <a:latin typeface="+mn-lt"/>
                      </a:endParaRPr>
                    </a:p>
                  </a:txBody>
                  <a:tcPr marL="0" marR="0" marT="0" marB="0" anchor="b"/>
                </a:tc>
                <a:tc>
                  <a:txBody>
                    <a:bodyPr/>
                    <a:lstStyle/>
                    <a:p>
                      <a:pPr algn="l" fontAlgn="b"/>
                      <a:endParaRPr lang="en-CA" sz="1400" b="0" i="0" u="none" strike="noStrike" dirty="0">
                        <a:solidFill>
                          <a:srgbClr val="000000"/>
                        </a:solidFill>
                        <a:effectLst/>
                        <a:latin typeface="+mn-lt"/>
                      </a:endParaRPr>
                    </a:p>
                  </a:txBody>
                  <a:tcPr marL="0" marR="0" marT="0" marB="0" anchor="b"/>
                </a:tc>
                <a:tc>
                  <a:txBody>
                    <a:bodyPr/>
                    <a:lstStyle/>
                    <a:p>
                      <a:pPr algn="l" fontAlgn="b"/>
                      <a:endParaRPr lang="en-CA" sz="1400" b="0" i="0" u="none" strike="noStrike" dirty="0">
                        <a:solidFill>
                          <a:srgbClr val="000000"/>
                        </a:solidFill>
                        <a:effectLst/>
                        <a:latin typeface="+mn-lt"/>
                      </a:endParaRPr>
                    </a:p>
                  </a:txBody>
                  <a:tcPr marL="0" marR="0" marT="0" marB="0" anchor="b"/>
                </a:tc>
                <a:extLst>
                  <a:ext uri="{0D108BD9-81ED-4DB2-BD59-A6C34878D82A}">
                    <a16:rowId xmlns:a16="http://schemas.microsoft.com/office/drawing/2014/main" val="3947680071"/>
                  </a:ext>
                </a:extLst>
              </a:tr>
              <a:tr h="336012">
                <a:tc>
                  <a:txBody>
                    <a:bodyPr/>
                    <a:lstStyle/>
                    <a:p>
                      <a:pPr algn="l" fontAlgn="b"/>
                      <a:r>
                        <a:rPr lang="en-CA" sz="1400" u="none" strike="noStrike" dirty="0">
                          <a:effectLst/>
                        </a:rPr>
                        <a:t>Affordable Housing</a:t>
                      </a:r>
                      <a:endParaRPr lang="en-CA" sz="1400" b="0" i="0" u="none" strike="noStrike" dirty="0">
                        <a:solidFill>
                          <a:srgbClr val="000000"/>
                        </a:solidFill>
                        <a:effectLst/>
                        <a:latin typeface="Century Gothic" panose="020B0502020202020204" pitchFamily="34" charset="0"/>
                      </a:endParaRPr>
                    </a:p>
                  </a:txBody>
                  <a:tcPr marL="0" marR="0" marT="0" marB="0" anchor="b"/>
                </a:tc>
                <a:tc>
                  <a:txBody>
                    <a:bodyPr/>
                    <a:lstStyle/>
                    <a:p>
                      <a:pPr algn="r" fontAlgn="b"/>
                      <a:r>
                        <a:rPr lang="en-CA" sz="1400" b="0" i="0" u="none" strike="noStrike" dirty="0">
                          <a:solidFill>
                            <a:srgbClr val="000000"/>
                          </a:solidFill>
                          <a:effectLst/>
                          <a:latin typeface="+mn-lt"/>
                        </a:rPr>
                        <a:t>167,000</a:t>
                      </a:r>
                    </a:p>
                  </a:txBody>
                  <a:tcPr marL="0" marR="0" marT="0" marB="0" anchor="b"/>
                </a:tc>
                <a:tc>
                  <a:txBody>
                    <a:bodyPr/>
                    <a:lstStyle/>
                    <a:p>
                      <a:pPr algn="r" fontAlgn="b"/>
                      <a:r>
                        <a:rPr lang="en-CA" sz="1400" b="0" i="0" u="none" strike="noStrike" dirty="0">
                          <a:solidFill>
                            <a:srgbClr val="000000"/>
                          </a:solidFill>
                          <a:effectLst/>
                          <a:latin typeface="+mn-lt"/>
                        </a:rPr>
                        <a:t>650,000</a:t>
                      </a:r>
                    </a:p>
                  </a:txBody>
                  <a:tcPr marL="0" marR="0" marT="0" marB="0" anchor="b"/>
                </a:tc>
                <a:tc>
                  <a:txBody>
                    <a:bodyPr/>
                    <a:lstStyle/>
                    <a:p>
                      <a:pPr algn="r" fontAlgn="b"/>
                      <a:endParaRPr lang="en-CA" sz="1400" b="0" i="0" u="none" strike="noStrike" dirty="0">
                        <a:solidFill>
                          <a:srgbClr val="000000"/>
                        </a:solidFill>
                        <a:effectLst/>
                        <a:latin typeface="+mn-lt"/>
                      </a:endParaRPr>
                    </a:p>
                  </a:txBody>
                  <a:tcPr marL="0" marR="0" marT="0" marB="0" anchor="b"/>
                </a:tc>
                <a:tc>
                  <a:txBody>
                    <a:bodyPr/>
                    <a:lstStyle/>
                    <a:p>
                      <a:pPr algn="r" fontAlgn="b"/>
                      <a:endParaRPr lang="en-CA" sz="1400" b="0" i="0" u="none" strike="noStrike" dirty="0">
                        <a:solidFill>
                          <a:srgbClr val="000000"/>
                        </a:solidFill>
                        <a:effectLst/>
                        <a:latin typeface="+mn-lt"/>
                      </a:endParaRPr>
                    </a:p>
                  </a:txBody>
                  <a:tcPr marL="0" marR="0" marT="0" marB="0" anchor="b"/>
                </a:tc>
                <a:tc>
                  <a:txBody>
                    <a:bodyPr/>
                    <a:lstStyle/>
                    <a:p>
                      <a:pPr algn="r" fontAlgn="b"/>
                      <a:endParaRPr lang="en-CA" sz="1400" b="0" i="0" u="none" strike="noStrike" dirty="0">
                        <a:solidFill>
                          <a:srgbClr val="000000"/>
                        </a:solidFill>
                        <a:effectLst/>
                        <a:latin typeface="+mn-lt"/>
                      </a:endParaRPr>
                    </a:p>
                  </a:txBody>
                  <a:tcPr marL="0" marR="0" marT="0" marB="0" anchor="b"/>
                </a:tc>
                <a:extLst>
                  <a:ext uri="{0D108BD9-81ED-4DB2-BD59-A6C34878D82A}">
                    <a16:rowId xmlns:a16="http://schemas.microsoft.com/office/drawing/2014/main" val="1839241100"/>
                  </a:ext>
                </a:extLst>
              </a:tr>
              <a:tr h="336012">
                <a:tc>
                  <a:txBody>
                    <a:bodyPr/>
                    <a:lstStyle/>
                    <a:p>
                      <a:pPr algn="l" fontAlgn="b"/>
                      <a:r>
                        <a:rPr lang="en-CA" sz="1400" u="none" strike="noStrike" dirty="0">
                          <a:effectLst/>
                        </a:rPr>
                        <a:t>Buildings</a:t>
                      </a:r>
                      <a:endParaRPr lang="en-CA" sz="1400" b="0" i="0" u="none" strike="noStrike" dirty="0">
                        <a:solidFill>
                          <a:srgbClr val="000000"/>
                        </a:solidFill>
                        <a:effectLst/>
                        <a:latin typeface="Century Gothic" panose="020B0502020202020204" pitchFamily="34" charset="0"/>
                      </a:endParaRPr>
                    </a:p>
                  </a:txBody>
                  <a:tcPr marL="0" marR="0" marT="0" marB="0" anchor="b"/>
                </a:tc>
                <a:tc>
                  <a:txBody>
                    <a:bodyPr/>
                    <a:lstStyle/>
                    <a:p>
                      <a:pPr algn="r" fontAlgn="b"/>
                      <a:r>
                        <a:rPr lang="en-CA" sz="1400" b="0" i="0" u="none" strike="noStrike" dirty="0">
                          <a:solidFill>
                            <a:srgbClr val="000000"/>
                          </a:solidFill>
                          <a:effectLst/>
                          <a:latin typeface="+mn-lt"/>
                        </a:rPr>
                        <a:t>125,085</a:t>
                      </a:r>
                    </a:p>
                  </a:txBody>
                  <a:tcPr marL="0" marR="0" marT="0" marB="0" anchor="b"/>
                </a:tc>
                <a:tc>
                  <a:txBody>
                    <a:bodyPr/>
                    <a:lstStyle/>
                    <a:p>
                      <a:pPr algn="r" fontAlgn="b"/>
                      <a:endParaRPr lang="en-CA" sz="1400" b="0" i="0" u="none" strike="noStrike" dirty="0">
                        <a:solidFill>
                          <a:srgbClr val="000000"/>
                        </a:solidFill>
                        <a:effectLst/>
                        <a:latin typeface="+mn-lt"/>
                      </a:endParaRPr>
                    </a:p>
                  </a:txBody>
                  <a:tcPr marL="0" marR="0" marT="0" marB="0" anchor="b"/>
                </a:tc>
                <a:tc>
                  <a:txBody>
                    <a:bodyPr/>
                    <a:lstStyle/>
                    <a:p>
                      <a:pPr algn="r" fontAlgn="b"/>
                      <a:r>
                        <a:rPr lang="en-CA" sz="1400" b="0" i="0" u="none" strike="noStrike" dirty="0">
                          <a:solidFill>
                            <a:srgbClr val="000000"/>
                          </a:solidFill>
                          <a:effectLst/>
                          <a:latin typeface="+mn-lt"/>
                        </a:rPr>
                        <a:t>175,000</a:t>
                      </a:r>
                    </a:p>
                  </a:txBody>
                  <a:tcPr marL="0" marR="0" marT="0" marB="0" anchor="b"/>
                </a:tc>
                <a:tc>
                  <a:txBody>
                    <a:bodyPr/>
                    <a:lstStyle/>
                    <a:p>
                      <a:pPr algn="r" fontAlgn="b"/>
                      <a:r>
                        <a:rPr lang="en-CA" sz="1400" b="0" i="0" u="none" strike="noStrike" dirty="0">
                          <a:solidFill>
                            <a:srgbClr val="000000"/>
                          </a:solidFill>
                          <a:effectLst/>
                          <a:latin typeface="+mn-lt"/>
                        </a:rPr>
                        <a:t>6,700,000</a:t>
                      </a:r>
                    </a:p>
                  </a:txBody>
                  <a:tcPr marL="0" marR="0" marT="0" marB="0" anchor="b"/>
                </a:tc>
                <a:tc>
                  <a:txBody>
                    <a:bodyPr/>
                    <a:lstStyle/>
                    <a:p>
                      <a:pPr algn="r" fontAlgn="b"/>
                      <a:endParaRPr lang="en-CA" sz="1400" b="0" i="0" u="none" strike="noStrike" dirty="0">
                        <a:solidFill>
                          <a:srgbClr val="000000"/>
                        </a:solidFill>
                        <a:effectLst/>
                        <a:latin typeface="+mn-lt"/>
                      </a:endParaRPr>
                    </a:p>
                  </a:txBody>
                  <a:tcPr marL="0" marR="0" marT="0" marB="0" anchor="b"/>
                </a:tc>
                <a:extLst>
                  <a:ext uri="{0D108BD9-81ED-4DB2-BD59-A6C34878D82A}">
                    <a16:rowId xmlns:a16="http://schemas.microsoft.com/office/drawing/2014/main" val="443350114"/>
                  </a:ext>
                </a:extLst>
              </a:tr>
              <a:tr h="336012">
                <a:tc>
                  <a:txBody>
                    <a:bodyPr/>
                    <a:lstStyle/>
                    <a:p>
                      <a:pPr algn="l" fontAlgn="b"/>
                      <a:r>
                        <a:rPr lang="en-CA" sz="1400" u="none" strike="noStrike" dirty="0">
                          <a:effectLst/>
                        </a:rPr>
                        <a:t>General Gov't</a:t>
                      </a:r>
                      <a:endParaRPr lang="en-CA" sz="1400" b="0" i="0" u="none" strike="noStrike" dirty="0">
                        <a:solidFill>
                          <a:srgbClr val="000000"/>
                        </a:solidFill>
                        <a:effectLst/>
                        <a:latin typeface="Century Gothic" panose="020B0502020202020204" pitchFamily="34" charset="0"/>
                      </a:endParaRPr>
                    </a:p>
                  </a:txBody>
                  <a:tcPr marL="0" marR="0" marT="0" marB="0" anchor="b"/>
                </a:tc>
                <a:tc>
                  <a:txBody>
                    <a:bodyPr/>
                    <a:lstStyle/>
                    <a:p>
                      <a:pPr algn="r" fontAlgn="b"/>
                      <a:r>
                        <a:rPr lang="en-CA" sz="1400" b="0" i="0" u="none" strike="noStrike" dirty="0">
                          <a:solidFill>
                            <a:srgbClr val="000000"/>
                          </a:solidFill>
                          <a:effectLst/>
                          <a:latin typeface="+mn-lt"/>
                        </a:rPr>
                        <a:t>252,947</a:t>
                      </a:r>
                    </a:p>
                  </a:txBody>
                  <a:tcPr marL="0" marR="0" marT="0" marB="0" anchor="b"/>
                </a:tc>
                <a:tc>
                  <a:txBody>
                    <a:bodyPr/>
                    <a:lstStyle/>
                    <a:p>
                      <a:pPr algn="r" fontAlgn="b"/>
                      <a:r>
                        <a:rPr lang="en-CA" sz="1400" b="0" i="0" u="none" strike="noStrike" dirty="0">
                          <a:solidFill>
                            <a:srgbClr val="000000"/>
                          </a:solidFill>
                          <a:effectLst/>
                          <a:latin typeface="+mn-lt"/>
                        </a:rPr>
                        <a:t>250,000</a:t>
                      </a:r>
                    </a:p>
                  </a:txBody>
                  <a:tcPr marL="0" marR="0" marT="0" marB="0" anchor="b"/>
                </a:tc>
                <a:tc>
                  <a:txBody>
                    <a:bodyPr/>
                    <a:lstStyle/>
                    <a:p>
                      <a:pPr algn="r" fontAlgn="b"/>
                      <a:endParaRPr lang="en-CA" sz="1400" b="0" i="0" u="none" strike="noStrike" dirty="0">
                        <a:solidFill>
                          <a:srgbClr val="000000"/>
                        </a:solidFill>
                        <a:effectLst/>
                        <a:latin typeface="+mn-lt"/>
                      </a:endParaRPr>
                    </a:p>
                  </a:txBody>
                  <a:tcPr marL="0" marR="0" marT="0" marB="0" anchor="b"/>
                </a:tc>
                <a:tc>
                  <a:txBody>
                    <a:bodyPr/>
                    <a:lstStyle/>
                    <a:p>
                      <a:pPr algn="r" fontAlgn="b"/>
                      <a:endParaRPr lang="en-CA" sz="1400" b="0" i="0" u="none" strike="noStrike" dirty="0">
                        <a:solidFill>
                          <a:srgbClr val="000000"/>
                        </a:solidFill>
                        <a:effectLst/>
                        <a:latin typeface="+mn-lt"/>
                      </a:endParaRPr>
                    </a:p>
                  </a:txBody>
                  <a:tcPr marL="0" marR="0" marT="0" marB="0" anchor="b"/>
                </a:tc>
                <a:tc>
                  <a:txBody>
                    <a:bodyPr/>
                    <a:lstStyle/>
                    <a:p>
                      <a:pPr algn="r" fontAlgn="b"/>
                      <a:endParaRPr lang="en-CA" sz="1400" b="0" i="0" u="none" strike="noStrike" dirty="0">
                        <a:solidFill>
                          <a:srgbClr val="000000"/>
                        </a:solidFill>
                        <a:effectLst/>
                        <a:latin typeface="+mn-lt"/>
                      </a:endParaRPr>
                    </a:p>
                  </a:txBody>
                  <a:tcPr marL="0" marR="0" marT="0" marB="0" anchor="b"/>
                </a:tc>
                <a:extLst>
                  <a:ext uri="{0D108BD9-81ED-4DB2-BD59-A6C34878D82A}">
                    <a16:rowId xmlns:a16="http://schemas.microsoft.com/office/drawing/2014/main" val="3595341344"/>
                  </a:ext>
                </a:extLst>
              </a:tr>
              <a:tr h="336012">
                <a:tc>
                  <a:txBody>
                    <a:bodyPr/>
                    <a:lstStyle/>
                    <a:p>
                      <a:pPr algn="l" fontAlgn="b"/>
                      <a:r>
                        <a:rPr lang="en-CA" sz="1400" u="none" strike="noStrike" dirty="0">
                          <a:effectLst/>
                        </a:rPr>
                        <a:t>Emergency Services</a:t>
                      </a:r>
                      <a:endParaRPr lang="en-CA" sz="1400" b="0" i="0" u="none" strike="noStrike" dirty="0">
                        <a:solidFill>
                          <a:srgbClr val="000000"/>
                        </a:solidFill>
                        <a:effectLst/>
                        <a:latin typeface="Century Gothic" panose="020B0502020202020204" pitchFamily="34" charset="0"/>
                      </a:endParaRPr>
                    </a:p>
                  </a:txBody>
                  <a:tcPr marL="0" marR="0" marT="0" marB="0" anchor="b"/>
                </a:tc>
                <a:tc>
                  <a:txBody>
                    <a:bodyPr/>
                    <a:lstStyle/>
                    <a:p>
                      <a:pPr algn="r" fontAlgn="b"/>
                      <a:r>
                        <a:rPr lang="en-CA" sz="1400" b="0" i="0" u="none" strike="noStrike" dirty="0">
                          <a:solidFill>
                            <a:srgbClr val="000000"/>
                          </a:solidFill>
                          <a:effectLst/>
                          <a:latin typeface="+mn-lt"/>
                        </a:rPr>
                        <a:t>397,464</a:t>
                      </a:r>
                    </a:p>
                  </a:txBody>
                  <a:tcPr marL="0" marR="0" marT="0" marB="0" anchor="b"/>
                </a:tc>
                <a:tc>
                  <a:txBody>
                    <a:bodyPr/>
                    <a:lstStyle/>
                    <a:p>
                      <a:pPr algn="r" fontAlgn="b"/>
                      <a:r>
                        <a:rPr lang="en-CA" sz="1400" b="0" i="0" u="none" strike="noStrike" dirty="0">
                          <a:solidFill>
                            <a:srgbClr val="000000"/>
                          </a:solidFill>
                          <a:effectLst/>
                          <a:latin typeface="+mn-lt"/>
                        </a:rPr>
                        <a:t>900,000</a:t>
                      </a:r>
                    </a:p>
                  </a:txBody>
                  <a:tcPr marL="0" marR="0" marT="0" marB="0" anchor="b"/>
                </a:tc>
                <a:tc>
                  <a:txBody>
                    <a:bodyPr/>
                    <a:lstStyle/>
                    <a:p>
                      <a:pPr algn="r" fontAlgn="b"/>
                      <a:r>
                        <a:rPr lang="en-CA" sz="1400" b="0" i="0" u="none" strike="noStrike" dirty="0">
                          <a:solidFill>
                            <a:srgbClr val="000000"/>
                          </a:solidFill>
                          <a:effectLst/>
                          <a:latin typeface="+mn-lt"/>
                        </a:rPr>
                        <a:t>600,000</a:t>
                      </a:r>
                    </a:p>
                  </a:txBody>
                  <a:tcPr marL="0" marR="0" marT="0" marB="0" anchor="b"/>
                </a:tc>
                <a:tc>
                  <a:txBody>
                    <a:bodyPr/>
                    <a:lstStyle/>
                    <a:p>
                      <a:pPr algn="r" fontAlgn="b"/>
                      <a:endParaRPr lang="en-CA" sz="1400" b="0" i="0" u="none" strike="noStrike" dirty="0">
                        <a:solidFill>
                          <a:srgbClr val="000000"/>
                        </a:solidFill>
                        <a:effectLst/>
                        <a:latin typeface="+mn-lt"/>
                      </a:endParaRPr>
                    </a:p>
                  </a:txBody>
                  <a:tcPr marL="0" marR="0" marT="0" marB="0" anchor="b"/>
                </a:tc>
                <a:tc>
                  <a:txBody>
                    <a:bodyPr/>
                    <a:lstStyle/>
                    <a:p>
                      <a:pPr algn="r" fontAlgn="b"/>
                      <a:endParaRPr lang="en-CA" sz="1400" b="0" i="0" u="none" strike="noStrike" dirty="0">
                        <a:solidFill>
                          <a:srgbClr val="000000"/>
                        </a:solidFill>
                        <a:effectLst/>
                        <a:latin typeface="+mn-lt"/>
                      </a:endParaRPr>
                    </a:p>
                  </a:txBody>
                  <a:tcPr marL="0" marR="0" marT="0" marB="0" anchor="b"/>
                </a:tc>
                <a:extLst>
                  <a:ext uri="{0D108BD9-81ED-4DB2-BD59-A6C34878D82A}">
                    <a16:rowId xmlns:a16="http://schemas.microsoft.com/office/drawing/2014/main" val="1536166514"/>
                  </a:ext>
                </a:extLst>
              </a:tr>
              <a:tr h="336012">
                <a:tc>
                  <a:txBody>
                    <a:bodyPr/>
                    <a:lstStyle/>
                    <a:p>
                      <a:pPr algn="l" fontAlgn="b"/>
                      <a:r>
                        <a:rPr lang="en-CA" sz="1400" u="none" strike="noStrike" dirty="0">
                          <a:effectLst/>
                        </a:rPr>
                        <a:t>Fleet</a:t>
                      </a:r>
                      <a:endParaRPr lang="en-CA" sz="1400" b="0" i="0" u="none" strike="noStrike" dirty="0">
                        <a:solidFill>
                          <a:srgbClr val="000000"/>
                        </a:solidFill>
                        <a:effectLst/>
                        <a:latin typeface="Century Gothic" panose="020B0502020202020204" pitchFamily="34" charset="0"/>
                      </a:endParaRPr>
                    </a:p>
                  </a:txBody>
                  <a:tcPr marL="0" marR="0" marT="0" marB="0" anchor="b"/>
                </a:tc>
                <a:tc>
                  <a:txBody>
                    <a:bodyPr/>
                    <a:lstStyle/>
                    <a:p>
                      <a:pPr algn="r" fontAlgn="b"/>
                      <a:r>
                        <a:rPr lang="en-CA" sz="1400" b="0" i="0" u="none" strike="noStrike" dirty="0">
                          <a:solidFill>
                            <a:srgbClr val="000000"/>
                          </a:solidFill>
                          <a:effectLst/>
                          <a:latin typeface="+mn-lt"/>
                        </a:rPr>
                        <a:t>350,000</a:t>
                      </a:r>
                    </a:p>
                  </a:txBody>
                  <a:tcPr marL="0" marR="0" marT="0" marB="0" anchor="b"/>
                </a:tc>
                <a:tc>
                  <a:txBody>
                    <a:bodyPr/>
                    <a:lstStyle/>
                    <a:p>
                      <a:pPr algn="r" fontAlgn="b"/>
                      <a:r>
                        <a:rPr lang="en-CA" sz="1400" b="0" i="0" u="none" strike="noStrike" dirty="0">
                          <a:solidFill>
                            <a:srgbClr val="000000"/>
                          </a:solidFill>
                          <a:effectLst/>
                          <a:latin typeface="+mn-lt"/>
                        </a:rPr>
                        <a:t>30,000</a:t>
                      </a:r>
                    </a:p>
                  </a:txBody>
                  <a:tcPr marL="0" marR="0" marT="0" marB="0" anchor="b"/>
                </a:tc>
                <a:tc>
                  <a:txBody>
                    <a:bodyPr/>
                    <a:lstStyle/>
                    <a:p>
                      <a:pPr algn="r" fontAlgn="b"/>
                      <a:endParaRPr lang="en-CA" sz="1400" b="0" i="0" u="none" strike="noStrike" dirty="0">
                        <a:solidFill>
                          <a:srgbClr val="000000"/>
                        </a:solidFill>
                        <a:effectLst/>
                        <a:latin typeface="+mn-lt"/>
                      </a:endParaRPr>
                    </a:p>
                  </a:txBody>
                  <a:tcPr marL="0" marR="0" marT="0" marB="0" anchor="b"/>
                </a:tc>
                <a:tc>
                  <a:txBody>
                    <a:bodyPr/>
                    <a:lstStyle/>
                    <a:p>
                      <a:pPr algn="r" fontAlgn="b"/>
                      <a:endParaRPr lang="en-CA" sz="1400" b="0" i="0" u="none" strike="noStrike" dirty="0">
                        <a:solidFill>
                          <a:srgbClr val="000000"/>
                        </a:solidFill>
                        <a:effectLst/>
                        <a:latin typeface="+mn-lt"/>
                      </a:endParaRPr>
                    </a:p>
                  </a:txBody>
                  <a:tcPr marL="0" marR="0" marT="0" marB="0" anchor="b"/>
                </a:tc>
                <a:tc>
                  <a:txBody>
                    <a:bodyPr/>
                    <a:lstStyle/>
                    <a:p>
                      <a:pPr algn="r" fontAlgn="b"/>
                      <a:r>
                        <a:rPr lang="en-CA" sz="1400" b="0" i="0" u="none" strike="noStrike" dirty="0">
                          <a:solidFill>
                            <a:srgbClr val="000000"/>
                          </a:solidFill>
                          <a:effectLst/>
                          <a:latin typeface="+mn-lt"/>
                        </a:rPr>
                        <a:t>80,000</a:t>
                      </a:r>
                    </a:p>
                  </a:txBody>
                  <a:tcPr marL="0" marR="0" marT="0" marB="0" anchor="b"/>
                </a:tc>
                <a:extLst>
                  <a:ext uri="{0D108BD9-81ED-4DB2-BD59-A6C34878D82A}">
                    <a16:rowId xmlns:a16="http://schemas.microsoft.com/office/drawing/2014/main" val="815935142"/>
                  </a:ext>
                </a:extLst>
              </a:tr>
              <a:tr h="336012">
                <a:tc>
                  <a:txBody>
                    <a:bodyPr/>
                    <a:lstStyle/>
                    <a:p>
                      <a:pPr algn="l" fontAlgn="b"/>
                      <a:r>
                        <a:rPr lang="en-CA" sz="1400" u="none" strike="noStrike" dirty="0">
                          <a:effectLst/>
                        </a:rPr>
                        <a:t>Parks &amp; Recreation</a:t>
                      </a:r>
                      <a:endParaRPr lang="en-CA" sz="1400" b="0" i="0" u="none" strike="noStrike" dirty="0">
                        <a:solidFill>
                          <a:srgbClr val="000000"/>
                        </a:solidFill>
                        <a:effectLst/>
                        <a:latin typeface="Century Gothic" panose="020B0502020202020204" pitchFamily="34" charset="0"/>
                      </a:endParaRPr>
                    </a:p>
                  </a:txBody>
                  <a:tcPr marL="0" marR="0" marT="0" marB="0" anchor="b"/>
                </a:tc>
                <a:tc>
                  <a:txBody>
                    <a:bodyPr/>
                    <a:lstStyle/>
                    <a:p>
                      <a:pPr algn="r" fontAlgn="b"/>
                      <a:r>
                        <a:rPr lang="en-CA" sz="1400" b="0" i="0" u="none" strike="noStrike" dirty="0">
                          <a:solidFill>
                            <a:srgbClr val="000000"/>
                          </a:solidFill>
                          <a:effectLst/>
                          <a:latin typeface="+mn-lt"/>
                        </a:rPr>
                        <a:t>2,242,296</a:t>
                      </a:r>
                    </a:p>
                  </a:txBody>
                  <a:tcPr marL="0" marR="0" marT="0" marB="0" anchor="b"/>
                </a:tc>
                <a:tc>
                  <a:txBody>
                    <a:bodyPr/>
                    <a:lstStyle/>
                    <a:p>
                      <a:pPr algn="r" fontAlgn="b"/>
                      <a:r>
                        <a:rPr lang="en-CA" sz="1400" b="0" i="0" u="none" strike="noStrike" dirty="0">
                          <a:solidFill>
                            <a:srgbClr val="000000"/>
                          </a:solidFill>
                          <a:effectLst/>
                          <a:latin typeface="+mn-lt"/>
                        </a:rPr>
                        <a:t>245,000</a:t>
                      </a:r>
                    </a:p>
                  </a:txBody>
                  <a:tcPr marL="0" marR="0" marT="0" marB="0" anchor="b"/>
                </a:tc>
                <a:tc>
                  <a:txBody>
                    <a:bodyPr/>
                    <a:lstStyle/>
                    <a:p>
                      <a:pPr algn="r" fontAlgn="b"/>
                      <a:r>
                        <a:rPr lang="en-CA" sz="1400" b="0" i="0" u="none" strike="noStrike" dirty="0">
                          <a:solidFill>
                            <a:srgbClr val="000000"/>
                          </a:solidFill>
                          <a:effectLst/>
                          <a:latin typeface="+mn-lt"/>
                        </a:rPr>
                        <a:t>184,000</a:t>
                      </a:r>
                    </a:p>
                  </a:txBody>
                  <a:tcPr marL="0" marR="0" marT="0" marB="0" anchor="b"/>
                </a:tc>
                <a:tc>
                  <a:txBody>
                    <a:bodyPr/>
                    <a:lstStyle/>
                    <a:p>
                      <a:pPr algn="r" fontAlgn="b"/>
                      <a:r>
                        <a:rPr lang="en-CA" sz="1400" b="0" i="0" u="none" strike="noStrike" dirty="0">
                          <a:solidFill>
                            <a:srgbClr val="000000"/>
                          </a:solidFill>
                          <a:effectLst/>
                          <a:latin typeface="+mn-lt"/>
                        </a:rPr>
                        <a:t>60,000</a:t>
                      </a:r>
                    </a:p>
                  </a:txBody>
                  <a:tcPr marL="0" marR="0" marT="0" marB="0" anchor="b"/>
                </a:tc>
                <a:tc>
                  <a:txBody>
                    <a:bodyPr/>
                    <a:lstStyle/>
                    <a:p>
                      <a:pPr algn="r" fontAlgn="b"/>
                      <a:r>
                        <a:rPr lang="en-CA" sz="1400" b="0" i="0" u="none" strike="noStrike" dirty="0">
                          <a:solidFill>
                            <a:srgbClr val="000000"/>
                          </a:solidFill>
                          <a:effectLst/>
                          <a:latin typeface="+mn-lt"/>
                        </a:rPr>
                        <a:t>3,530,000</a:t>
                      </a:r>
                    </a:p>
                  </a:txBody>
                  <a:tcPr marL="0" marR="0" marT="0" marB="0" anchor="b"/>
                </a:tc>
                <a:extLst>
                  <a:ext uri="{0D108BD9-81ED-4DB2-BD59-A6C34878D82A}">
                    <a16:rowId xmlns:a16="http://schemas.microsoft.com/office/drawing/2014/main" val="2656747660"/>
                  </a:ext>
                </a:extLst>
              </a:tr>
              <a:tr h="336012">
                <a:tc>
                  <a:txBody>
                    <a:bodyPr/>
                    <a:lstStyle/>
                    <a:p>
                      <a:pPr algn="l" fontAlgn="b"/>
                      <a:r>
                        <a:rPr lang="en-CA" sz="1400" u="none" strike="noStrike" dirty="0">
                          <a:effectLst/>
                        </a:rPr>
                        <a:t>Roads</a:t>
                      </a:r>
                      <a:endParaRPr lang="en-CA" sz="1400" b="0" i="0" u="none" strike="noStrike" dirty="0">
                        <a:solidFill>
                          <a:srgbClr val="000000"/>
                        </a:solidFill>
                        <a:effectLst/>
                        <a:latin typeface="Century Gothic" panose="020B0502020202020204" pitchFamily="34" charset="0"/>
                      </a:endParaRPr>
                    </a:p>
                  </a:txBody>
                  <a:tcPr marL="0" marR="0" marT="0" marB="0" anchor="b"/>
                </a:tc>
                <a:tc>
                  <a:txBody>
                    <a:bodyPr/>
                    <a:lstStyle/>
                    <a:p>
                      <a:pPr algn="r" fontAlgn="b"/>
                      <a:r>
                        <a:rPr lang="en-CA" sz="1400" b="0" i="0" u="none" strike="noStrike" dirty="0">
                          <a:solidFill>
                            <a:srgbClr val="000000"/>
                          </a:solidFill>
                          <a:effectLst/>
                          <a:latin typeface="+mn-lt"/>
                        </a:rPr>
                        <a:t>3,448,327</a:t>
                      </a:r>
                    </a:p>
                  </a:txBody>
                  <a:tcPr marL="0" marR="0" marT="0" marB="0" anchor="b"/>
                </a:tc>
                <a:tc>
                  <a:txBody>
                    <a:bodyPr/>
                    <a:lstStyle/>
                    <a:p>
                      <a:pPr algn="r" fontAlgn="b"/>
                      <a:endParaRPr lang="en-CA" sz="1400" b="0" i="0" u="none" strike="noStrike" dirty="0">
                        <a:solidFill>
                          <a:srgbClr val="000000"/>
                        </a:solidFill>
                        <a:effectLst/>
                        <a:latin typeface="+mn-lt"/>
                      </a:endParaRPr>
                    </a:p>
                  </a:txBody>
                  <a:tcPr marL="0" marR="0" marT="0" marB="0" anchor="b"/>
                </a:tc>
                <a:tc>
                  <a:txBody>
                    <a:bodyPr/>
                    <a:lstStyle/>
                    <a:p>
                      <a:pPr algn="r" fontAlgn="b"/>
                      <a:endParaRPr lang="en-CA" sz="1400" b="0" i="0" u="none" strike="noStrike" dirty="0">
                        <a:solidFill>
                          <a:srgbClr val="000000"/>
                        </a:solidFill>
                        <a:effectLst/>
                        <a:latin typeface="+mn-lt"/>
                      </a:endParaRPr>
                    </a:p>
                  </a:txBody>
                  <a:tcPr marL="0" marR="0" marT="0" marB="0" anchor="b"/>
                </a:tc>
                <a:tc>
                  <a:txBody>
                    <a:bodyPr/>
                    <a:lstStyle/>
                    <a:p>
                      <a:pPr algn="r" fontAlgn="b"/>
                      <a:r>
                        <a:rPr lang="en-CA" sz="1400" b="0" i="0" u="none" strike="noStrike" dirty="0">
                          <a:solidFill>
                            <a:srgbClr val="000000"/>
                          </a:solidFill>
                          <a:effectLst/>
                          <a:latin typeface="+mn-lt"/>
                        </a:rPr>
                        <a:t>690,000</a:t>
                      </a:r>
                    </a:p>
                  </a:txBody>
                  <a:tcPr marL="0" marR="0" marT="0" marB="0" anchor="b"/>
                </a:tc>
                <a:tc>
                  <a:txBody>
                    <a:bodyPr/>
                    <a:lstStyle/>
                    <a:p>
                      <a:pPr algn="r" fontAlgn="b"/>
                      <a:endParaRPr lang="en-CA" sz="1400" b="0" i="0" u="none" strike="noStrike" dirty="0">
                        <a:solidFill>
                          <a:srgbClr val="000000"/>
                        </a:solidFill>
                        <a:effectLst/>
                        <a:latin typeface="+mn-lt"/>
                      </a:endParaRPr>
                    </a:p>
                  </a:txBody>
                  <a:tcPr marL="0" marR="0" marT="0" marB="0" anchor="b"/>
                </a:tc>
                <a:extLst>
                  <a:ext uri="{0D108BD9-81ED-4DB2-BD59-A6C34878D82A}">
                    <a16:rowId xmlns:a16="http://schemas.microsoft.com/office/drawing/2014/main" val="2212406764"/>
                  </a:ext>
                </a:extLst>
              </a:tr>
              <a:tr h="336012">
                <a:tc>
                  <a:txBody>
                    <a:bodyPr/>
                    <a:lstStyle/>
                    <a:p>
                      <a:pPr algn="l" fontAlgn="b"/>
                      <a:r>
                        <a:rPr lang="en-CA" sz="1400" u="none" strike="noStrike" dirty="0">
                          <a:effectLst/>
                        </a:rPr>
                        <a:t>Sanitary</a:t>
                      </a:r>
                      <a:endParaRPr lang="en-CA" sz="1400" b="0" i="0" u="none" strike="noStrike" dirty="0">
                        <a:solidFill>
                          <a:srgbClr val="000000"/>
                        </a:solidFill>
                        <a:effectLst/>
                        <a:latin typeface="Century Gothic" panose="020B0502020202020204" pitchFamily="34" charset="0"/>
                      </a:endParaRPr>
                    </a:p>
                  </a:txBody>
                  <a:tcPr marL="0" marR="0" marT="0" marB="0" anchor="b"/>
                </a:tc>
                <a:tc>
                  <a:txBody>
                    <a:bodyPr/>
                    <a:lstStyle/>
                    <a:p>
                      <a:pPr algn="r" fontAlgn="b"/>
                      <a:r>
                        <a:rPr lang="en-CA" sz="1400" b="0" i="0" u="none" strike="noStrike" dirty="0">
                          <a:solidFill>
                            <a:srgbClr val="000000"/>
                          </a:solidFill>
                          <a:effectLst/>
                          <a:latin typeface="+mn-lt"/>
                        </a:rPr>
                        <a:t>453,550</a:t>
                      </a:r>
                    </a:p>
                  </a:txBody>
                  <a:tcPr marL="0" marR="0" marT="0" marB="0" anchor="b"/>
                </a:tc>
                <a:tc>
                  <a:txBody>
                    <a:bodyPr/>
                    <a:lstStyle/>
                    <a:p>
                      <a:pPr algn="r" fontAlgn="b"/>
                      <a:r>
                        <a:rPr lang="en-CA" sz="1400" b="0" i="0" u="none" strike="noStrike" dirty="0">
                          <a:solidFill>
                            <a:srgbClr val="000000"/>
                          </a:solidFill>
                          <a:effectLst/>
                          <a:latin typeface="+mn-lt"/>
                        </a:rPr>
                        <a:t>2,210,000</a:t>
                      </a:r>
                    </a:p>
                  </a:txBody>
                  <a:tcPr marL="0" marR="0" marT="0" marB="0" anchor="b"/>
                </a:tc>
                <a:tc>
                  <a:txBody>
                    <a:bodyPr/>
                    <a:lstStyle/>
                    <a:p>
                      <a:pPr algn="r" fontAlgn="b"/>
                      <a:r>
                        <a:rPr lang="en-CA" sz="1400" b="0" i="0" u="none" strike="noStrike" dirty="0">
                          <a:solidFill>
                            <a:srgbClr val="000000"/>
                          </a:solidFill>
                          <a:effectLst/>
                          <a:latin typeface="+mn-lt"/>
                        </a:rPr>
                        <a:t>1,972,143</a:t>
                      </a:r>
                    </a:p>
                  </a:txBody>
                  <a:tcPr marL="0" marR="0" marT="0" marB="0" anchor="b"/>
                </a:tc>
                <a:tc>
                  <a:txBody>
                    <a:bodyPr/>
                    <a:lstStyle/>
                    <a:p>
                      <a:pPr algn="r" fontAlgn="b"/>
                      <a:r>
                        <a:rPr lang="en-CA" sz="1400" b="0" i="0" u="none" strike="noStrike" dirty="0">
                          <a:solidFill>
                            <a:srgbClr val="000000"/>
                          </a:solidFill>
                          <a:effectLst/>
                          <a:latin typeface="+mn-lt"/>
                        </a:rPr>
                        <a:t>3,257,143</a:t>
                      </a:r>
                    </a:p>
                  </a:txBody>
                  <a:tcPr marL="0" marR="0" marT="0" marB="0" anchor="b"/>
                </a:tc>
                <a:tc>
                  <a:txBody>
                    <a:bodyPr/>
                    <a:lstStyle/>
                    <a:p>
                      <a:pPr algn="r" fontAlgn="b"/>
                      <a:r>
                        <a:rPr lang="en-CA" sz="1400" b="0" i="0" u="none" strike="noStrike" dirty="0">
                          <a:solidFill>
                            <a:srgbClr val="000000"/>
                          </a:solidFill>
                          <a:effectLst/>
                          <a:latin typeface="+mn-lt"/>
                        </a:rPr>
                        <a:t>5,652,143</a:t>
                      </a:r>
                    </a:p>
                  </a:txBody>
                  <a:tcPr marL="0" marR="0" marT="0" marB="0" anchor="b"/>
                </a:tc>
                <a:extLst>
                  <a:ext uri="{0D108BD9-81ED-4DB2-BD59-A6C34878D82A}">
                    <a16:rowId xmlns:a16="http://schemas.microsoft.com/office/drawing/2014/main" val="2806824954"/>
                  </a:ext>
                </a:extLst>
              </a:tr>
              <a:tr h="336012">
                <a:tc>
                  <a:txBody>
                    <a:bodyPr/>
                    <a:lstStyle/>
                    <a:p>
                      <a:pPr algn="l" fontAlgn="b"/>
                      <a:r>
                        <a:rPr lang="en-CA" sz="1400" u="none" strike="noStrike" dirty="0">
                          <a:effectLst/>
                        </a:rPr>
                        <a:t>Water</a:t>
                      </a:r>
                      <a:endParaRPr lang="en-CA" sz="1400" b="0" i="0" u="none" strike="noStrike" dirty="0">
                        <a:solidFill>
                          <a:srgbClr val="000000"/>
                        </a:solidFill>
                        <a:effectLst/>
                        <a:latin typeface="Century Gothic" panose="020B0502020202020204" pitchFamily="34" charset="0"/>
                      </a:endParaRPr>
                    </a:p>
                  </a:txBody>
                  <a:tcPr marL="0" marR="0" marT="0" marB="0" anchor="b"/>
                </a:tc>
                <a:tc>
                  <a:txBody>
                    <a:bodyPr/>
                    <a:lstStyle/>
                    <a:p>
                      <a:pPr algn="r" fontAlgn="b"/>
                      <a:r>
                        <a:rPr lang="en-CA" sz="1400" b="0" i="0" u="none" strike="noStrike" dirty="0">
                          <a:solidFill>
                            <a:srgbClr val="000000"/>
                          </a:solidFill>
                          <a:effectLst/>
                          <a:latin typeface="+mn-lt"/>
                        </a:rPr>
                        <a:t>1,914,919</a:t>
                      </a:r>
                    </a:p>
                  </a:txBody>
                  <a:tcPr marL="0" marR="0" marT="0" marB="0" anchor="b"/>
                </a:tc>
                <a:tc>
                  <a:txBody>
                    <a:bodyPr/>
                    <a:lstStyle/>
                    <a:p>
                      <a:pPr algn="r" fontAlgn="b"/>
                      <a:r>
                        <a:rPr lang="en-CA" sz="1400" b="0" i="0" u="none" strike="noStrike" dirty="0">
                          <a:solidFill>
                            <a:srgbClr val="000000"/>
                          </a:solidFill>
                          <a:effectLst/>
                          <a:latin typeface="+mn-lt"/>
                        </a:rPr>
                        <a:t>4,544,990</a:t>
                      </a:r>
                    </a:p>
                  </a:txBody>
                  <a:tcPr marL="0" marR="0" marT="0" marB="0" anchor="b"/>
                </a:tc>
                <a:tc>
                  <a:txBody>
                    <a:bodyPr/>
                    <a:lstStyle/>
                    <a:p>
                      <a:pPr algn="r" fontAlgn="b"/>
                      <a:r>
                        <a:rPr lang="en-CA" sz="1400" b="0" i="0" u="none" strike="noStrike" dirty="0">
                          <a:solidFill>
                            <a:srgbClr val="000000"/>
                          </a:solidFill>
                          <a:effectLst/>
                          <a:latin typeface="+mn-lt"/>
                        </a:rPr>
                        <a:t>4,549,990</a:t>
                      </a:r>
                    </a:p>
                  </a:txBody>
                  <a:tcPr marL="0" marR="0" marT="0" marB="0" anchor="b"/>
                </a:tc>
                <a:tc>
                  <a:txBody>
                    <a:bodyPr/>
                    <a:lstStyle/>
                    <a:p>
                      <a:pPr algn="r" fontAlgn="b"/>
                      <a:r>
                        <a:rPr lang="en-CA" sz="1400" b="0" i="0" u="none" strike="noStrike" dirty="0">
                          <a:solidFill>
                            <a:srgbClr val="000000"/>
                          </a:solidFill>
                          <a:effectLst/>
                          <a:latin typeface="+mn-lt"/>
                        </a:rPr>
                        <a:t>2,500,000</a:t>
                      </a:r>
                    </a:p>
                  </a:txBody>
                  <a:tcPr marL="0" marR="0" marT="0" marB="0" anchor="b"/>
                </a:tc>
                <a:tc>
                  <a:txBody>
                    <a:bodyPr/>
                    <a:lstStyle/>
                    <a:p>
                      <a:pPr algn="r" fontAlgn="b"/>
                      <a:endParaRPr lang="en-CA" sz="1400" b="0" i="0" u="none" strike="noStrike" dirty="0">
                        <a:solidFill>
                          <a:srgbClr val="000000"/>
                        </a:solidFill>
                        <a:effectLst/>
                        <a:latin typeface="+mn-lt"/>
                      </a:endParaRPr>
                    </a:p>
                  </a:txBody>
                  <a:tcPr marL="0" marR="0" marT="0" marB="0" anchor="b"/>
                </a:tc>
                <a:extLst>
                  <a:ext uri="{0D108BD9-81ED-4DB2-BD59-A6C34878D82A}">
                    <a16:rowId xmlns:a16="http://schemas.microsoft.com/office/drawing/2014/main" val="2950826443"/>
                  </a:ext>
                </a:extLst>
              </a:tr>
              <a:tr h="336012">
                <a:tc>
                  <a:txBody>
                    <a:bodyPr/>
                    <a:lstStyle/>
                    <a:p>
                      <a:pPr algn="l" fontAlgn="b"/>
                      <a:r>
                        <a:rPr lang="en-CA" sz="1400" u="none" strike="noStrike" dirty="0">
                          <a:effectLst/>
                        </a:rPr>
                        <a:t>Harbour</a:t>
                      </a:r>
                      <a:endParaRPr lang="en-CA" sz="1400" b="0" i="0" u="none" strike="noStrike" dirty="0">
                        <a:solidFill>
                          <a:srgbClr val="000000"/>
                        </a:solidFill>
                        <a:effectLst/>
                        <a:latin typeface="Century Gothic" panose="020B0502020202020204" pitchFamily="34" charset="0"/>
                      </a:endParaRPr>
                    </a:p>
                  </a:txBody>
                  <a:tcPr marL="0" marR="0" marT="0" marB="0" anchor="b"/>
                </a:tc>
                <a:tc>
                  <a:txBody>
                    <a:bodyPr/>
                    <a:lstStyle/>
                    <a:p>
                      <a:pPr algn="r" fontAlgn="b"/>
                      <a:r>
                        <a:rPr lang="en-CA" sz="1400" b="0" i="0" u="none" strike="noStrike" dirty="0">
                          <a:solidFill>
                            <a:srgbClr val="000000"/>
                          </a:solidFill>
                          <a:effectLst/>
                          <a:latin typeface="+mn-lt"/>
                        </a:rPr>
                        <a:t>242,002</a:t>
                      </a:r>
                    </a:p>
                  </a:txBody>
                  <a:tcPr marL="0" marR="0" marT="0" marB="0" anchor="b"/>
                </a:tc>
                <a:tc>
                  <a:txBody>
                    <a:bodyPr/>
                    <a:lstStyle/>
                    <a:p>
                      <a:pPr algn="r" fontAlgn="b"/>
                      <a:r>
                        <a:rPr lang="en-CA" sz="1400" b="0" i="0" u="none" strike="noStrike" dirty="0">
                          <a:solidFill>
                            <a:srgbClr val="000000"/>
                          </a:solidFill>
                          <a:effectLst/>
                          <a:latin typeface="+mn-lt"/>
                        </a:rPr>
                        <a:t>600,000</a:t>
                      </a:r>
                    </a:p>
                  </a:txBody>
                  <a:tcPr marL="0" marR="0" marT="0" marB="0" anchor="b"/>
                </a:tc>
                <a:tc>
                  <a:txBody>
                    <a:bodyPr/>
                    <a:lstStyle/>
                    <a:p>
                      <a:pPr algn="r" fontAlgn="b"/>
                      <a:endParaRPr lang="en-CA" sz="1400" b="0" i="0" u="none" strike="noStrike" dirty="0">
                        <a:solidFill>
                          <a:srgbClr val="000000"/>
                        </a:solidFill>
                        <a:effectLst/>
                        <a:latin typeface="+mn-lt"/>
                      </a:endParaRPr>
                    </a:p>
                  </a:txBody>
                  <a:tcPr marL="0" marR="0" marT="0" marB="0" anchor="b"/>
                </a:tc>
                <a:tc>
                  <a:txBody>
                    <a:bodyPr/>
                    <a:lstStyle/>
                    <a:p>
                      <a:pPr algn="r" fontAlgn="b"/>
                      <a:endParaRPr lang="en-CA" sz="1400" b="0" i="0" u="none" strike="noStrike" dirty="0">
                        <a:solidFill>
                          <a:srgbClr val="000000"/>
                        </a:solidFill>
                        <a:effectLst/>
                        <a:latin typeface="+mn-lt"/>
                      </a:endParaRPr>
                    </a:p>
                  </a:txBody>
                  <a:tcPr marL="0" marR="0" marT="0" marB="0" anchor="b"/>
                </a:tc>
                <a:tc>
                  <a:txBody>
                    <a:bodyPr/>
                    <a:lstStyle/>
                    <a:p>
                      <a:pPr algn="r" fontAlgn="b"/>
                      <a:endParaRPr lang="en-CA" sz="1400" b="0" i="0" u="none" strike="noStrike" dirty="0">
                        <a:solidFill>
                          <a:srgbClr val="000000"/>
                        </a:solidFill>
                        <a:effectLst/>
                        <a:latin typeface="+mn-lt"/>
                      </a:endParaRPr>
                    </a:p>
                  </a:txBody>
                  <a:tcPr marL="0" marR="0" marT="0" marB="0" anchor="b"/>
                </a:tc>
                <a:extLst>
                  <a:ext uri="{0D108BD9-81ED-4DB2-BD59-A6C34878D82A}">
                    <a16:rowId xmlns:a16="http://schemas.microsoft.com/office/drawing/2014/main" val="1660222316"/>
                  </a:ext>
                </a:extLst>
              </a:tr>
              <a:tr h="336012">
                <a:tc>
                  <a:txBody>
                    <a:bodyPr/>
                    <a:lstStyle/>
                    <a:p>
                      <a:pPr algn="l" fontAlgn="b"/>
                      <a:r>
                        <a:rPr lang="en-CA" sz="1400" b="1" u="none" strike="noStrike" dirty="0">
                          <a:effectLst/>
                        </a:rPr>
                        <a:t>Total Expenses</a:t>
                      </a:r>
                      <a:endParaRPr lang="en-CA" sz="1400" b="1" i="0" u="none" strike="noStrike" dirty="0">
                        <a:solidFill>
                          <a:srgbClr val="000000"/>
                        </a:solidFill>
                        <a:effectLst/>
                        <a:latin typeface="Century Gothic" panose="020B0502020202020204" pitchFamily="34" charset="0"/>
                      </a:endParaRPr>
                    </a:p>
                  </a:txBody>
                  <a:tcPr marL="0" marR="0" marT="0" marB="0" anchor="b"/>
                </a:tc>
                <a:tc>
                  <a:txBody>
                    <a:bodyPr/>
                    <a:lstStyle/>
                    <a:p>
                      <a:pPr algn="r" fontAlgn="b"/>
                      <a:r>
                        <a:rPr lang="en-CA" sz="1400" b="1" i="0" u="none" strike="noStrike" dirty="0">
                          <a:solidFill>
                            <a:srgbClr val="000000"/>
                          </a:solidFill>
                          <a:effectLst/>
                          <a:latin typeface="+mn-lt"/>
                        </a:rPr>
                        <a:t>9,593,590</a:t>
                      </a:r>
                    </a:p>
                  </a:txBody>
                  <a:tcPr marL="0" marR="0" marT="0" marB="0" anchor="b"/>
                </a:tc>
                <a:tc>
                  <a:txBody>
                    <a:bodyPr/>
                    <a:lstStyle/>
                    <a:p>
                      <a:pPr algn="r" fontAlgn="b"/>
                      <a:r>
                        <a:rPr lang="en-CA" sz="1400" b="1" i="0" u="none" strike="noStrike" dirty="0">
                          <a:solidFill>
                            <a:srgbClr val="000000"/>
                          </a:solidFill>
                          <a:effectLst/>
                          <a:latin typeface="+mn-lt"/>
                        </a:rPr>
                        <a:t>9,429,990</a:t>
                      </a:r>
                    </a:p>
                  </a:txBody>
                  <a:tcPr marL="0" marR="0" marT="0" marB="0" anchor="b"/>
                </a:tc>
                <a:tc>
                  <a:txBody>
                    <a:bodyPr/>
                    <a:lstStyle/>
                    <a:p>
                      <a:pPr algn="r" fontAlgn="b"/>
                      <a:r>
                        <a:rPr lang="en-CA" sz="1400" b="1" i="0" u="none" strike="noStrike" dirty="0">
                          <a:solidFill>
                            <a:srgbClr val="000000"/>
                          </a:solidFill>
                          <a:effectLst/>
                          <a:latin typeface="+mn-lt"/>
                        </a:rPr>
                        <a:t>7,481,133</a:t>
                      </a:r>
                    </a:p>
                  </a:txBody>
                  <a:tcPr marL="0" marR="0" marT="0" marB="0" anchor="b"/>
                </a:tc>
                <a:tc>
                  <a:txBody>
                    <a:bodyPr/>
                    <a:lstStyle/>
                    <a:p>
                      <a:pPr algn="r" fontAlgn="b"/>
                      <a:r>
                        <a:rPr lang="en-CA" sz="1400" b="1" i="0" u="none" strike="noStrike" dirty="0">
                          <a:solidFill>
                            <a:srgbClr val="000000"/>
                          </a:solidFill>
                          <a:effectLst/>
                          <a:latin typeface="+mn-lt"/>
                        </a:rPr>
                        <a:t>13,207,143</a:t>
                      </a:r>
                    </a:p>
                  </a:txBody>
                  <a:tcPr marL="0" marR="0" marT="0" marB="0" anchor="b"/>
                </a:tc>
                <a:tc>
                  <a:txBody>
                    <a:bodyPr/>
                    <a:lstStyle/>
                    <a:p>
                      <a:pPr algn="r" fontAlgn="b"/>
                      <a:r>
                        <a:rPr lang="en-CA" sz="1400" b="1" i="0" u="none" strike="noStrike" dirty="0">
                          <a:solidFill>
                            <a:srgbClr val="000000"/>
                          </a:solidFill>
                          <a:effectLst/>
                          <a:latin typeface="+mn-lt"/>
                        </a:rPr>
                        <a:t>9,262,143</a:t>
                      </a:r>
                    </a:p>
                  </a:txBody>
                  <a:tcPr marL="0" marR="0" marT="0" marB="0" anchor="b"/>
                </a:tc>
                <a:extLst>
                  <a:ext uri="{0D108BD9-81ED-4DB2-BD59-A6C34878D82A}">
                    <a16:rowId xmlns:a16="http://schemas.microsoft.com/office/drawing/2014/main" val="1227206470"/>
                  </a:ext>
                </a:extLst>
              </a:tr>
            </a:tbl>
          </a:graphicData>
        </a:graphic>
      </p:graphicFrame>
    </p:spTree>
    <p:extLst>
      <p:ext uri="{BB962C8B-B14F-4D97-AF65-F5344CB8AC3E}">
        <p14:creationId xmlns:p14="http://schemas.microsoft.com/office/powerpoint/2010/main" val="298976937"/>
      </p:ext>
    </p:extLst>
  </p:cSld>
  <p:clrMapOvr>
    <a:overrideClrMapping bg1="lt1" tx1="dk1" bg2="lt2" tx2="dk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1" name="Rectangle 30">
            <a:extLst>
              <a:ext uri="{FF2B5EF4-FFF2-40B4-BE49-F238E27FC236}">
                <a16:creationId xmlns:a16="http://schemas.microsoft.com/office/drawing/2014/main" id="{35E27155-981B-41FD-8670-5A3DAB78E1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6934BCF-0A8D-53F0-74B5-7CF9F24B947C}"/>
              </a:ext>
            </a:extLst>
          </p:cNvPr>
          <p:cNvSpPr>
            <a:spLocks noGrp="1"/>
          </p:cNvSpPr>
          <p:nvPr>
            <p:ph type="title"/>
          </p:nvPr>
        </p:nvSpPr>
        <p:spPr>
          <a:xfrm>
            <a:off x="1141413" y="0"/>
            <a:ext cx="9905998" cy="1478570"/>
          </a:xfrm>
        </p:spPr>
        <p:txBody>
          <a:bodyPr>
            <a:normAutofit/>
          </a:bodyPr>
          <a:lstStyle/>
          <a:p>
            <a:r>
              <a:rPr lang="en-US" dirty="0">
                <a:solidFill>
                  <a:schemeClr val="bg1"/>
                </a:solidFill>
              </a:rPr>
              <a:t>ADMINISTRATION</a:t>
            </a:r>
            <a:endParaRPr lang="en-CA" dirty="0">
              <a:solidFill>
                <a:schemeClr val="bg1"/>
              </a:solidFill>
            </a:endParaRPr>
          </a:p>
        </p:txBody>
      </p:sp>
      <p:graphicFrame>
        <p:nvGraphicFramePr>
          <p:cNvPr id="6" name="Content Placeholder 5">
            <a:extLst>
              <a:ext uri="{FF2B5EF4-FFF2-40B4-BE49-F238E27FC236}">
                <a16:creationId xmlns:a16="http://schemas.microsoft.com/office/drawing/2014/main" id="{71859CC7-3615-2C3C-4D79-17702F4927CB}"/>
              </a:ext>
            </a:extLst>
          </p:cNvPr>
          <p:cNvGraphicFramePr>
            <a:graphicFrameLocks noGrp="1"/>
          </p:cNvGraphicFramePr>
          <p:nvPr>
            <p:ph idx="1"/>
            <p:extLst>
              <p:ext uri="{D42A27DB-BD31-4B8C-83A1-F6EECF244321}">
                <p14:modId xmlns:p14="http://schemas.microsoft.com/office/powerpoint/2010/main" val="266152033"/>
              </p:ext>
            </p:extLst>
          </p:nvPr>
        </p:nvGraphicFramePr>
        <p:xfrm>
          <a:off x="1141412" y="1099857"/>
          <a:ext cx="8751738" cy="3376372"/>
        </p:xfrm>
        <a:graphic>
          <a:graphicData uri="http://schemas.openxmlformats.org/drawingml/2006/table">
            <a:tbl>
              <a:tblPr firstRow="1" bandRow="1">
                <a:tableStyleId>{5C22544A-7EE6-4342-B048-85BDC9FD1C3A}</a:tableStyleId>
              </a:tblPr>
              <a:tblGrid>
                <a:gridCol w="3143195">
                  <a:extLst>
                    <a:ext uri="{9D8B030D-6E8A-4147-A177-3AD203B41FA5}">
                      <a16:colId xmlns:a16="http://schemas.microsoft.com/office/drawing/2014/main" val="3246606761"/>
                    </a:ext>
                  </a:extLst>
                </a:gridCol>
                <a:gridCol w="1154265">
                  <a:extLst>
                    <a:ext uri="{9D8B030D-6E8A-4147-A177-3AD203B41FA5}">
                      <a16:colId xmlns:a16="http://schemas.microsoft.com/office/drawing/2014/main" val="3569688181"/>
                    </a:ext>
                  </a:extLst>
                </a:gridCol>
                <a:gridCol w="1154265">
                  <a:extLst>
                    <a:ext uri="{9D8B030D-6E8A-4147-A177-3AD203B41FA5}">
                      <a16:colId xmlns:a16="http://schemas.microsoft.com/office/drawing/2014/main" val="2569693651"/>
                    </a:ext>
                  </a:extLst>
                </a:gridCol>
                <a:gridCol w="1065475">
                  <a:extLst>
                    <a:ext uri="{9D8B030D-6E8A-4147-A177-3AD203B41FA5}">
                      <a16:colId xmlns:a16="http://schemas.microsoft.com/office/drawing/2014/main" val="3237412977"/>
                    </a:ext>
                  </a:extLst>
                </a:gridCol>
                <a:gridCol w="1065475">
                  <a:extLst>
                    <a:ext uri="{9D8B030D-6E8A-4147-A177-3AD203B41FA5}">
                      <a16:colId xmlns:a16="http://schemas.microsoft.com/office/drawing/2014/main" val="169619055"/>
                    </a:ext>
                  </a:extLst>
                </a:gridCol>
                <a:gridCol w="1169063">
                  <a:extLst>
                    <a:ext uri="{9D8B030D-6E8A-4147-A177-3AD203B41FA5}">
                      <a16:colId xmlns:a16="http://schemas.microsoft.com/office/drawing/2014/main" val="4244725936"/>
                    </a:ext>
                  </a:extLst>
                </a:gridCol>
              </a:tblGrid>
              <a:tr h="237956">
                <a:tc>
                  <a:txBody>
                    <a:bodyPr/>
                    <a:lstStyle/>
                    <a:p>
                      <a:pPr algn="l" fontAlgn="b"/>
                      <a:endParaRPr lang="en-CA" sz="1400" b="0" i="0" u="none" strike="noStrike" dirty="0">
                        <a:solidFill>
                          <a:srgbClr val="000000"/>
                        </a:solidFill>
                        <a:effectLst/>
                        <a:latin typeface="Calibri" panose="020F0502020204030204" pitchFamily="34" charset="0"/>
                      </a:endParaRPr>
                    </a:p>
                  </a:txBody>
                  <a:tcPr marL="0" marR="0" marT="0" marB="0" anchor="b"/>
                </a:tc>
                <a:tc>
                  <a:txBody>
                    <a:bodyPr/>
                    <a:lstStyle/>
                    <a:p>
                      <a:pPr algn="ctr" fontAlgn="b"/>
                      <a:r>
                        <a:rPr lang="en-CA" sz="1400" u="none" strike="noStrike" dirty="0">
                          <a:solidFill>
                            <a:schemeClr val="bg1"/>
                          </a:solidFill>
                          <a:effectLst/>
                        </a:rPr>
                        <a:t>2024</a:t>
                      </a:r>
                      <a:endParaRPr lang="en-CA" sz="1400" b="1" i="0" u="none" strike="noStrike" dirty="0">
                        <a:solidFill>
                          <a:schemeClr val="bg1"/>
                        </a:solidFill>
                        <a:effectLst/>
                        <a:latin typeface="Calibri" panose="020F0502020204030204" pitchFamily="34" charset="0"/>
                      </a:endParaRPr>
                    </a:p>
                  </a:txBody>
                  <a:tcPr marL="0" marR="0" marT="0" marB="0" anchor="b"/>
                </a:tc>
                <a:tc>
                  <a:txBody>
                    <a:bodyPr/>
                    <a:lstStyle/>
                    <a:p>
                      <a:pPr algn="ctr" fontAlgn="b"/>
                      <a:r>
                        <a:rPr lang="en-CA" sz="1400" u="none" strike="noStrike" dirty="0">
                          <a:solidFill>
                            <a:schemeClr val="bg1"/>
                          </a:solidFill>
                          <a:effectLst/>
                        </a:rPr>
                        <a:t>2025</a:t>
                      </a:r>
                      <a:endParaRPr lang="en-CA" sz="1400" b="1" i="0" u="none" strike="noStrike" dirty="0">
                        <a:solidFill>
                          <a:schemeClr val="bg1"/>
                        </a:solidFill>
                        <a:effectLst/>
                        <a:latin typeface="Calibri" panose="020F0502020204030204" pitchFamily="34" charset="0"/>
                      </a:endParaRPr>
                    </a:p>
                  </a:txBody>
                  <a:tcPr marL="0" marR="0" marT="0" marB="0" anchor="b"/>
                </a:tc>
                <a:tc>
                  <a:txBody>
                    <a:bodyPr/>
                    <a:lstStyle/>
                    <a:p>
                      <a:pPr algn="ctr" fontAlgn="b"/>
                      <a:r>
                        <a:rPr lang="en-CA" sz="1400" u="none" strike="noStrike" dirty="0">
                          <a:solidFill>
                            <a:schemeClr val="bg1"/>
                          </a:solidFill>
                          <a:effectLst/>
                        </a:rPr>
                        <a:t>2026</a:t>
                      </a:r>
                      <a:endParaRPr lang="en-CA" sz="1400" b="1" i="0" u="none" strike="noStrike" dirty="0">
                        <a:solidFill>
                          <a:schemeClr val="bg1"/>
                        </a:solidFill>
                        <a:effectLst/>
                        <a:latin typeface="Calibri" panose="020F0502020204030204" pitchFamily="34" charset="0"/>
                      </a:endParaRPr>
                    </a:p>
                  </a:txBody>
                  <a:tcPr marL="0" marR="0" marT="0" marB="0" anchor="b"/>
                </a:tc>
                <a:tc>
                  <a:txBody>
                    <a:bodyPr/>
                    <a:lstStyle/>
                    <a:p>
                      <a:pPr algn="ctr" fontAlgn="b"/>
                      <a:r>
                        <a:rPr lang="en-CA" sz="1400" u="none" strike="noStrike" dirty="0">
                          <a:solidFill>
                            <a:schemeClr val="bg1"/>
                          </a:solidFill>
                          <a:effectLst/>
                        </a:rPr>
                        <a:t>2027</a:t>
                      </a:r>
                      <a:endParaRPr lang="en-CA" sz="1400" b="1" i="0" u="none" strike="noStrike" dirty="0">
                        <a:solidFill>
                          <a:schemeClr val="bg1"/>
                        </a:solidFill>
                        <a:effectLst/>
                        <a:latin typeface="Calibri" panose="020F0502020204030204" pitchFamily="34" charset="0"/>
                      </a:endParaRPr>
                    </a:p>
                  </a:txBody>
                  <a:tcPr marL="0" marR="0" marT="0" marB="0" anchor="b"/>
                </a:tc>
                <a:tc>
                  <a:txBody>
                    <a:bodyPr/>
                    <a:lstStyle/>
                    <a:p>
                      <a:pPr algn="ctr" fontAlgn="b"/>
                      <a:r>
                        <a:rPr lang="en-CA" sz="1400" u="none" strike="noStrike" dirty="0">
                          <a:solidFill>
                            <a:schemeClr val="bg1"/>
                          </a:solidFill>
                          <a:effectLst/>
                        </a:rPr>
                        <a:t>2028</a:t>
                      </a:r>
                      <a:endParaRPr lang="en-CA" sz="1400" b="1" i="0" u="none" strike="noStrike" dirty="0">
                        <a:solidFill>
                          <a:schemeClr val="bg1"/>
                        </a:solidFill>
                        <a:effectLst/>
                        <a:latin typeface="Calibri" panose="020F0502020204030204" pitchFamily="34" charset="0"/>
                      </a:endParaRPr>
                    </a:p>
                  </a:txBody>
                  <a:tcPr marL="0" marR="0" marT="0" marB="0" anchor="b"/>
                </a:tc>
                <a:extLst>
                  <a:ext uri="{0D108BD9-81ED-4DB2-BD59-A6C34878D82A}">
                    <a16:rowId xmlns:a16="http://schemas.microsoft.com/office/drawing/2014/main" val="3025304803"/>
                  </a:ext>
                </a:extLst>
              </a:tr>
              <a:tr h="237956">
                <a:tc>
                  <a:txBody>
                    <a:bodyPr/>
                    <a:lstStyle/>
                    <a:p>
                      <a:pPr algn="l" fontAlgn="b"/>
                      <a:r>
                        <a:rPr lang="en-CA" sz="1400" b="0" i="0" u="none" strike="noStrike" dirty="0">
                          <a:solidFill>
                            <a:srgbClr val="FF0000"/>
                          </a:solidFill>
                          <a:effectLst/>
                          <a:latin typeface="Calibri" panose="020F0502020204030204" pitchFamily="34" charset="0"/>
                        </a:rPr>
                        <a:t>Other Fees &amp; Cost Recovery</a:t>
                      </a:r>
                    </a:p>
                  </a:txBody>
                  <a:tcPr marL="0" marR="0" marT="0" marB="0" anchor="b"/>
                </a:tc>
                <a:tc>
                  <a:txBody>
                    <a:bodyPr/>
                    <a:lstStyle/>
                    <a:p>
                      <a:pPr algn="r" fontAlgn="b"/>
                      <a:r>
                        <a:rPr lang="en-CA" sz="1400" b="0" i="0" u="none" strike="noStrike" dirty="0">
                          <a:solidFill>
                            <a:srgbClr val="FF0000"/>
                          </a:solidFill>
                          <a:effectLst/>
                          <a:latin typeface="Calibri" panose="020F0502020204030204" pitchFamily="34" charset="0"/>
                        </a:rPr>
                        <a:t>-$58,344</a:t>
                      </a:r>
                    </a:p>
                  </a:txBody>
                  <a:tcPr marL="0" marR="0" marT="0" marB="0" anchor="b"/>
                </a:tc>
                <a:tc>
                  <a:txBody>
                    <a:bodyPr/>
                    <a:lstStyle/>
                    <a:p>
                      <a:pPr algn="r" fontAlgn="b"/>
                      <a:r>
                        <a:rPr lang="en-CA" sz="1400" b="0" i="0" u="none" strike="noStrike" dirty="0">
                          <a:solidFill>
                            <a:srgbClr val="FF0000"/>
                          </a:solidFill>
                          <a:effectLst/>
                          <a:latin typeface="Calibri" panose="020F0502020204030204" pitchFamily="34" charset="0"/>
                        </a:rPr>
                        <a:t>-$59,111</a:t>
                      </a:r>
                    </a:p>
                  </a:txBody>
                  <a:tcPr marL="0" marR="0" marT="0" marB="0" anchor="b"/>
                </a:tc>
                <a:tc>
                  <a:txBody>
                    <a:bodyPr/>
                    <a:lstStyle/>
                    <a:p>
                      <a:pPr algn="r" fontAlgn="b"/>
                      <a:r>
                        <a:rPr lang="en-CA" sz="1400" b="0" i="0" u="none" strike="noStrike" dirty="0">
                          <a:solidFill>
                            <a:srgbClr val="FF0000"/>
                          </a:solidFill>
                          <a:effectLst/>
                          <a:latin typeface="Calibri" panose="020F0502020204030204" pitchFamily="34" charset="0"/>
                        </a:rPr>
                        <a:t>-$59,893</a:t>
                      </a:r>
                    </a:p>
                  </a:txBody>
                  <a:tcPr marL="0" marR="0" marT="0" marB="0" anchor="b"/>
                </a:tc>
                <a:tc>
                  <a:txBody>
                    <a:bodyPr/>
                    <a:lstStyle/>
                    <a:p>
                      <a:pPr algn="r" fontAlgn="b"/>
                      <a:r>
                        <a:rPr lang="en-CA" sz="1400" b="0" i="0" u="none" strike="noStrike" dirty="0">
                          <a:solidFill>
                            <a:srgbClr val="FF0000"/>
                          </a:solidFill>
                          <a:effectLst/>
                          <a:latin typeface="Calibri" panose="020F0502020204030204" pitchFamily="34" charset="0"/>
                        </a:rPr>
                        <a:t>-$60,691</a:t>
                      </a:r>
                    </a:p>
                  </a:txBody>
                  <a:tcPr marL="0" marR="0" marT="0" marB="0" anchor="b"/>
                </a:tc>
                <a:tc>
                  <a:txBody>
                    <a:bodyPr/>
                    <a:lstStyle/>
                    <a:p>
                      <a:pPr algn="r" fontAlgn="b"/>
                      <a:r>
                        <a:rPr lang="en-CA" sz="1400" b="0" i="0" u="none" strike="noStrike" dirty="0">
                          <a:solidFill>
                            <a:srgbClr val="FF0000"/>
                          </a:solidFill>
                          <a:effectLst/>
                          <a:latin typeface="Calibri" panose="020F0502020204030204" pitchFamily="34" charset="0"/>
                        </a:rPr>
                        <a:t>-$61,505</a:t>
                      </a:r>
                    </a:p>
                  </a:txBody>
                  <a:tcPr marL="0" marR="0" marT="0" marB="0" anchor="b"/>
                </a:tc>
                <a:extLst>
                  <a:ext uri="{0D108BD9-81ED-4DB2-BD59-A6C34878D82A}">
                    <a16:rowId xmlns:a16="http://schemas.microsoft.com/office/drawing/2014/main" val="3055601559"/>
                  </a:ext>
                </a:extLst>
              </a:tr>
              <a:tr h="237956">
                <a:tc>
                  <a:txBody>
                    <a:bodyPr/>
                    <a:lstStyle/>
                    <a:p>
                      <a:pPr algn="l" fontAlgn="b"/>
                      <a:r>
                        <a:rPr lang="en-US" sz="1400" b="0" i="0" u="none" strike="noStrike" dirty="0">
                          <a:solidFill>
                            <a:srgbClr val="FF0000"/>
                          </a:solidFill>
                          <a:effectLst/>
                          <a:latin typeface="Calibri" panose="020F0502020204030204" pitchFamily="34" charset="0"/>
                        </a:rPr>
                        <a:t>Payments In Lieu of Taxes</a:t>
                      </a:r>
                    </a:p>
                  </a:txBody>
                  <a:tcPr marL="0" marR="0" marT="0" marB="0" anchor="b"/>
                </a:tc>
                <a:tc>
                  <a:txBody>
                    <a:bodyPr/>
                    <a:lstStyle/>
                    <a:p>
                      <a:pPr algn="r" fontAlgn="b"/>
                      <a:r>
                        <a:rPr lang="en-CA" sz="1400" b="0" i="0" u="none" strike="noStrike" dirty="0">
                          <a:solidFill>
                            <a:srgbClr val="FF0000"/>
                          </a:solidFill>
                          <a:effectLst/>
                          <a:latin typeface="Calibri" panose="020F0502020204030204" pitchFamily="34" charset="0"/>
                        </a:rPr>
                        <a:t>-$96,851</a:t>
                      </a:r>
                    </a:p>
                  </a:txBody>
                  <a:tcPr marL="0" marR="0" marT="0" marB="0" anchor="b"/>
                </a:tc>
                <a:tc>
                  <a:txBody>
                    <a:bodyPr/>
                    <a:lstStyle/>
                    <a:p>
                      <a:pPr algn="r" fontAlgn="b"/>
                      <a:r>
                        <a:rPr lang="en-CA" sz="1400" b="0" i="0" u="none" strike="noStrike" dirty="0">
                          <a:solidFill>
                            <a:srgbClr val="FF0000"/>
                          </a:solidFill>
                          <a:effectLst/>
                          <a:latin typeface="Calibri" panose="020F0502020204030204" pitchFamily="34" charset="0"/>
                        </a:rPr>
                        <a:t>-$96,851</a:t>
                      </a:r>
                    </a:p>
                  </a:txBody>
                  <a:tcPr marL="0" marR="0" marT="0" marB="0" anchor="b"/>
                </a:tc>
                <a:tc>
                  <a:txBody>
                    <a:bodyPr/>
                    <a:lstStyle/>
                    <a:p>
                      <a:pPr algn="r" fontAlgn="b"/>
                      <a:r>
                        <a:rPr lang="en-CA" sz="1400" b="0" i="0" u="none" strike="noStrike" dirty="0">
                          <a:solidFill>
                            <a:srgbClr val="FF0000"/>
                          </a:solidFill>
                          <a:effectLst/>
                          <a:latin typeface="Calibri" panose="020F0502020204030204" pitchFamily="34" charset="0"/>
                        </a:rPr>
                        <a:t>-$96,851</a:t>
                      </a:r>
                    </a:p>
                  </a:txBody>
                  <a:tcPr marL="0" marR="0" marT="0" marB="0" anchor="b"/>
                </a:tc>
                <a:tc>
                  <a:txBody>
                    <a:bodyPr/>
                    <a:lstStyle/>
                    <a:p>
                      <a:pPr algn="r" fontAlgn="b"/>
                      <a:r>
                        <a:rPr lang="en-CA" sz="1400" b="0" i="0" u="none" strike="noStrike" dirty="0">
                          <a:solidFill>
                            <a:srgbClr val="FF0000"/>
                          </a:solidFill>
                          <a:effectLst/>
                          <a:latin typeface="Calibri" panose="020F0502020204030204" pitchFamily="34" charset="0"/>
                        </a:rPr>
                        <a:t>-$96,851</a:t>
                      </a:r>
                    </a:p>
                  </a:txBody>
                  <a:tcPr marL="0" marR="0" marT="0" marB="0" anchor="b"/>
                </a:tc>
                <a:tc>
                  <a:txBody>
                    <a:bodyPr/>
                    <a:lstStyle/>
                    <a:p>
                      <a:pPr algn="r" fontAlgn="b"/>
                      <a:r>
                        <a:rPr lang="en-CA" sz="1400" b="0" i="0" u="none" strike="noStrike" dirty="0">
                          <a:solidFill>
                            <a:srgbClr val="FF0000"/>
                          </a:solidFill>
                          <a:effectLst/>
                          <a:latin typeface="Calibri" panose="020F0502020204030204" pitchFamily="34" charset="0"/>
                        </a:rPr>
                        <a:t>-$96,851</a:t>
                      </a:r>
                    </a:p>
                  </a:txBody>
                  <a:tcPr marL="0" marR="0" marT="0" marB="0" anchor="b"/>
                </a:tc>
                <a:extLst>
                  <a:ext uri="{0D108BD9-81ED-4DB2-BD59-A6C34878D82A}">
                    <a16:rowId xmlns:a16="http://schemas.microsoft.com/office/drawing/2014/main" val="633371269"/>
                  </a:ext>
                </a:extLst>
              </a:tr>
              <a:tr h="237956">
                <a:tc>
                  <a:txBody>
                    <a:bodyPr/>
                    <a:lstStyle/>
                    <a:p>
                      <a:pPr algn="l" fontAlgn="b"/>
                      <a:r>
                        <a:rPr lang="en-CA" sz="1400" b="0" i="0" u="none" strike="noStrike" dirty="0">
                          <a:solidFill>
                            <a:srgbClr val="FF0000"/>
                          </a:solidFill>
                          <a:effectLst/>
                          <a:latin typeface="Calibri" panose="020F0502020204030204" pitchFamily="34" charset="0"/>
                        </a:rPr>
                        <a:t>Annual Grants </a:t>
                      </a:r>
                    </a:p>
                  </a:txBody>
                  <a:tcPr marL="0" marR="0" marT="0" marB="0" anchor="b"/>
                </a:tc>
                <a:tc>
                  <a:txBody>
                    <a:bodyPr/>
                    <a:lstStyle/>
                    <a:p>
                      <a:pPr algn="r" fontAlgn="b"/>
                      <a:r>
                        <a:rPr lang="en-CA" sz="1400" b="0" i="0" u="none" strike="noStrike" dirty="0">
                          <a:solidFill>
                            <a:srgbClr val="FF0000"/>
                          </a:solidFill>
                          <a:effectLst/>
                          <a:latin typeface="Calibri" panose="020F0502020204030204" pitchFamily="34" charset="0"/>
                        </a:rPr>
                        <a:t>-$352,000</a:t>
                      </a:r>
                    </a:p>
                  </a:txBody>
                  <a:tcPr marL="0" marR="0" marT="0" marB="0" anchor="b"/>
                </a:tc>
                <a:tc>
                  <a:txBody>
                    <a:bodyPr/>
                    <a:lstStyle/>
                    <a:p>
                      <a:pPr algn="r" fontAlgn="b"/>
                      <a:r>
                        <a:rPr lang="en-CA" sz="1400" b="0" i="0" u="none" strike="noStrike" dirty="0">
                          <a:solidFill>
                            <a:srgbClr val="FF0000"/>
                          </a:solidFill>
                          <a:effectLst/>
                          <a:latin typeface="Calibri" panose="020F0502020204030204" pitchFamily="34" charset="0"/>
                        </a:rPr>
                        <a:t>-$352,000</a:t>
                      </a:r>
                    </a:p>
                  </a:txBody>
                  <a:tcPr marL="0" marR="0" marT="0" marB="0" anchor="b"/>
                </a:tc>
                <a:tc>
                  <a:txBody>
                    <a:bodyPr/>
                    <a:lstStyle/>
                    <a:p>
                      <a:pPr algn="r" fontAlgn="b"/>
                      <a:r>
                        <a:rPr lang="en-CA" sz="1400" b="0" i="0" u="none" strike="noStrike" dirty="0">
                          <a:solidFill>
                            <a:srgbClr val="FF0000"/>
                          </a:solidFill>
                          <a:effectLst/>
                          <a:latin typeface="Calibri" panose="020F0502020204030204" pitchFamily="34" charset="0"/>
                        </a:rPr>
                        <a:t>-$352,000</a:t>
                      </a:r>
                    </a:p>
                  </a:txBody>
                  <a:tcPr marL="0" marR="0" marT="0" marB="0" anchor="b"/>
                </a:tc>
                <a:tc>
                  <a:txBody>
                    <a:bodyPr/>
                    <a:lstStyle/>
                    <a:p>
                      <a:pPr algn="r" fontAlgn="b"/>
                      <a:r>
                        <a:rPr lang="en-CA" sz="1400" b="0" i="0" u="none" strike="noStrike" dirty="0">
                          <a:solidFill>
                            <a:srgbClr val="FF0000"/>
                          </a:solidFill>
                          <a:effectLst/>
                          <a:latin typeface="Calibri" panose="020F0502020204030204" pitchFamily="34" charset="0"/>
                        </a:rPr>
                        <a:t>-$352,000</a:t>
                      </a:r>
                    </a:p>
                  </a:txBody>
                  <a:tcPr marL="0" marR="0" marT="0" marB="0" anchor="b"/>
                </a:tc>
                <a:tc>
                  <a:txBody>
                    <a:bodyPr/>
                    <a:lstStyle/>
                    <a:p>
                      <a:pPr algn="r" fontAlgn="b"/>
                      <a:r>
                        <a:rPr lang="en-CA" sz="1400" b="0" i="0" u="none" strike="noStrike" dirty="0">
                          <a:solidFill>
                            <a:srgbClr val="FF0000"/>
                          </a:solidFill>
                          <a:effectLst/>
                          <a:latin typeface="Calibri" panose="020F0502020204030204" pitchFamily="34" charset="0"/>
                        </a:rPr>
                        <a:t>-$352,000</a:t>
                      </a:r>
                    </a:p>
                  </a:txBody>
                  <a:tcPr marL="0" marR="0" marT="0" marB="0" anchor="b"/>
                </a:tc>
                <a:extLst>
                  <a:ext uri="{0D108BD9-81ED-4DB2-BD59-A6C34878D82A}">
                    <a16:rowId xmlns:a16="http://schemas.microsoft.com/office/drawing/2014/main" val="1647547621"/>
                  </a:ext>
                </a:extLst>
              </a:tr>
              <a:tr h="237956">
                <a:tc>
                  <a:txBody>
                    <a:bodyPr/>
                    <a:lstStyle/>
                    <a:p>
                      <a:pPr algn="l" fontAlgn="b"/>
                      <a:r>
                        <a:rPr lang="en-CA" sz="1400" b="0" i="0" u="none" strike="noStrike" dirty="0">
                          <a:solidFill>
                            <a:srgbClr val="FF0000"/>
                          </a:solidFill>
                          <a:effectLst/>
                          <a:latin typeface="Calibri" panose="020F0502020204030204" pitchFamily="34" charset="0"/>
                        </a:rPr>
                        <a:t>Interest </a:t>
                      </a:r>
                    </a:p>
                  </a:txBody>
                  <a:tcPr marL="0" marR="0" marT="0" marB="0" anchor="b"/>
                </a:tc>
                <a:tc>
                  <a:txBody>
                    <a:bodyPr/>
                    <a:lstStyle/>
                    <a:p>
                      <a:pPr algn="r" fontAlgn="b"/>
                      <a:r>
                        <a:rPr lang="en-CA" sz="1400" b="0" i="0" u="none" strike="noStrike" dirty="0">
                          <a:solidFill>
                            <a:srgbClr val="FF0000"/>
                          </a:solidFill>
                          <a:effectLst/>
                          <a:latin typeface="Calibri" panose="020F0502020204030204" pitchFamily="34" charset="0"/>
                        </a:rPr>
                        <a:t>-$116,040</a:t>
                      </a:r>
                    </a:p>
                  </a:txBody>
                  <a:tcPr marL="0" marR="0" marT="0" marB="0" anchor="b"/>
                </a:tc>
                <a:tc>
                  <a:txBody>
                    <a:bodyPr/>
                    <a:lstStyle/>
                    <a:p>
                      <a:pPr algn="r" fontAlgn="b"/>
                      <a:r>
                        <a:rPr lang="en-CA" sz="1400" b="0" i="0" u="none" strike="noStrike" dirty="0">
                          <a:solidFill>
                            <a:srgbClr val="FF0000"/>
                          </a:solidFill>
                          <a:effectLst/>
                          <a:latin typeface="Calibri" panose="020F0502020204030204" pitchFamily="34" charset="0"/>
                        </a:rPr>
                        <a:t>-$118,361</a:t>
                      </a:r>
                    </a:p>
                  </a:txBody>
                  <a:tcPr marL="0" marR="0" marT="0" marB="0" anchor="b"/>
                </a:tc>
                <a:tc>
                  <a:txBody>
                    <a:bodyPr/>
                    <a:lstStyle/>
                    <a:p>
                      <a:pPr algn="r" fontAlgn="b"/>
                      <a:r>
                        <a:rPr lang="en-CA" sz="1400" b="0" i="0" u="none" strike="noStrike" dirty="0">
                          <a:solidFill>
                            <a:srgbClr val="FF0000"/>
                          </a:solidFill>
                          <a:effectLst/>
                          <a:latin typeface="Calibri" panose="020F0502020204030204" pitchFamily="34" charset="0"/>
                        </a:rPr>
                        <a:t>-$120,728</a:t>
                      </a:r>
                    </a:p>
                  </a:txBody>
                  <a:tcPr marL="0" marR="0" marT="0" marB="0" anchor="b"/>
                </a:tc>
                <a:tc>
                  <a:txBody>
                    <a:bodyPr/>
                    <a:lstStyle/>
                    <a:p>
                      <a:pPr algn="r" fontAlgn="b"/>
                      <a:r>
                        <a:rPr lang="en-CA" sz="1400" b="0" i="0" u="none" strike="noStrike" dirty="0">
                          <a:solidFill>
                            <a:srgbClr val="FF0000"/>
                          </a:solidFill>
                          <a:effectLst/>
                          <a:latin typeface="Calibri" panose="020F0502020204030204" pitchFamily="34" charset="0"/>
                        </a:rPr>
                        <a:t>-$123,143</a:t>
                      </a:r>
                    </a:p>
                  </a:txBody>
                  <a:tcPr marL="0" marR="0" marT="0" marB="0" anchor="b"/>
                </a:tc>
                <a:tc>
                  <a:txBody>
                    <a:bodyPr/>
                    <a:lstStyle/>
                    <a:p>
                      <a:pPr algn="r" fontAlgn="b"/>
                      <a:r>
                        <a:rPr lang="en-CA" sz="1400" b="0" i="0" u="none" strike="noStrike" dirty="0">
                          <a:solidFill>
                            <a:srgbClr val="FF0000"/>
                          </a:solidFill>
                          <a:effectLst/>
                          <a:latin typeface="Calibri" panose="020F0502020204030204" pitchFamily="34" charset="0"/>
                        </a:rPr>
                        <a:t>-$125,605</a:t>
                      </a:r>
                    </a:p>
                  </a:txBody>
                  <a:tcPr marL="0" marR="0" marT="0" marB="0" anchor="b"/>
                </a:tc>
                <a:extLst>
                  <a:ext uri="{0D108BD9-81ED-4DB2-BD59-A6C34878D82A}">
                    <a16:rowId xmlns:a16="http://schemas.microsoft.com/office/drawing/2014/main" val="3622522105"/>
                  </a:ext>
                </a:extLst>
              </a:tr>
              <a:tr h="237956">
                <a:tc>
                  <a:txBody>
                    <a:bodyPr/>
                    <a:lstStyle/>
                    <a:p>
                      <a:pPr algn="l" fontAlgn="b"/>
                      <a:endParaRPr lang="en-CA" sz="1400" b="1" i="0" u="none" strike="noStrike" dirty="0">
                        <a:solidFill>
                          <a:srgbClr val="000000"/>
                        </a:solidFill>
                        <a:effectLst/>
                        <a:latin typeface="Calibri" panose="020F0502020204030204" pitchFamily="34" charset="0"/>
                      </a:endParaRPr>
                    </a:p>
                  </a:txBody>
                  <a:tcPr marL="0" marR="0" marT="0" marB="0" anchor="b"/>
                </a:tc>
                <a:tc>
                  <a:txBody>
                    <a:bodyPr/>
                    <a:lstStyle/>
                    <a:p>
                      <a:pPr algn="l" fontAlgn="b"/>
                      <a:endParaRPr lang="en-CA" sz="1400" b="0" i="0" u="none" strike="noStrike" dirty="0">
                        <a:solidFill>
                          <a:srgbClr val="000000"/>
                        </a:solidFill>
                        <a:effectLst/>
                        <a:latin typeface="Calibri" panose="020F0502020204030204" pitchFamily="34" charset="0"/>
                      </a:endParaRPr>
                    </a:p>
                  </a:txBody>
                  <a:tcPr marL="0" marR="0" marT="0" marB="0" anchor="b"/>
                </a:tc>
                <a:tc>
                  <a:txBody>
                    <a:bodyPr/>
                    <a:lstStyle/>
                    <a:p>
                      <a:pPr algn="l" fontAlgn="b"/>
                      <a:endParaRPr lang="en-CA" sz="1400" b="0" i="0" u="none" strike="noStrike" dirty="0">
                        <a:solidFill>
                          <a:srgbClr val="000000"/>
                        </a:solidFill>
                        <a:effectLst/>
                        <a:latin typeface="Calibri" panose="020F0502020204030204" pitchFamily="34" charset="0"/>
                      </a:endParaRPr>
                    </a:p>
                  </a:txBody>
                  <a:tcPr marL="0" marR="0" marT="0" marB="0" anchor="b"/>
                </a:tc>
                <a:tc>
                  <a:txBody>
                    <a:bodyPr/>
                    <a:lstStyle/>
                    <a:p>
                      <a:pPr algn="l" fontAlgn="b"/>
                      <a:endParaRPr lang="en-CA" sz="1400" b="0" i="0" u="none" strike="noStrike" dirty="0">
                        <a:solidFill>
                          <a:srgbClr val="000000"/>
                        </a:solidFill>
                        <a:effectLst/>
                        <a:latin typeface="Calibri" panose="020F0502020204030204" pitchFamily="34" charset="0"/>
                      </a:endParaRPr>
                    </a:p>
                  </a:txBody>
                  <a:tcPr marL="0" marR="0" marT="0" marB="0" anchor="b"/>
                </a:tc>
                <a:tc>
                  <a:txBody>
                    <a:bodyPr/>
                    <a:lstStyle/>
                    <a:p>
                      <a:pPr algn="l" fontAlgn="b"/>
                      <a:endParaRPr lang="en-CA" sz="1400" b="0" i="0" u="none" strike="noStrike" dirty="0">
                        <a:solidFill>
                          <a:srgbClr val="000000"/>
                        </a:solidFill>
                        <a:effectLst/>
                        <a:latin typeface="Calibri" panose="020F0502020204030204" pitchFamily="34" charset="0"/>
                      </a:endParaRPr>
                    </a:p>
                  </a:txBody>
                  <a:tcPr marL="0" marR="0" marT="0" marB="0" anchor="b"/>
                </a:tc>
                <a:tc>
                  <a:txBody>
                    <a:bodyPr/>
                    <a:lstStyle/>
                    <a:p>
                      <a:pPr algn="l" fontAlgn="b"/>
                      <a:endParaRPr lang="en-CA" sz="1400" b="0" i="0" u="none" strike="noStrike" dirty="0">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2350248135"/>
                  </a:ext>
                </a:extLst>
              </a:tr>
              <a:tr h="260450">
                <a:tc>
                  <a:txBody>
                    <a:bodyPr/>
                    <a:lstStyle/>
                    <a:p>
                      <a:pPr algn="l" fontAlgn="b"/>
                      <a:r>
                        <a:rPr lang="en-CA" sz="1400" b="0" i="0" u="none" strike="noStrike" dirty="0">
                          <a:solidFill>
                            <a:srgbClr val="000000"/>
                          </a:solidFill>
                          <a:effectLst/>
                          <a:latin typeface="Calibri" panose="020F0502020204030204" pitchFamily="34" charset="0"/>
                        </a:rPr>
                        <a:t>Municipal Office</a:t>
                      </a:r>
                    </a:p>
                  </a:txBody>
                  <a:tcPr marL="0" marR="0" marT="0" marB="0" anchor="b"/>
                </a:tc>
                <a:tc>
                  <a:txBody>
                    <a:bodyPr/>
                    <a:lstStyle/>
                    <a:p>
                      <a:pPr algn="r" fontAlgn="b"/>
                      <a:r>
                        <a:rPr lang="en-CA" sz="1400" b="0" i="0" u="none" strike="noStrike" dirty="0">
                          <a:solidFill>
                            <a:srgbClr val="000000"/>
                          </a:solidFill>
                          <a:effectLst/>
                          <a:latin typeface="Calibri" panose="020F0502020204030204" pitchFamily="34" charset="0"/>
                        </a:rPr>
                        <a:t>$16,526</a:t>
                      </a:r>
                    </a:p>
                  </a:txBody>
                  <a:tcPr marL="0" marR="0" marT="0" marB="0" anchor="b"/>
                </a:tc>
                <a:tc>
                  <a:txBody>
                    <a:bodyPr/>
                    <a:lstStyle/>
                    <a:p>
                      <a:pPr algn="r" fontAlgn="b"/>
                      <a:r>
                        <a:rPr lang="en-CA" sz="1400" b="0" i="0" u="none" strike="noStrike" dirty="0">
                          <a:solidFill>
                            <a:srgbClr val="000000"/>
                          </a:solidFill>
                          <a:effectLst/>
                          <a:latin typeface="Calibri" panose="020F0502020204030204" pitchFamily="34" charset="0"/>
                        </a:rPr>
                        <a:t>$16,857</a:t>
                      </a:r>
                    </a:p>
                  </a:txBody>
                  <a:tcPr marL="0" marR="0" marT="0" marB="0" anchor="b"/>
                </a:tc>
                <a:tc>
                  <a:txBody>
                    <a:bodyPr/>
                    <a:lstStyle/>
                    <a:p>
                      <a:pPr algn="r" fontAlgn="b"/>
                      <a:r>
                        <a:rPr lang="en-CA" sz="1400" b="0" i="0" u="none" strike="noStrike" dirty="0">
                          <a:solidFill>
                            <a:srgbClr val="000000"/>
                          </a:solidFill>
                          <a:effectLst/>
                          <a:latin typeface="Calibri" panose="020F0502020204030204" pitchFamily="34" charset="0"/>
                        </a:rPr>
                        <a:t>$17,194</a:t>
                      </a:r>
                    </a:p>
                  </a:txBody>
                  <a:tcPr marL="0" marR="0" marT="0" marB="0" anchor="b"/>
                </a:tc>
                <a:tc>
                  <a:txBody>
                    <a:bodyPr/>
                    <a:lstStyle/>
                    <a:p>
                      <a:pPr algn="r" fontAlgn="b"/>
                      <a:r>
                        <a:rPr lang="en-CA" sz="1400" b="0" i="0" u="none" strike="noStrike" dirty="0">
                          <a:solidFill>
                            <a:srgbClr val="000000"/>
                          </a:solidFill>
                          <a:effectLst/>
                          <a:latin typeface="Calibri" panose="020F0502020204030204" pitchFamily="34" charset="0"/>
                        </a:rPr>
                        <a:t>$17,538</a:t>
                      </a:r>
                    </a:p>
                  </a:txBody>
                  <a:tcPr marL="0" marR="0" marT="0" marB="0" anchor="b"/>
                </a:tc>
                <a:tc>
                  <a:txBody>
                    <a:bodyPr/>
                    <a:lstStyle/>
                    <a:p>
                      <a:pPr algn="r" fontAlgn="b"/>
                      <a:r>
                        <a:rPr lang="en-CA" sz="1400" b="0" i="0" u="none" strike="noStrike" dirty="0">
                          <a:solidFill>
                            <a:srgbClr val="000000"/>
                          </a:solidFill>
                          <a:effectLst/>
                          <a:latin typeface="Calibri" panose="020F0502020204030204" pitchFamily="34" charset="0"/>
                        </a:rPr>
                        <a:t>$17,889</a:t>
                      </a:r>
                    </a:p>
                  </a:txBody>
                  <a:tcPr marL="0" marR="0" marT="0" marB="0" anchor="b"/>
                </a:tc>
                <a:extLst>
                  <a:ext uri="{0D108BD9-81ED-4DB2-BD59-A6C34878D82A}">
                    <a16:rowId xmlns:a16="http://schemas.microsoft.com/office/drawing/2014/main" val="2049214221"/>
                  </a:ext>
                </a:extLst>
              </a:tr>
              <a:tr h="237956">
                <a:tc>
                  <a:txBody>
                    <a:bodyPr/>
                    <a:lstStyle/>
                    <a:p>
                      <a:pPr algn="l" fontAlgn="b"/>
                      <a:r>
                        <a:rPr lang="en-CA" sz="1400" b="0" i="0" u="none" strike="noStrike" dirty="0">
                          <a:solidFill>
                            <a:srgbClr val="000000"/>
                          </a:solidFill>
                          <a:effectLst/>
                          <a:latin typeface="Calibri" panose="020F0502020204030204" pitchFamily="34" charset="0"/>
                        </a:rPr>
                        <a:t>Administration</a:t>
                      </a:r>
                    </a:p>
                  </a:txBody>
                  <a:tcPr marL="0" marR="0" marT="0" marB="0" anchor="b"/>
                </a:tc>
                <a:tc>
                  <a:txBody>
                    <a:bodyPr/>
                    <a:lstStyle/>
                    <a:p>
                      <a:pPr algn="r" fontAlgn="b"/>
                      <a:r>
                        <a:rPr lang="en-CA" sz="1400" b="0" i="0" u="none" strike="noStrike" dirty="0">
                          <a:solidFill>
                            <a:srgbClr val="000000"/>
                          </a:solidFill>
                          <a:effectLst/>
                          <a:latin typeface="Calibri" panose="020F0502020204030204" pitchFamily="34" charset="0"/>
                        </a:rPr>
                        <a:t>$1,143,092</a:t>
                      </a:r>
                    </a:p>
                  </a:txBody>
                  <a:tcPr marL="0" marR="0" marT="0" marB="0" anchor="b"/>
                </a:tc>
                <a:tc>
                  <a:txBody>
                    <a:bodyPr/>
                    <a:lstStyle/>
                    <a:p>
                      <a:pPr algn="r" fontAlgn="b"/>
                      <a:r>
                        <a:rPr lang="en-CA" sz="1400" b="0" i="0" u="none" strike="noStrike" dirty="0">
                          <a:solidFill>
                            <a:srgbClr val="000000"/>
                          </a:solidFill>
                          <a:effectLst/>
                          <a:latin typeface="Calibri" panose="020F0502020204030204" pitchFamily="34" charset="0"/>
                        </a:rPr>
                        <a:t>$1,182,059</a:t>
                      </a:r>
                    </a:p>
                  </a:txBody>
                  <a:tcPr marL="0" marR="0" marT="0" marB="0" anchor="b"/>
                </a:tc>
                <a:tc>
                  <a:txBody>
                    <a:bodyPr/>
                    <a:lstStyle/>
                    <a:p>
                      <a:pPr algn="r" fontAlgn="b"/>
                      <a:r>
                        <a:rPr lang="en-CA" sz="1400" b="0" i="0" u="none" strike="noStrike" dirty="0">
                          <a:solidFill>
                            <a:srgbClr val="000000"/>
                          </a:solidFill>
                          <a:effectLst/>
                          <a:latin typeface="Calibri" panose="020F0502020204030204" pitchFamily="34" charset="0"/>
                        </a:rPr>
                        <a:t>$1,166,171</a:t>
                      </a:r>
                    </a:p>
                  </a:txBody>
                  <a:tcPr marL="0" marR="0" marT="0" marB="0" anchor="b"/>
                </a:tc>
                <a:tc>
                  <a:txBody>
                    <a:bodyPr/>
                    <a:lstStyle/>
                    <a:p>
                      <a:pPr algn="r" fontAlgn="b"/>
                      <a:r>
                        <a:rPr lang="en-CA" sz="1400" b="0" i="0" u="none" strike="noStrike" dirty="0">
                          <a:solidFill>
                            <a:srgbClr val="000000"/>
                          </a:solidFill>
                          <a:effectLst/>
                          <a:latin typeface="Calibri" panose="020F0502020204030204" pitchFamily="34" charset="0"/>
                        </a:rPr>
                        <a:t>$1,206,574</a:t>
                      </a:r>
                    </a:p>
                  </a:txBody>
                  <a:tcPr marL="0" marR="0" marT="0" marB="0" anchor="b"/>
                </a:tc>
                <a:tc>
                  <a:txBody>
                    <a:bodyPr/>
                    <a:lstStyle/>
                    <a:p>
                      <a:pPr algn="r" fontAlgn="b"/>
                      <a:r>
                        <a:rPr lang="en-CA" sz="1400" b="0" i="0" u="none" strike="noStrike" dirty="0">
                          <a:solidFill>
                            <a:srgbClr val="000000"/>
                          </a:solidFill>
                          <a:effectLst/>
                          <a:latin typeface="Calibri" panose="020F0502020204030204" pitchFamily="34" charset="0"/>
                        </a:rPr>
                        <a:t>$1,222,141</a:t>
                      </a:r>
                    </a:p>
                  </a:txBody>
                  <a:tcPr marL="0" marR="0" marT="0" marB="0" anchor="b"/>
                </a:tc>
                <a:extLst>
                  <a:ext uri="{0D108BD9-81ED-4DB2-BD59-A6C34878D82A}">
                    <a16:rowId xmlns:a16="http://schemas.microsoft.com/office/drawing/2014/main" val="2076788932"/>
                  </a:ext>
                </a:extLst>
              </a:tr>
              <a:tr h="237956">
                <a:tc>
                  <a:txBody>
                    <a:bodyPr/>
                    <a:lstStyle/>
                    <a:p>
                      <a:pPr algn="l" fontAlgn="b"/>
                      <a:r>
                        <a:rPr lang="en-CA" sz="1400" b="0" i="0" u="none" strike="noStrike" dirty="0">
                          <a:solidFill>
                            <a:srgbClr val="000000"/>
                          </a:solidFill>
                          <a:effectLst/>
                          <a:latin typeface="Calibri" panose="020F0502020204030204" pitchFamily="34" charset="0"/>
                        </a:rPr>
                        <a:t>Information Technology</a:t>
                      </a:r>
                    </a:p>
                  </a:txBody>
                  <a:tcPr marL="0" marR="0" marT="0" marB="0" anchor="b"/>
                </a:tc>
                <a:tc>
                  <a:txBody>
                    <a:bodyPr/>
                    <a:lstStyle/>
                    <a:p>
                      <a:pPr algn="r" fontAlgn="b"/>
                      <a:r>
                        <a:rPr lang="en-CA" sz="1400" b="0" i="0" u="none" strike="noStrike" dirty="0">
                          <a:solidFill>
                            <a:srgbClr val="000000"/>
                          </a:solidFill>
                          <a:effectLst/>
                          <a:latin typeface="Calibri" panose="020F0502020204030204" pitchFamily="34" charset="0"/>
                        </a:rPr>
                        <a:t>$119,617</a:t>
                      </a:r>
                    </a:p>
                  </a:txBody>
                  <a:tcPr marL="0" marR="0" marT="0" marB="0" anchor="b"/>
                </a:tc>
                <a:tc>
                  <a:txBody>
                    <a:bodyPr/>
                    <a:lstStyle/>
                    <a:p>
                      <a:pPr algn="r" fontAlgn="b"/>
                      <a:r>
                        <a:rPr lang="en-CA" sz="1400" b="0" i="0" u="none" strike="noStrike" dirty="0">
                          <a:solidFill>
                            <a:srgbClr val="000000"/>
                          </a:solidFill>
                          <a:effectLst/>
                          <a:latin typeface="Calibri" panose="020F0502020204030204" pitchFamily="34" charset="0"/>
                        </a:rPr>
                        <a:t>$122,009</a:t>
                      </a:r>
                    </a:p>
                  </a:txBody>
                  <a:tcPr marL="0" marR="0" marT="0" marB="0" anchor="b"/>
                </a:tc>
                <a:tc>
                  <a:txBody>
                    <a:bodyPr/>
                    <a:lstStyle/>
                    <a:p>
                      <a:pPr algn="r" fontAlgn="b"/>
                      <a:r>
                        <a:rPr lang="en-CA" sz="1400" b="0" i="0" u="none" strike="noStrike" dirty="0">
                          <a:solidFill>
                            <a:srgbClr val="000000"/>
                          </a:solidFill>
                          <a:effectLst/>
                          <a:latin typeface="Calibri" panose="020F0502020204030204" pitchFamily="34" charset="0"/>
                        </a:rPr>
                        <a:t>$124,450</a:t>
                      </a:r>
                    </a:p>
                  </a:txBody>
                  <a:tcPr marL="0" marR="0" marT="0" marB="0" anchor="b"/>
                </a:tc>
                <a:tc>
                  <a:txBody>
                    <a:bodyPr/>
                    <a:lstStyle/>
                    <a:p>
                      <a:pPr algn="r" fontAlgn="b"/>
                      <a:r>
                        <a:rPr lang="en-CA" sz="1400" b="0" i="0" u="none" strike="noStrike" dirty="0">
                          <a:solidFill>
                            <a:srgbClr val="000000"/>
                          </a:solidFill>
                          <a:effectLst/>
                          <a:latin typeface="Calibri" panose="020F0502020204030204" pitchFamily="34" charset="0"/>
                        </a:rPr>
                        <a:t>$126,939</a:t>
                      </a:r>
                    </a:p>
                  </a:txBody>
                  <a:tcPr marL="0" marR="0" marT="0" marB="0" anchor="b"/>
                </a:tc>
                <a:tc>
                  <a:txBody>
                    <a:bodyPr/>
                    <a:lstStyle/>
                    <a:p>
                      <a:pPr algn="r" fontAlgn="b"/>
                      <a:r>
                        <a:rPr lang="en-CA" sz="1400" b="0" i="0" u="none" strike="noStrike" dirty="0">
                          <a:solidFill>
                            <a:srgbClr val="000000"/>
                          </a:solidFill>
                          <a:effectLst/>
                          <a:latin typeface="Calibri" panose="020F0502020204030204" pitchFamily="34" charset="0"/>
                        </a:rPr>
                        <a:t>$129,477</a:t>
                      </a:r>
                    </a:p>
                  </a:txBody>
                  <a:tcPr marL="0" marR="0" marT="0" marB="0" anchor="b"/>
                </a:tc>
                <a:extLst>
                  <a:ext uri="{0D108BD9-81ED-4DB2-BD59-A6C34878D82A}">
                    <a16:rowId xmlns:a16="http://schemas.microsoft.com/office/drawing/2014/main" val="1425936101"/>
                  </a:ext>
                </a:extLst>
              </a:tr>
              <a:tr h="237956">
                <a:tc>
                  <a:txBody>
                    <a:bodyPr/>
                    <a:lstStyle/>
                    <a:p>
                      <a:pPr algn="l" fontAlgn="b"/>
                      <a:r>
                        <a:rPr lang="en-CA" sz="1400" b="0" i="0" u="none" strike="noStrike" dirty="0">
                          <a:solidFill>
                            <a:srgbClr val="000000"/>
                          </a:solidFill>
                          <a:effectLst/>
                          <a:latin typeface="Calibri" panose="020F0502020204030204" pitchFamily="34" charset="0"/>
                        </a:rPr>
                        <a:t>Legal &amp; Audit Services</a:t>
                      </a:r>
                    </a:p>
                  </a:txBody>
                  <a:tcPr marL="0" marR="0" marT="0" marB="0" anchor="b"/>
                </a:tc>
                <a:tc>
                  <a:txBody>
                    <a:bodyPr/>
                    <a:lstStyle/>
                    <a:p>
                      <a:pPr algn="r" fontAlgn="b"/>
                      <a:r>
                        <a:rPr lang="en-CA" sz="1400" b="0" i="0" u="none" strike="noStrike" dirty="0">
                          <a:solidFill>
                            <a:srgbClr val="000000"/>
                          </a:solidFill>
                          <a:effectLst/>
                          <a:highlight>
                            <a:srgbClr val="FFFF00"/>
                          </a:highlight>
                          <a:latin typeface="Calibri" panose="020F0502020204030204" pitchFamily="34" charset="0"/>
                        </a:rPr>
                        <a:t>$132,000</a:t>
                      </a:r>
                    </a:p>
                  </a:txBody>
                  <a:tcPr marL="0" marR="0" marT="0" marB="0" anchor="b"/>
                </a:tc>
                <a:tc>
                  <a:txBody>
                    <a:bodyPr/>
                    <a:lstStyle/>
                    <a:p>
                      <a:pPr algn="r" fontAlgn="b"/>
                      <a:r>
                        <a:rPr lang="en-CA" sz="1400" b="0" i="0" u="none" strike="noStrike" dirty="0">
                          <a:solidFill>
                            <a:srgbClr val="000000"/>
                          </a:solidFill>
                          <a:effectLst/>
                          <a:latin typeface="Calibri" panose="020F0502020204030204" pitchFamily="34" charset="0"/>
                        </a:rPr>
                        <a:t>$134,640</a:t>
                      </a:r>
                    </a:p>
                  </a:txBody>
                  <a:tcPr marL="0" marR="0" marT="0" marB="0" anchor="b"/>
                </a:tc>
                <a:tc>
                  <a:txBody>
                    <a:bodyPr/>
                    <a:lstStyle/>
                    <a:p>
                      <a:pPr algn="r" fontAlgn="b"/>
                      <a:r>
                        <a:rPr lang="en-CA" sz="1400" b="0" i="0" u="none" strike="noStrike" dirty="0">
                          <a:solidFill>
                            <a:srgbClr val="000000"/>
                          </a:solidFill>
                          <a:effectLst/>
                          <a:latin typeface="Calibri" panose="020F0502020204030204" pitchFamily="34" charset="0"/>
                        </a:rPr>
                        <a:t>$137,333</a:t>
                      </a:r>
                    </a:p>
                  </a:txBody>
                  <a:tcPr marL="0" marR="0" marT="0" marB="0" anchor="b"/>
                </a:tc>
                <a:tc>
                  <a:txBody>
                    <a:bodyPr/>
                    <a:lstStyle/>
                    <a:p>
                      <a:pPr algn="r" fontAlgn="b"/>
                      <a:r>
                        <a:rPr lang="en-CA" sz="1400" b="0" i="0" u="none" strike="noStrike" dirty="0">
                          <a:solidFill>
                            <a:srgbClr val="000000"/>
                          </a:solidFill>
                          <a:effectLst/>
                          <a:latin typeface="Calibri" panose="020F0502020204030204" pitchFamily="34" charset="0"/>
                        </a:rPr>
                        <a:t>$140,079</a:t>
                      </a:r>
                    </a:p>
                  </a:txBody>
                  <a:tcPr marL="0" marR="0" marT="0" marB="0" anchor="b"/>
                </a:tc>
                <a:tc>
                  <a:txBody>
                    <a:bodyPr/>
                    <a:lstStyle/>
                    <a:p>
                      <a:pPr algn="r" fontAlgn="b"/>
                      <a:r>
                        <a:rPr lang="en-CA" sz="1400" b="0" i="0" u="none" strike="noStrike" dirty="0">
                          <a:solidFill>
                            <a:srgbClr val="000000"/>
                          </a:solidFill>
                          <a:effectLst/>
                          <a:latin typeface="Calibri" panose="020F0502020204030204" pitchFamily="34" charset="0"/>
                        </a:rPr>
                        <a:t>$142,881</a:t>
                      </a:r>
                    </a:p>
                  </a:txBody>
                  <a:tcPr marL="0" marR="0" marT="0" marB="0" anchor="b"/>
                </a:tc>
                <a:extLst>
                  <a:ext uri="{0D108BD9-81ED-4DB2-BD59-A6C34878D82A}">
                    <a16:rowId xmlns:a16="http://schemas.microsoft.com/office/drawing/2014/main" val="522272307"/>
                  </a:ext>
                </a:extLst>
              </a:tr>
              <a:tr h="237956">
                <a:tc>
                  <a:txBody>
                    <a:bodyPr/>
                    <a:lstStyle/>
                    <a:p>
                      <a:pPr algn="l" fontAlgn="b"/>
                      <a:r>
                        <a:rPr lang="en-CA" sz="1400" b="0" i="0" u="none" strike="noStrike" dirty="0">
                          <a:solidFill>
                            <a:srgbClr val="000000"/>
                          </a:solidFill>
                          <a:effectLst/>
                          <a:latin typeface="Calibri" panose="020F0502020204030204" pitchFamily="34" charset="0"/>
                        </a:rPr>
                        <a:t>Insurance</a:t>
                      </a:r>
                    </a:p>
                  </a:txBody>
                  <a:tcPr marL="0" marR="0" marT="0" marB="0" anchor="b"/>
                </a:tc>
                <a:tc>
                  <a:txBody>
                    <a:bodyPr/>
                    <a:lstStyle/>
                    <a:p>
                      <a:pPr algn="r" fontAlgn="b"/>
                      <a:r>
                        <a:rPr lang="en-CA" sz="1400" b="0" i="0" u="none" strike="noStrike" dirty="0">
                          <a:solidFill>
                            <a:srgbClr val="000000"/>
                          </a:solidFill>
                          <a:effectLst/>
                          <a:highlight>
                            <a:srgbClr val="FFFF00"/>
                          </a:highlight>
                          <a:latin typeface="Calibri" panose="020F0502020204030204" pitchFamily="34" charset="0"/>
                        </a:rPr>
                        <a:t>$134,038</a:t>
                      </a:r>
                    </a:p>
                  </a:txBody>
                  <a:tcPr marL="0" marR="0" marT="0" marB="0" anchor="b"/>
                </a:tc>
                <a:tc>
                  <a:txBody>
                    <a:bodyPr/>
                    <a:lstStyle/>
                    <a:p>
                      <a:pPr algn="r" fontAlgn="b"/>
                      <a:r>
                        <a:rPr lang="en-CA" sz="1400" b="0" i="0" u="none" strike="noStrike" dirty="0">
                          <a:solidFill>
                            <a:srgbClr val="000000"/>
                          </a:solidFill>
                          <a:effectLst/>
                          <a:latin typeface="Calibri" panose="020F0502020204030204" pitchFamily="34" charset="0"/>
                        </a:rPr>
                        <a:t>$136,718</a:t>
                      </a:r>
                    </a:p>
                  </a:txBody>
                  <a:tcPr marL="0" marR="0" marT="0" marB="0" anchor="b"/>
                </a:tc>
                <a:tc>
                  <a:txBody>
                    <a:bodyPr/>
                    <a:lstStyle/>
                    <a:p>
                      <a:pPr algn="r" fontAlgn="b"/>
                      <a:r>
                        <a:rPr lang="en-CA" sz="1400" b="0" i="0" u="none" strike="noStrike" dirty="0">
                          <a:solidFill>
                            <a:srgbClr val="000000"/>
                          </a:solidFill>
                          <a:effectLst/>
                          <a:latin typeface="Calibri" panose="020F0502020204030204" pitchFamily="34" charset="0"/>
                        </a:rPr>
                        <a:t>$139,453</a:t>
                      </a:r>
                    </a:p>
                  </a:txBody>
                  <a:tcPr marL="0" marR="0" marT="0" marB="0" anchor="b"/>
                </a:tc>
                <a:tc>
                  <a:txBody>
                    <a:bodyPr/>
                    <a:lstStyle/>
                    <a:p>
                      <a:pPr algn="r" fontAlgn="b"/>
                      <a:r>
                        <a:rPr lang="en-CA" sz="1400" b="0" i="0" u="none" strike="noStrike" dirty="0">
                          <a:solidFill>
                            <a:srgbClr val="000000"/>
                          </a:solidFill>
                          <a:effectLst/>
                          <a:latin typeface="Calibri" panose="020F0502020204030204" pitchFamily="34" charset="0"/>
                        </a:rPr>
                        <a:t>$142,242</a:t>
                      </a:r>
                    </a:p>
                  </a:txBody>
                  <a:tcPr marL="0" marR="0" marT="0" marB="0" anchor="b"/>
                </a:tc>
                <a:tc>
                  <a:txBody>
                    <a:bodyPr/>
                    <a:lstStyle/>
                    <a:p>
                      <a:pPr algn="r" fontAlgn="b"/>
                      <a:r>
                        <a:rPr lang="en-CA" sz="1400" b="0" i="0" u="none" strike="noStrike" dirty="0">
                          <a:solidFill>
                            <a:srgbClr val="000000"/>
                          </a:solidFill>
                          <a:effectLst/>
                          <a:latin typeface="Calibri" panose="020F0502020204030204" pitchFamily="34" charset="0"/>
                        </a:rPr>
                        <a:t>$145,087</a:t>
                      </a:r>
                    </a:p>
                  </a:txBody>
                  <a:tcPr marL="0" marR="0" marT="0" marB="0" anchor="b"/>
                </a:tc>
                <a:extLst>
                  <a:ext uri="{0D108BD9-81ED-4DB2-BD59-A6C34878D82A}">
                    <a16:rowId xmlns:a16="http://schemas.microsoft.com/office/drawing/2014/main" val="105874053"/>
                  </a:ext>
                </a:extLst>
              </a:tr>
              <a:tr h="237956">
                <a:tc>
                  <a:txBody>
                    <a:bodyPr/>
                    <a:lstStyle/>
                    <a:p>
                      <a:pPr algn="l" fontAlgn="b"/>
                      <a:r>
                        <a:rPr lang="en-CA" sz="1400" b="0" i="0" u="none" strike="noStrike" dirty="0">
                          <a:solidFill>
                            <a:srgbClr val="000000"/>
                          </a:solidFill>
                          <a:effectLst/>
                          <a:latin typeface="Calibri" panose="020F0502020204030204" pitchFamily="34" charset="0"/>
                        </a:rPr>
                        <a:t>Fiscal Services (Debt)</a:t>
                      </a:r>
                    </a:p>
                  </a:txBody>
                  <a:tcPr marL="0" marR="0" marT="0" marB="0" anchor="b"/>
                </a:tc>
                <a:tc>
                  <a:txBody>
                    <a:bodyPr/>
                    <a:lstStyle/>
                    <a:p>
                      <a:pPr algn="r" fontAlgn="b"/>
                      <a:r>
                        <a:rPr lang="en-CA" sz="1400" b="0" i="0" u="none" strike="noStrike" dirty="0">
                          <a:solidFill>
                            <a:srgbClr val="000000"/>
                          </a:solidFill>
                          <a:effectLst/>
                          <a:latin typeface="Calibri" panose="020F0502020204030204" pitchFamily="34" charset="0"/>
                        </a:rPr>
                        <a:t>$235,258</a:t>
                      </a:r>
                    </a:p>
                  </a:txBody>
                  <a:tcPr marL="0" marR="0" marT="0" marB="0" anchor="b"/>
                </a:tc>
                <a:tc>
                  <a:txBody>
                    <a:bodyPr/>
                    <a:lstStyle/>
                    <a:p>
                      <a:pPr algn="r" fontAlgn="b"/>
                      <a:r>
                        <a:rPr lang="en-CA" sz="1400" b="0" i="0" u="none" strike="noStrike" dirty="0">
                          <a:solidFill>
                            <a:srgbClr val="000000"/>
                          </a:solidFill>
                          <a:effectLst/>
                          <a:latin typeface="Calibri" panose="020F0502020204030204" pitchFamily="34" charset="0"/>
                        </a:rPr>
                        <a:t>$219,671</a:t>
                      </a:r>
                    </a:p>
                  </a:txBody>
                  <a:tcPr marL="0" marR="0" marT="0" marB="0" anchor="b"/>
                </a:tc>
                <a:tc>
                  <a:txBody>
                    <a:bodyPr/>
                    <a:lstStyle/>
                    <a:p>
                      <a:pPr algn="r" fontAlgn="b"/>
                      <a:r>
                        <a:rPr lang="en-CA" sz="1400" b="0" i="0" u="none" strike="noStrike" dirty="0">
                          <a:solidFill>
                            <a:srgbClr val="000000"/>
                          </a:solidFill>
                          <a:effectLst/>
                          <a:latin typeface="Calibri" panose="020F0502020204030204" pitchFamily="34" charset="0"/>
                        </a:rPr>
                        <a:t>$193,688</a:t>
                      </a:r>
                    </a:p>
                  </a:txBody>
                  <a:tcPr marL="0" marR="0" marT="0" marB="0" anchor="b"/>
                </a:tc>
                <a:tc>
                  <a:txBody>
                    <a:bodyPr/>
                    <a:lstStyle/>
                    <a:p>
                      <a:pPr algn="r" fontAlgn="b"/>
                      <a:r>
                        <a:rPr lang="en-CA" sz="1400" b="0" i="0" u="none" strike="noStrike" dirty="0">
                          <a:solidFill>
                            <a:srgbClr val="000000"/>
                          </a:solidFill>
                          <a:effectLst/>
                          <a:latin typeface="Calibri" panose="020F0502020204030204" pitchFamily="34" charset="0"/>
                        </a:rPr>
                        <a:t>$196,110</a:t>
                      </a:r>
                    </a:p>
                  </a:txBody>
                  <a:tcPr marL="0" marR="0" marT="0" marB="0" anchor="b"/>
                </a:tc>
                <a:tc>
                  <a:txBody>
                    <a:bodyPr/>
                    <a:lstStyle/>
                    <a:p>
                      <a:pPr algn="r" fontAlgn="b"/>
                      <a:r>
                        <a:rPr lang="en-CA" sz="1400" b="0" i="0" u="none" strike="noStrike" dirty="0">
                          <a:solidFill>
                            <a:srgbClr val="000000"/>
                          </a:solidFill>
                          <a:effectLst/>
                          <a:latin typeface="Calibri" panose="020F0502020204030204" pitchFamily="34" charset="0"/>
                        </a:rPr>
                        <a:t>$119,869</a:t>
                      </a:r>
                    </a:p>
                  </a:txBody>
                  <a:tcPr marL="0" marR="0" marT="0" marB="0" anchor="b"/>
                </a:tc>
                <a:extLst>
                  <a:ext uri="{0D108BD9-81ED-4DB2-BD59-A6C34878D82A}">
                    <a16:rowId xmlns:a16="http://schemas.microsoft.com/office/drawing/2014/main" val="3607943921"/>
                  </a:ext>
                </a:extLst>
              </a:tr>
              <a:tr h="260450">
                <a:tc>
                  <a:txBody>
                    <a:bodyPr/>
                    <a:lstStyle/>
                    <a:p>
                      <a:pPr algn="l" fontAlgn="b"/>
                      <a:endParaRPr lang="en-CA" sz="1400" b="0" i="0" u="none" strike="noStrike" dirty="0">
                        <a:solidFill>
                          <a:srgbClr val="000000"/>
                        </a:solidFill>
                        <a:effectLst/>
                        <a:latin typeface="Calibri" panose="020F0502020204030204" pitchFamily="34" charset="0"/>
                      </a:endParaRPr>
                    </a:p>
                  </a:txBody>
                  <a:tcPr marL="0" marR="0" marT="0" marB="0" anchor="b"/>
                </a:tc>
                <a:tc>
                  <a:txBody>
                    <a:bodyPr/>
                    <a:lstStyle/>
                    <a:p>
                      <a:pPr algn="l" fontAlgn="b"/>
                      <a:endParaRPr lang="en-CA" sz="1400" b="0" i="0" u="none" strike="noStrike" dirty="0">
                        <a:solidFill>
                          <a:srgbClr val="000000"/>
                        </a:solidFill>
                        <a:effectLst/>
                        <a:latin typeface="Calibri" panose="020F0502020204030204" pitchFamily="34" charset="0"/>
                      </a:endParaRPr>
                    </a:p>
                  </a:txBody>
                  <a:tcPr marL="0" marR="0" marT="0" marB="0" anchor="b"/>
                </a:tc>
                <a:tc>
                  <a:txBody>
                    <a:bodyPr/>
                    <a:lstStyle/>
                    <a:p>
                      <a:pPr algn="l" fontAlgn="b"/>
                      <a:endParaRPr lang="en-CA" sz="1400" b="0" i="0" u="none" strike="noStrike" dirty="0">
                        <a:solidFill>
                          <a:srgbClr val="000000"/>
                        </a:solidFill>
                        <a:effectLst/>
                        <a:latin typeface="Calibri" panose="020F0502020204030204" pitchFamily="34" charset="0"/>
                      </a:endParaRPr>
                    </a:p>
                  </a:txBody>
                  <a:tcPr marL="0" marR="0" marT="0" marB="0" anchor="b"/>
                </a:tc>
                <a:tc>
                  <a:txBody>
                    <a:bodyPr/>
                    <a:lstStyle/>
                    <a:p>
                      <a:pPr algn="l" fontAlgn="b"/>
                      <a:endParaRPr lang="en-CA" sz="1400" b="0" i="0" u="none" strike="noStrike" dirty="0">
                        <a:solidFill>
                          <a:srgbClr val="000000"/>
                        </a:solidFill>
                        <a:effectLst/>
                        <a:latin typeface="Calibri" panose="020F0502020204030204" pitchFamily="34" charset="0"/>
                      </a:endParaRPr>
                    </a:p>
                  </a:txBody>
                  <a:tcPr marL="0" marR="0" marT="0" marB="0" anchor="b"/>
                </a:tc>
                <a:tc>
                  <a:txBody>
                    <a:bodyPr/>
                    <a:lstStyle/>
                    <a:p>
                      <a:pPr algn="l" fontAlgn="b"/>
                      <a:endParaRPr lang="en-CA" sz="1400" b="0" i="0" u="none" strike="noStrike" dirty="0">
                        <a:solidFill>
                          <a:srgbClr val="000000"/>
                        </a:solidFill>
                        <a:effectLst/>
                        <a:latin typeface="Calibri" panose="020F0502020204030204" pitchFamily="34" charset="0"/>
                      </a:endParaRPr>
                    </a:p>
                  </a:txBody>
                  <a:tcPr marL="0" marR="0" marT="0" marB="0" anchor="b"/>
                </a:tc>
                <a:tc>
                  <a:txBody>
                    <a:bodyPr/>
                    <a:lstStyle/>
                    <a:p>
                      <a:pPr algn="l" fontAlgn="b"/>
                      <a:endParaRPr lang="en-CA" sz="1400" b="0" i="0" u="none" strike="noStrike" dirty="0">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3225494753"/>
                  </a:ext>
                </a:extLst>
              </a:tr>
              <a:tr h="237956">
                <a:tc>
                  <a:txBody>
                    <a:bodyPr/>
                    <a:lstStyle/>
                    <a:p>
                      <a:pPr algn="l" fontAlgn="b"/>
                      <a:r>
                        <a:rPr lang="en-CA" sz="1400" b="1" i="0" u="none" strike="noStrike" dirty="0">
                          <a:solidFill>
                            <a:srgbClr val="000000"/>
                          </a:solidFill>
                          <a:effectLst/>
                          <a:latin typeface="Calibri" panose="020F0502020204030204" pitchFamily="34" charset="0"/>
                        </a:rPr>
                        <a:t>Total Expenses</a:t>
                      </a:r>
                    </a:p>
                  </a:txBody>
                  <a:tcPr marL="0" marR="0" marT="0" marB="0" anchor="b"/>
                </a:tc>
                <a:tc>
                  <a:txBody>
                    <a:bodyPr/>
                    <a:lstStyle/>
                    <a:p>
                      <a:pPr algn="r" fontAlgn="b"/>
                      <a:r>
                        <a:rPr lang="en-CA" sz="1400" b="1" i="0" u="none" strike="noStrike" dirty="0">
                          <a:solidFill>
                            <a:srgbClr val="000000"/>
                          </a:solidFill>
                          <a:effectLst/>
                          <a:latin typeface="Calibri" panose="020F0502020204030204" pitchFamily="34" charset="0"/>
                        </a:rPr>
                        <a:t>$1,780,531</a:t>
                      </a:r>
                    </a:p>
                  </a:txBody>
                  <a:tcPr marL="0" marR="0" marT="0" marB="0" anchor="b"/>
                </a:tc>
                <a:tc>
                  <a:txBody>
                    <a:bodyPr/>
                    <a:lstStyle/>
                    <a:p>
                      <a:pPr algn="r" fontAlgn="b"/>
                      <a:r>
                        <a:rPr lang="en-CA" sz="1400" b="1" i="0" u="none" strike="noStrike" dirty="0">
                          <a:solidFill>
                            <a:srgbClr val="000000"/>
                          </a:solidFill>
                          <a:effectLst/>
                          <a:latin typeface="Calibri" panose="020F0502020204030204" pitchFamily="34" charset="0"/>
                        </a:rPr>
                        <a:t>$1,811,955</a:t>
                      </a:r>
                    </a:p>
                  </a:txBody>
                  <a:tcPr marL="0" marR="0" marT="0" marB="0" anchor="b"/>
                </a:tc>
                <a:tc>
                  <a:txBody>
                    <a:bodyPr/>
                    <a:lstStyle/>
                    <a:p>
                      <a:pPr algn="r" fontAlgn="b"/>
                      <a:r>
                        <a:rPr lang="en-CA" sz="1400" b="1" i="0" u="none" strike="noStrike" dirty="0">
                          <a:solidFill>
                            <a:srgbClr val="000000"/>
                          </a:solidFill>
                          <a:effectLst/>
                          <a:latin typeface="Calibri" panose="020F0502020204030204" pitchFamily="34" charset="0"/>
                        </a:rPr>
                        <a:t>$1,778,288</a:t>
                      </a:r>
                    </a:p>
                  </a:txBody>
                  <a:tcPr marL="0" marR="0" marT="0" marB="0" anchor="b"/>
                </a:tc>
                <a:tc>
                  <a:txBody>
                    <a:bodyPr/>
                    <a:lstStyle/>
                    <a:p>
                      <a:pPr algn="r" fontAlgn="b"/>
                      <a:r>
                        <a:rPr lang="en-CA" sz="1400" b="1" i="0" u="none" strike="noStrike" dirty="0">
                          <a:solidFill>
                            <a:srgbClr val="000000"/>
                          </a:solidFill>
                          <a:effectLst/>
                          <a:latin typeface="Calibri" panose="020F0502020204030204" pitchFamily="34" charset="0"/>
                        </a:rPr>
                        <a:t>$1,829,482</a:t>
                      </a:r>
                    </a:p>
                  </a:txBody>
                  <a:tcPr marL="0" marR="0" marT="0" marB="0" anchor="b"/>
                </a:tc>
                <a:tc>
                  <a:txBody>
                    <a:bodyPr/>
                    <a:lstStyle/>
                    <a:p>
                      <a:pPr algn="r" fontAlgn="b"/>
                      <a:r>
                        <a:rPr lang="en-CA" sz="1400" b="1" i="0" u="none" strike="noStrike" dirty="0">
                          <a:solidFill>
                            <a:srgbClr val="000000"/>
                          </a:solidFill>
                          <a:effectLst/>
                          <a:latin typeface="Calibri" panose="020F0502020204030204" pitchFamily="34" charset="0"/>
                        </a:rPr>
                        <a:t>$1,777,344</a:t>
                      </a:r>
                    </a:p>
                  </a:txBody>
                  <a:tcPr marL="0" marR="0" marT="0" marB="0" anchor="b"/>
                </a:tc>
                <a:extLst>
                  <a:ext uri="{0D108BD9-81ED-4DB2-BD59-A6C34878D82A}">
                    <a16:rowId xmlns:a16="http://schemas.microsoft.com/office/drawing/2014/main" val="3732716525"/>
                  </a:ext>
                </a:extLst>
              </a:tr>
            </a:tbl>
          </a:graphicData>
        </a:graphic>
      </p:graphicFrame>
      <p:graphicFrame>
        <p:nvGraphicFramePr>
          <p:cNvPr id="10" name="Table 9">
            <a:extLst>
              <a:ext uri="{FF2B5EF4-FFF2-40B4-BE49-F238E27FC236}">
                <a16:creationId xmlns:a16="http://schemas.microsoft.com/office/drawing/2014/main" id="{830320C6-FCCA-02A8-3136-0CA9794069C2}"/>
              </a:ext>
            </a:extLst>
          </p:cNvPr>
          <p:cNvGraphicFramePr>
            <a:graphicFrameLocks noGrp="1"/>
          </p:cNvGraphicFramePr>
          <p:nvPr>
            <p:extLst>
              <p:ext uri="{D42A27DB-BD31-4B8C-83A1-F6EECF244321}">
                <p14:modId xmlns:p14="http://schemas.microsoft.com/office/powerpoint/2010/main" val="1272181445"/>
              </p:ext>
            </p:extLst>
          </p:nvPr>
        </p:nvGraphicFramePr>
        <p:xfrm>
          <a:off x="1141412" y="4622799"/>
          <a:ext cx="10044748" cy="1800223"/>
        </p:xfrm>
        <a:graphic>
          <a:graphicData uri="http://schemas.openxmlformats.org/drawingml/2006/table">
            <a:tbl>
              <a:tblPr>
                <a:tableStyleId>{5C22544A-7EE6-4342-B048-85BDC9FD1C3A}</a:tableStyleId>
              </a:tblPr>
              <a:tblGrid>
                <a:gridCol w="2118735">
                  <a:extLst>
                    <a:ext uri="{9D8B030D-6E8A-4147-A177-3AD203B41FA5}">
                      <a16:colId xmlns:a16="http://schemas.microsoft.com/office/drawing/2014/main" val="2271914550"/>
                    </a:ext>
                  </a:extLst>
                </a:gridCol>
                <a:gridCol w="989022">
                  <a:extLst>
                    <a:ext uri="{9D8B030D-6E8A-4147-A177-3AD203B41FA5}">
                      <a16:colId xmlns:a16="http://schemas.microsoft.com/office/drawing/2014/main" val="2819344525"/>
                    </a:ext>
                  </a:extLst>
                </a:gridCol>
                <a:gridCol w="772673">
                  <a:extLst>
                    <a:ext uri="{9D8B030D-6E8A-4147-A177-3AD203B41FA5}">
                      <a16:colId xmlns:a16="http://schemas.microsoft.com/office/drawing/2014/main" val="939504842"/>
                    </a:ext>
                  </a:extLst>
                </a:gridCol>
                <a:gridCol w="6164318">
                  <a:extLst>
                    <a:ext uri="{9D8B030D-6E8A-4147-A177-3AD203B41FA5}">
                      <a16:colId xmlns:a16="http://schemas.microsoft.com/office/drawing/2014/main" val="3402959175"/>
                    </a:ext>
                  </a:extLst>
                </a:gridCol>
              </a:tblGrid>
              <a:tr h="221884">
                <a:tc>
                  <a:txBody>
                    <a:bodyPr/>
                    <a:lstStyle/>
                    <a:p>
                      <a:pPr algn="l" fontAlgn="b"/>
                      <a:r>
                        <a:rPr lang="en-CA" sz="1400" u="none" strike="noStrike" dirty="0">
                          <a:solidFill>
                            <a:schemeClr val="bg1"/>
                          </a:solidFill>
                          <a:effectLst/>
                        </a:rPr>
                        <a:t>IT Software</a:t>
                      </a:r>
                      <a:endParaRPr lang="en-CA" sz="1400" b="0" i="0" u="none" strike="noStrike" dirty="0">
                        <a:solidFill>
                          <a:schemeClr val="bg1"/>
                        </a:solidFill>
                        <a:effectLst/>
                        <a:latin typeface="Calibri" panose="020F0502020204030204" pitchFamily="34" charset="0"/>
                      </a:endParaRPr>
                    </a:p>
                  </a:txBody>
                  <a:tcPr marL="0" marR="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CA" sz="1400" u="none" strike="noStrike" dirty="0">
                          <a:solidFill>
                            <a:schemeClr val="bg1"/>
                          </a:solidFill>
                          <a:effectLst/>
                        </a:rPr>
                        <a:t>Corporate</a:t>
                      </a:r>
                      <a:endParaRPr lang="en-CA" sz="1400" b="0" i="0" u="none" strike="noStrike" dirty="0">
                        <a:solidFill>
                          <a:schemeClr val="bg1"/>
                        </a:solidFill>
                        <a:effectLst/>
                        <a:latin typeface="Calibri" panose="020F0502020204030204" pitchFamily="34" charset="0"/>
                      </a:endParaRPr>
                    </a:p>
                  </a:txBody>
                  <a:tcPr marL="0" marR="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fontAlgn="b"/>
                      <a:r>
                        <a:rPr lang="en-CA" sz="1400" u="none" strike="noStrike" dirty="0">
                          <a:solidFill>
                            <a:schemeClr val="bg1"/>
                          </a:solidFill>
                          <a:effectLst/>
                        </a:rPr>
                        <a:t>10,000 </a:t>
                      </a:r>
                      <a:endParaRPr lang="en-CA" sz="1400" b="0" i="0" u="none" strike="noStrike" dirty="0">
                        <a:solidFill>
                          <a:schemeClr val="bg1"/>
                        </a:solidFill>
                        <a:effectLst/>
                        <a:latin typeface="Calibri" panose="020F0502020204030204" pitchFamily="34" charset="0"/>
                      </a:endParaRPr>
                    </a:p>
                  </a:txBody>
                  <a:tcPr marL="0" marR="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b"/>
                      <a:r>
                        <a:rPr lang="en-CA" sz="1400" u="none" strike="noStrike" dirty="0">
                          <a:solidFill>
                            <a:schemeClr val="bg1"/>
                          </a:solidFill>
                          <a:effectLst/>
                        </a:rPr>
                        <a:t>   Increased software licencing fees</a:t>
                      </a:r>
                      <a:endParaRPr lang="en-CA" sz="1400" b="0" i="0" u="none" strike="noStrike" dirty="0">
                        <a:solidFill>
                          <a:schemeClr val="bg1"/>
                        </a:solidFill>
                        <a:effectLst/>
                        <a:latin typeface="Calibri" panose="020F0502020204030204" pitchFamily="34" charset="0"/>
                      </a:endParaRPr>
                    </a:p>
                  </a:txBody>
                  <a:tcPr marL="0" marR="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395976562"/>
                  </a:ext>
                </a:extLst>
              </a:tr>
              <a:tr h="221884">
                <a:tc>
                  <a:txBody>
                    <a:bodyPr/>
                    <a:lstStyle/>
                    <a:p>
                      <a:pPr algn="l" fontAlgn="b"/>
                      <a:r>
                        <a:rPr lang="en-CA" sz="1400" u="none" strike="noStrike" dirty="0">
                          <a:solidFill>
                            <a:schemeClr val="bg1"/>
                          </a:solidFill>
                          <a:effectLst/>
                          <a:highlight>
                            <a:srgbClr val="FFFF00"/>
                          </a:highlight>
                        </a:rPr>
                        <a:t>Legal</a:t>
                      </a:r>
                      <a:endParaRPr lang="en-CA" sz="1400" b="0" i="0" u="none" strike="noStrike" dirty="0">
                        <a:solidFill>
                          <a:schemeClr val="bg1"/>
                        </a:solidFill>
                        <a:effectLst/>
                        <a:highlight>
                          <a:srgbClr val="FFFF00"/>
                        </a:highlight>
                        <a:latin typeface="Calibri" panose="020F0502020204030204" pitchFamily="34" charset="0"/>
                      </a:endParaRPr>
                    </a:p>
                  </a:txBody>
                  <a:tcPr marL="0" marR="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CA" sz="1400" u="none" strike="noStrike" dirty="0">
                          <a:solidFill>
                            <a:schemeClr val="bg1"/>
                          </a:solidFill>
                          <a:effectLst/>
                          <a:highlight>
                            <a:srgbClr val="FFFF00"/>
                          </a:highlight>
                        </a:rPr>
                        <a:t>Corporate</a:t>
                      </a:r>
                      <a:endParaRPr lang="en-CA" sz="1400" b="0" i="0" u="none" strike="noStrike" dirty="0">
                        <a:solidFill>
                          <a:schemeClr val="bg1"/>
                        </a:solidFill>
                        <a:effectLst/>
                        <a:highlight>
                          <a:srgbClr val="FFFF00"/>
                        </a:highlight>
                        <a:latin typeface="Calibri" panose="020F0502020204030204" pitchFamily="34" charset="0"/>
                      </a:endParaRPr>
                    </a:p>
                  </a:txBody>
                  <a:tcPr marL="0" marR="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fontAlgn="b"/>
                      <a:r>
                        <a:rPr lang="en-CA" sz="1400" u="none" strike="noStrike" dirty="0">
                          <a:solidFill>
                            <a:schemeClr val="bg1"/>
                          </a:solidFill>
                          <a:effectLst/>
                          <a:highlight>
                            <a:srgbClr val="FFFF00"/>
                          </a:highlight>
                        </a:rPr>
                        <a:t> 55,000 </a:t>
                      </a:r>
                      <a:endParaRPr lang="en-CA" sz="1400" b="0" i="0" u="none" strike="noStrike" dirty="0">
                        <a:solidFill>
                          <a:schemeClr val="bg1"/>
                        </a:solidFill>
                        <a:effectLst/>
                        <a:highlight>
                          <a:srgbClr val="FFFF00"/>
                        </a:highlight>
                        <a:latin typeface="Calibri" panose="020F0502020204030204" pitchFamily="34" charset="0"/>
                      </a:endParaRPr>
                    </a:p>
                  </a:txBody>
                  <a:tcPr marL="0" marR="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b"/>
                      <a:r>
                        <a:rPr lang="en-CA" sz="1400" u="none" strike="noStrike" dirty="0">
                          <a:solidFill>
                            <a:schemeClr val="bg1"/>
                          </a:solidFill>
                          <a:effectLst/>
                          <a:highlight>
                            <a:srgbClr val="FFFF00"/>
                          </a:highlight>
                        </a:rPr>
                        <a:t>   Increased legal fees </a:t>
                      </a:r>
                      <a:endParaRPr lang="en-CA" sz="1400" b="0" i="0" u="none" strike="noStrike" dirty="0">
                        <a:solidFill>
                          <a:schemeClr val="bg1"/>
                        </a:solidFill>
                        <a:effectLst/>
                        <a:highlight>
                          <a:srgbClr val="FFFF00"/>
                        </a:highlight>
                        <a:latin typeface="Calibri" panose="020F0502020204030204" pitchFamily="34" charset="0"/>
                      </a:endParaRPr>
                    </a:p>
                  </a:txBody>
                  <a:tcPr marL="0" marR="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367444868"/>
                  </a:ext>
                </a:extLst>
              </a:tr>
              <a:tr h="221884">
                <a:tc>
                  <a:txBody>
                    <a:bodyPr/>
                    <a:lstStyle/>
                    <a:p>
                      <a:pPr algn="l" fontAlgn="b"/>
                      <a:r>
                        <a:rPr lang="en-CA" sz="1400" u="none" strike="noStrike" dirty="0">
                          <a:solidFill>
                            <a:schemeClr val="bg1"/>
                          </a:solidFill>
                          <a:effectLst/>
                        </a:rPr>
                        <a:t>HR Recruitment &amp; Expenses</a:t>
                      </a:r>
                      <a:endParaRPr lang="en-CA" sz="1400" b="0" i="0" u="none" strike="noStrike" dirty="0">
                        <a:solidFill>
                          <a:schemeClr val="bg1"/>
                        </a:solidFill>
                        <a:effectLst/>
                        <a:latin typeface="Calibri" panose="020F0502020204030204" pitchFamily="34" charset="0"/>
                      </a:endParaRPr>
                    </a:p>
                  </a:txBody>
                  <a:tcPr marL="0" marR="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CA" sz="1400" u="none" strike="noStrike" dirty="0">
                          <a:solidFill>
                            <a:schemeClr val="bg1"/>
                          </a:solidFill>
                          <a:effectLst/>
                        </a:rPr>
                        <a:t>Corporate</a:t>
                      </a:r>
                      <a:endParaRPr lang="en-CA" sz="1400" b="0" i="0" u="none" strike="noStrike" dirty="0">
                        <a:solidFill>
                          <a:schemeClr val="bg1"/>
                        </a:solidFill>
                        <a:effectLst/>
                        <a:latin typeface="Calibri" panose="020F0502020204030204" pitchFamily="34" charset="0"/>
                      </a:endParaRPr>
                    </a:p>
                  </a:txBody>
                  <a:tcPr marL="0" marR="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fontAlgn="b"/>
                      <a:r>
                        <a:rPr lang="en-CA" sz="1400" u="none" strike="noStrike" dirty="0">
                          <a:solidFill>
                            <a:schemeClr val="bg1"/>
                          </a:solidFill>
                          <a:effectLst/>
                        </a:rPr>
                        <a:t>-25,000 </a:t>
                      </a:r>
                      <a:endParaRPr lang="en-CA" sz="1400" b="0" i="0" u="none" strike="noStrike" dirty="0">
                        <a:solidFill>
                          <a:schemeClr val="bg1"/>
                        </a:solidFill>
                        <a:effectLst/>
                        <a:latin typeface="Calibri" panose="020F0502020204030204" pitchFamily="34" charset="0"/>
                      </a:endParaRPr>
                    </a:p>
                  </a:txBody>
                  <a:tcPr marL="0" marR="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b"/>
                      <a:r>
                        <a:rPr lang="en-US" sz="1400" u="none" strike="noStrike" dirty="0">
                          <a:solidFill>
                            <a:schemeClr val="bg1"/>
                          </a:solidFill>
                          <a:effectLst/>
                        </a:rPr>
                        <a:t>   Moved rental housing to a separate gl</a:t>
                      </a:r>
                      <a:endParaRPr lang="en-US" sz="1400" b="0" i="0" u="none" strike="noStrike" dirty="0">
                        <a:solidFill>
                          <a:schemeClr val="bg1"/>
                        </a:solidFill>
                        <a:effectLst/>
                        <a:latin typeface="Calibri" panose="020F0502020204030204" pitchFamily="34" charset="0"/>
                      </a:endParaRPr>
                    </a:p>
                  </a:txBody>
                  <a:tcPr marL="0" marR="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99376658"/>
                  </a:ext>
                </a:extLst>
              </a:tr>
              <a:tr h="221884">
                <a:tc>
                  <a:txBody>
                    <a:bodyPr/>
                    <a:lstStyle/>
                    <a:p>
                      <a:pPr algn="l" fontAlgn="b"/>
                      <a:r>
                        <a:rPr lang="en-CA" sz="1400" u="none" strike="noStrike" dirty="0">
                          <a:solidFill>
                            <a:schemeClr val="bg1"/>
                          </a:solidFill>
                          <a:effectLst/>
                        </a:rPr>
                        <a:t>Admin Salaries and Benefits</a:t>
                      </a:r>
                      <a:endParaRPr lang="en-CA" sz="1400" b="0" i="0" u="none" strike="noStrike" dirty="0">
                        <a:solidFill>
                          <a:schemeClr val="bg1"/>
                        </a:solidFill>
                        <a:effectLst/>
                        <a:latin typeface="Calibri" panose="020F0502020204030204" pitchFamily="34" charset="0"/>
                      </a:endParaRPr>
                    </a:p>
                  </a:txBody>
                  <a:tcPr marL="0" marR="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CA" sz="1400" u="none" strike="noStrike" dirty="0">
                          <a:solidFill>
                            <a:schemeClr val="bg1"/>
                          </a:solidFill>
                          <a:effectLst/>
                        </a:rPr>
                        <a:t>Finance</a:t>
                      </a:r>
                      <a:endParaRPr lang="en-CA" sz="1400" b="0" i="0" u="none" strike="noStrike" dirty="0">
                        <a:solidFill>
                          <a:schemeClr val="bg1"/>
                        </a:solidFill>
                        <a:effectLst/>
                        <a:latin typeface="Calibri" panose="020F0502020204030204" pitchFamily="34" charset="0"/>
                      </a:endParaRPr>
                    </a:p>
                  </a:txBody>
                  <a:tcPr marL="0" marR="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fontAlgn="b"/>
                      <a:r>
                        <a:rPr lang="en-CA" sz="1400" u="none" strike="noStrike" dirty="0">
                          <a:solidFill>
                            <a:schemeClr val="bg1"/>
                          </a:solidFill>
                          <a:effectLst/>
                        </a:rPr>
                        <a:t>120,000</a:t>
                      </a:r>
                      <a:endParaRPr lang="en-CA" sz="1400" b="0" i="0" u="none" strike="noStrike" dirty="0">
                        <a:solidFill>
                          <a:schemeClr val="bg1"/>
                        </a:solidFill>
                        <a:effectLst/>
                        <a:latin typeface="Calibri" panose="020F0502020204030204" pitchFamily="34" charset="0"/>
                      </a:endParaRPr>
                    </a:p>
                  </a:txBody>
                  <a:tcPr marL="0" marR="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b"/>
                      <a:r>
                        <a:rPr lang="en-US" sz="1400" u="none" strike="noStrike" dirty="0">
                          <a:solidFill>
                            <a:schemeClr val="bg1"/>
                          </a:solidFill>
                          <a:effectLst/>
                        </a:rPr>
                        <a:t>   Addition of a new Executive Assistant (wages and benefits)</a:t>
                      </a:r>
                      <a:endParaRPr lang="en-US" sz="1400" b="0" i="0" u="none" strike="noStrike" dirty="0">
                        <a:solidFill>
                          <a:schemeClr val="bg1"/>
                        </a:solidFill>
                        <a:effectLst/>
                        <a:latin typeface="Calibri" panose="020F0502020204030204" pitchFamily="34" charset="0"/>
                      </a:endParaRPr>
                    </a:p>
                  </a:txBody>
                  <a:tcPr marL="0" marR="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64133099"/>
                  </a:ext>
                </a:extLst>
              </a:tr>
              <a:tr h="250385">
                <a:tc>
                  <a:txBody>
                    <a:bodyPr/>
                    <a:lstStyle/>
                    <a:p>
                      <a:pPr algn="l" fontAlgn="b"/>
                      <a:r>
                        <a:rPr lang="en-CA" sz="1400" u="none" strike="noStrike" dirty="0">
                          <a:solidFill>
                            <a:schemeClr val="bg1"/>
                          </a:solidFill>
                          <a:effectLst/>
                        </a:rPr>
                        <a:t>Tourism Ucluelet (MRDT)</a:t>
                      </a:r>
                      <a:endParaRPr lang="en-CA" sz="1400" b="0" i="0" u="none" strike="noStrike" dirty="0">
                        <a:solidFill>
                          <a:schemeClr val="bg1"/>
                        </a:solidFill>
                        <a:effectLst/>
                        <a:latin typeface="Calibri" panose="020F0502020204030204" pitchFamily="34" charset="0"/>
                      </a:endParaRPr>
                    </a:p>
                  </a:txBody>
                  <a:tcPr marL="0" marR="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CA" sz="1400" u="none" strike="noStrike" dirty="0">
                          <a:solidFill>
                            <a:schemeClr val="bg1"/>
                          </a:solidFill>
                          <a:effectLst/>
                        </a:rPr>
                        <a:t>Finance</a:t>
                      </a:r>
                      <a:endParaRPr lang="en-CA" sz="1400" b="0" i="0" u="none" strike="noStrike" dirty="0">
                        <a:solidFill>
                          <a:schemeClr val="bg1"/>
                        </a:solidFill>
                        <a:effectLst/>
                        <a:latin typeface="Calibri" panose="020F0502020204030204" pitchFamily="34" charset="0"/>
                      </a:endParaRPr>
                    </a:p>
                  </a:txBody>
                  <a:tcPr marL="0" marR="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fontAlgn="b"/>
                      <a:r>
                        <a:rPr lang="en-CA" sz="1400" u="none" strike="noStrike" dirty="0">
                          <a:solidFill>
                            <a:schemeClr val="bg1"/>
                          </a:solidFill>
                          <a:effectLst/>
                        </a:rPr>
                        <a:t>-384,000 </a:t>
                      </a:r>
                      <a:endParaRPr lang="en-CA" sz="1400" b="0" i="0" u="none" strike="noStrike" dirty="0">
                        <a:solidFill>
                          <a:schemeClr val="bg1"/>
                        </a:solidFill>
                        <a:effectLst/>
                        <a:latin typeface="Calibri" panose="020F0502020204030204" pitchFamily="34" charset="0"/>
                      </a:endParaRPr>
                    </a:p>
                  </a:txBody>
                  <a:tcPr marL="0" marR="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b"/>
                      <a:r>
                        <a:rPr lang="en-US" sz="1400" u="none" strike="noStrike" dirty="0">
                          <a:solidFill>
                            <a:schemeClr val="bg1"/>
                          </a:solidFill>
                          <a:effectLst/>
                        </a:rPr>
                        <a:t>   Transferred to TU; TU holds in trust OAP for affordable housing </a:t>
                      </a:r>
                      <a:endParaRPr lang="en-US" sz="1400" b="0" i="0" u="none" strike="noStrike" dirty="0">
                        <a:solidFill>
                          <a:schemeClr val="bg1"/>
                        </a:solidFill>
                        <a:effectLst/>
                        <a:latin typeface="Calibri" panose="020F0502020204030204" pitchFamily="34" charset="0"/>
                      </a:endParaRPr>
                    </a:p>
                  </a:txBody>
                  <a:tcPr marL="0" marR="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100985008"/>
                  </a:ext>
                </a:extLst>
              </a:tr>
              <a:tr h="235582">
                <a:tc>
                  <a:txBody>
                    <a:bodyPr/>
                    <a:lstStyle/>
                    <a:p>
                      <a:pPr algn="l" fontAlgn="b"/>
                      <a:r>
                        <a:rPr lang="en-CA" sz="1400" u="none" strike="noStrike" dirty="0">
                          <a:solidFill>
                            <a:schemeClr val="bg1"/>
                          </a:solidFill>
                          <a:effectLst/>
                        </a:rPr>
                        <a:t>Staff housing</a:t>
                      </a:r>
                      <a:endParaRPr lang="en-CA" sz="1400" b="0" i="0" u="none" strike="noStrike" dirty="0">
                        <a:solidFill>
                          <a:schemeClr val="bg1"/>
                        </a:solidFill>
                        <a:effectLst/>
                        <a:latin typeface="Calibri" panose="020F0502020204030204" pitchFamily="34" charset="0"/>
                      </a:endParaRPr>
                    </a:p>
                  </a:txBody>
                  <a:tcPr marL="0" marR="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CA" sz="1400" u="none" strike="noStrike" dirty="0">
                          <a:solidFill>
                            <a:schemeClr val="bg1"/>
                          </a:solidFill>
                          <a:effectLst/>
                        </a:rPr>
                        <a:t>Finance</a:t>
                      </a:r>
                      <a:endParaRPr lang="en-CA" sz="1400" b="0" i="0" u="none" strike="noStrike" dirty="0">
                        <a:solidFill>
                          <a:schemeClr val="bg1"/>
                        </a:solidFill>
                        <a:effectLst/>
                        <a:latin typeface="Calibri" panose="020F0502020204030204" pitchFamily="34" charset="0"/>
                      </a:endParaRPr>
                    </a:p>
                  </a:txBody>
                  <a:tcPr marL="0" marR="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fontAlgn="b"/>
                      <a:r>
                        <a:rPr lang="en-CA" sz="1400" u="none" strike="noStrike" dirty="0">
                          <a:solidFill>
                            <a:schemeClr val="bg1"/>
                          </a:solidFill>
                          <a:effectLst/>
                        </a:rPr>
                        <a:t>46,000 </a:t>
                      </a:r>
                      <a:endParaRPr lang="en-CA" sz="1400" b="0" i="0" u="none" strike="noStrike" dirty="0">
                        <a:solidFill>
                          <a:schemeClr val="bg1"/>
                        </a:solidFill>
                        <a:effectLst/>
                        <a:latin typeface="Calibri" panose="020F0502020204030204" pitchFamily="34" charset="0"/>
                      </a:endParaRPr>
                    </a:p>
                  </a:txBody>
                  <a:tcPr marL="0" marR="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b"/>
                      <a:r>
                        <a:rPr lang="en-US" sz="1400" u="none" strike="noStrike" dirty="0">
                          <a:solidFill>
                            <a:schemeClr val="bg1"/>
                          </a:solidFill>
                          <a:effectLst/>
                        </a:rPr>
                        <a:t>   Separated out from HR &amp; Recruitment; two dwellings; rental fees are cost recovered</a:t>
                      </a:r>
                      <a:endParaRPr lang="en-US" sz="1400" b="0" i="0" u="none" strike="noStrike" dirty="0">
                        <a:solidFill>
                          <a:schemeClr val="bg1"/>
                        </a:solidFill>
                        <a:effectLst/>
                        <a:latin typeface="Calibri" panose="020F0502020204030204" pitchFamily="34" charset="0"/>
                      </a:endParaRPr>
                    </a:p>
                  </a:txBody>
                  <a:tcPr marL="0" marR="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350569889"/>
                  </a:ext>
                </a:extLst>
              </a:tr>
              <a:tr h="162560">
                <a:tc>
                  <a:txBody>
                    <a:bodyPr/>
                    <a:lstStyle/>
                    <a:p>
                      <a:pPr algn="l" fontAlgn="b"/>
                      <a:r>
                        <a:rPr lang="en-CA" sz="1400" u="none" strike="noStrike" dirty="0">
                          <a:solidFill>
                            <a:schemeClr val="bg1"/>
                          </a:solidFill>
                          <a:effectLst/>
                          <a:highlight>
                            <a:srgbClr val="FFFF00"/>
                          </a:highlight>
                        </a:rPr>
                        <a:t>Insurance</a:t>
                      </a:r>
                      <a:endParaRPr lang="en-CA" sz="1400" b="0" i="0" u="none" strike="noStrike" dirty="0">
                        <a:solidFill>
                          <a:schemeClr val="bg1"/>
                        </a:solidFill>
                        <a:effectLst/>
                        <a:highlight>
                          <a:srgbClr val="FFFF00"/>
                        </a:highlight>
                        <a:latin typeface="Calibri" panose="020F0502020204030204" pitchFamily="34" charset="0"/>
                      </a:endParaRPr>
                    </a:p>
                  </a:txBody>
                  <a:tcPr marL="0" marR="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CA" sz="1400" u="none" strike="noStrike" dirty="0">
                          <a:solidFill>
                            <a:schemeClr val="bg1"/>
                          </a:solidFill>
                          <a:effectLst/>
                          <a:highlight>
                            <a:srgbClr val="FFFF00"/>
                          </a:highlight>
                        </a:rPr>
                        <a:t>Finance</a:t>
                      </a:r>
                      <a:endParaRPr lang="en-CA" sz="1400" b="0" i="0" u="none" strike="noStrike" dirty="0">
                        <a:solidFill>
                          <a:schemeClr val="bg1"/>
                        </a:solidFill>
                        <a:effectLst/>
                        <a:highlight>
                          <a:srgbClr val="FFFF00"/>
                        </a:highlight>
                        <a:latin typeface="Calibri" panose="020F0502020204030204" pitchFamily="34" charset="0"/>
                      </a:endParaRPr>
                    </a:p>
                  </a:txBody>
                  <a:tcPr marL="0" marR="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fontAlgn="b"/>
                      <a:r>
                        <a:rPr lang="en-CA" sz="1400" u="none" strike="noStrike" dirty="0">
                          <a:solidFill>
                            <a:schemeClr val="bg1"/>
                          </a:solidFill>
                          <a:effectLst/>
                          <a:highlight>
                            <a:srgbClr val="FFFF00"/>
                          </a:highlight>
                        </a:rPr>
                        <a:t> 25,000 </a:t>
                      </a:r>
                      <a:endParaRPr lang="en-CA" sz="1400" b="0" i="0" u="none" strike="noStrike" dirty="0">
                        <a:solidFill>
                          <a:schemeClr val="bg1"/>
                        </a:solidFill>
                        <a:effectLst/>
                        <a:highlight>
                          <a:srgbClr val="FFFF00"/>
                        </a:highlight>
                        <a:latin typeface="Calibri" panose="020F0502020204030204" pitchFamily="34" charset="0"/>
                      </a:endParaRPr>
                    </a:p>
                  </a:txBody>
                  <a:tcPr marL="0" marR="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b"/>
                      <a:r>
                        <a:rPr lang="en-US" sz="1400" u="none" strike="noStrike" dirty="0">
                          <a:solidFill>
                            <a:schemeClr val="bg1"/>
                          </a:solidFill>
                          <a:effectLst/>
                          <a:highlight>
                            <a:srgbClr val="FFFF00"/>
                          </a:highlight>
                        </a:rPr>
                        <a:t>   Increase in insurance fees and charges</a:t>
                      </a:r>
                      <a:endParaRPr lang="en-US" sz="1400" b="0" i="0" u="none" strike="noStrike" dirty="0">
                        <a:solidFill>
                          <a:schemeClr val="bg1"/>
                        </a:solidFill>
                        <a:effectLst/>
                        <a:highlight>
                          <a:srgbClr val="FFFF00"/>
                        </a:highlight>
                        <a:latin typeface="Calibri" panose="020F0502020204030204" pitchFamily="34" charset="0"/>
                      </a:endParaRPr>
                    </a:p>
                  </a:txBody>
                  <a:tcPr marL="0" marR="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026129256"/>
                  </a:ext>
                </a:extLst>
              </a:tr>
              <a:tr h="162560">
                <a:tc>
                  <a:txBody>
                    <a:bodyPr/>
                    <a:lstStyle/>
                    <a:p>
                      <a:pPr algn="l" fontAlgn="b"/>
                      <a:r>
                        <a:rPr lang="en-US" sz="1400" b="0" i="0" u="none" strike="noStrike" dirty="0">
                          <a:solidFill>
                            <a:schemeClr val="bg1"/>
                          </a:solidFill>
                          <a:effectLst/>
                          <a:latin typeface="Calibri" panose="020F0502020204030204" pitchFamily="34" charset="0"/>
                        </a:rPr>
                        <a:t>Fiscal Services (Debt)</a:t>
                      </a:r>
                      <a:endParaRPr lang="en-CA" sz="1400" b="0" i="0" u="none" strike="noStrike" dirty="0">
                        <a:solidFill>
                          <a:schemeClr val="bg1"/>
                        </a:solidFill>
                        <a:effectLst/>
                        <a:latin typeface="Calibri" panose="020F0502020204030204" pitchFamily="34" charset="0"/>
                      </a:endParaRPr>
                    </a:p>
                  </a:txBody>
                  <a:tcPr marL="0" marR="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US" sz="1400" b="0" i="0" u="none" strike="noStrike" dirty="0">
                          <a:solidFill>
                            <a:schemeClr val="bg1"/>
                          </a:solidFill>
                          <a:effectLst/>
                          <a:latin typeface="Calibri" panose="020F0502020204030204" pitchFamily="34" charset="0"/>
                        </a:rPr>
                        <a:t>Finance</a:t>
                      </a:r>
                      <a:endParaRPr lang="en-CA" sz="1400" b="0" i="0" u="none" strike="noStrike" dirty="0">
                        <a:solidFill>
                          <a:schemeClr val="bg1"/>
                        </a:solidFill>
                        <a:effectLst/>
                        <a:latin typeface="Calibri" panose="020F0502020204030204" pitchFamily="34" charset="0"/>
                      </a:endParaRPr>
                    </a:p>
                  </a:txBody>
                  <a:tcPr marL="0" marR="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fontAlgn="b"/>
                      <a:r>
                        <a:rPr lang="en-US" sz="1400" b="0" i="0" u="none" strike="noStrike" dirty="0">
                          <a:solidFill>
                            <a:schemeClr val="bg1"/>
                          </a:solidFill>
                          <a:effectLst/>
                          <a:latin typeface="Calibri" panose="020F0502020204030204" pitchFamily="34" charset="0"/>
                        </a:rPr>
                        <a:t>311,592</a:t>
                      </a:r>
                      <a:endParaRPr lang="en-CA" sz="1400" b="0" i="0" u="none" strike="noStrike" dirty="0">
                        <a:solidFill>
                          <a:schemeClr val="bg1"/>
                        </a:solidFill>
                        <a:effectLst/>
                        <a:latin typeface="Calibri" panose="020F0502020204030204" pitchFamily="34" charset="0"/>
                      </a:endParaRPr>
                    </a:p>
                  </a:txBody>
                  <a:tcPr marL="0" marR="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b"/>
                      <a:r>
                        <a:rPr lang="en-US" sz="1400" b="0" i="0" u="none" strike="noStrike" dirty="0">
                          <a:solidFill>
                            <a:schemeClr val="bg1"/>
                          </a:solidFill>
                          <a:effectLst/>
                          <a:latin typeface="Calibri" panose="020F0502020204030204" pitchFamily="34" charset="0"/>
                        </a:rPr>
                        <a:t>    Paydown of debt contemplated in 2023 that did not occur</a:t>
                      </a:r>
                    </a:p>
                  </a:txBody>
                  <a:tcPr marL="0" marR="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761585126"/>
                  </a:ext>
                </a:extLst>
              </a:tr>
            </a:tbl>
          </a:graphicData>
        </a:graphic>
      </p:graphicFrame>
    </p:spTree>
    <p:extLst>
      <p:ext uri="{BB962C8B-B14F-4D97-AF65-F5344CB8AC3E}">
        <p14:creationId xmlns:p14="http://schemas.microsoft.com/office/powerpoint/2010/main" val="334933270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8F95E5-E998-009F-0FA7-993A6E81C883}"/>
              </a:ext>
            </a:extLst>
          </p:cNvPr>
          <p:cNvSpPr>
            <a:spLocks noGrp="1"/>
          </p:cNvSpPr>
          <p:nvPr>
            <p:ph type="title"/>
          </p:nvPr>
        </p:nvSpPr>
        <p:spPr>
          <a:xfrm>
            <a:off x="1263333" y="568960"/>
            <a:ext cx="9905998" cy="1478570"/>
          </a:xfrm>
        </p:spPr>
        <p:txBody>
          <a:bodyPr/>
          <a:lstStyle/>
          <a:p>
            <a:r>
              <a:rPr lang="en-US" dirty="0">
                <a:solidFill>
                  <a:schemeClr val="bg1"/>
                </a:solidFill>
              </a:rPr>
              <a:t>Capital project funding process</a:t>
            </a:r>
            <a:endParaRPr lang="en-CA" dirty="0">
              <a:solidFill>
                <a:schemeClr val="bg1"/>
              </a:solidFill>
            </a:endParaRPr>
          </a:p>
        </p:txBody>
      </p:sp>
      <p:graphicFrame>
        <p:nvGraphicFramePr>
          <p:cNvPr id="8" name="Content Placeholder 7">
            <a:extLst>
              <a:ext uri="{FF2B5EF4-FFF2-40B4-BE49-F238E27FC236}">
                <a16:creationId xmlns:a16="http://schemas.microsoft.com/office/drawing/2014/main" id="{9C68EDF3-9296-EF0C-2A36-4C8FE73A9D59}"/>
              </a:ext>
            </a:extLst>
          </p:cNvPr>
          <p:cNvGraphicFramePr>
            <a:graphicFrameLocks noGrp="1"/>
          </p:cNvGraphicFramePr>
          <p:nvPr>
            <p:ph idx="1"/>
            <p:extLst>
              <p:ext uri="{D42A27DB-BD31-4B8C-83A1-F6EECF244321}">
                <p14:modId xmlns:p14="http://schemas.microsoft.com/office/powerpoint/2010/main" val="959963560"/>
              </p:ext>
            </p:extLst>
          </p:nvPr>
        </p:nvGraphicFramePr>
        <p:xfrm>
          <a:off x="1141413" y="2249488"/>
          <a:ext cx="9906000" cy="35417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32499690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B6A2B8-5CE6-61AD-A6D1-4381523DA09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73D8AB0-EEAA-2675-7FD2-DBCC2BC3DD40}"/>
              </a:ext>
            </a:extLst>
          </p:cNvPr>
          <p:cNvSpPr>
            <a:spLocks noGrp="1"/>
          </p:cNvSpPr>
          <p:nvPr>
            <p:ph type="title"/>
          </p:nvPr>
        </p:nvSpPr>
        <p:spPr>
          <a:xfrm>
            <a:off x="1507173" y="577878"/>
            <a:ext cx="9905998" cy="1478570"/>
          </a:xfrm>
        </p:spPr>
        <p:txBody>
          <a:bodyPr>
            <a:normAutofit/>
          </a:bodyPr>
          <a:lstStyle/>
          <a:p>
            <a:r>
              <a:rPr lang="en-US" dirty="0">
                <a:solidFill>
                  <a:schemeClr val="bg1"/>
                </a:solidFill>
              </a:rPr>
              <a:t>Borrowing - Current</a:t>
            </a:r>
            <a:endParaRPr lang="en-CA" dirty="0">
              <a:solidFill>
                <a:schemeClr val="bg1"/>
              </a:solidFill>
            </a:endParaRPr>
          </a:p>
        </p:txBody>
      </p:sp>
      <p:graphicFrame>
        <p:nvGraphicFramePr>
          <p:cNvPr id="4" name="Content Placeholder 3">
            <a:extLst>
              <a:ext uri="{FF2B5EF4-FFF2-40B4-BE49-F238E27FC236}">
                <a16:creationId xmlns:a16="http://schemas.microsoft.com/office/drawing/2014/main" id="{7F755466-774D-F346-E997-FC8DF20210A9}"/>
              </a:ext>
            </a:extLst>
          </p:cNvPr>
          <p:cNvGraphicFramePr>
            <a:graphicFrameLocks noGrp="1"/>
          </p:cNvGraphicFramePr>
          <p:nvPr>
            <p:ph idx="1"/>
            <p:extLst>
              <p:ext uri="{D42A27DB-BD31-4B8C-83A1-F6EECF244321}">
                <p14:modId xmlns:p14="http://schemas.microsoft.com/office/powerpoint/2010/main" val="3058943093"/>
              </p:ext>
            </p:extLst>
          </p:nvPr>
        </p:nvGraphicFramePr>
        <p:xfrm>
          <a:off x="1507173" y="1954736"/>
          <a:ext cx="9374188" cy="3247071"/>
        </p:xfrm>
        <a:graphic>
          <a:graphicData uri="http://schemas.openxmlformats.org/drawingml/2006/table">
            <a:tbl>
              <a:tblPr firstRow="1" bandRow="1">
                <a:tableStyleId>{5C22544A-7EE6-4342-B048-85BDC9FD1C3A}</a:tableStyleId>
              </a:tblPr>
              <a:tblGrid>
                <a:gridCol w="2703072">
                  <a:extLst>
                    <a:ext uri="{9D8B030D-6E8A-4147-A177-3AD203B41FA5}">
                      <a16:colId xmlns:a16="http://schemas.microsoft.com/office/drawing/2014/main" val="993492684"/>
                    </a:ext>
                  </a:extLst>
                </a:gridCol>
                <a:gridCol w="846109">
                  <a:extLst>
                    <a:ext uri="{9D8B030D-6E8A-4147-A177-3AD203B41FA5}">
                      <a16:colId xmlns:a16="http://schemas.microsoft.com/office/drawing/2014/main" val="1718049185"/>
                    </a:ext>
                  </a:extLst>
                </a:gridCol>
                <a:gridCol w="1405842">
                  <a:extLst>
                    <a:ext uri="{9D8B030D-6E8A-4147-A177-3AD203B41FA5}">
                      <a16:colId xmlns:a16="http://schemas.microsoft.com/office/drawing/2014/main" val="346511814"/>
                    </a:ext>
                  </a:extLst>
                </a:gridCol>
                <a:gridCol w="1108505">
                  <a:extLst>
                    <a:ext uri="{9D8B030D-6E8A-4147-A177-3AD203B41FA5}">
                      <a16:colId xmlns:a16="http://schemas.microsoft.com/office/drawing/2014/main" val="4226454499"/>
                    </a:ext>
                  </a:extLst>
                </a:gridCol>
                <a:gridCol w="977882">
                  <a:extLst>
                    <a:ext uri="{9D8B030D-6E8A-4147-A177-3AD203B41FA5}">
                      <a16:colId xmlns:a16="http://schemas.microsoft.com/office/drawing/2014/main" val="3375921326"/>
                    </a:ext>
                  </a:extLst>
                </a:gridCol>
                <a:gridCol w="1166389">
                  <a:extLst>
                    <a:ext uri="{9D8B030D-6E8A-4147-A177-3AD203B41FA5}">
                      <a16:colId xmlns:a16="http://schemas.microsoft.com/office/drawing/2014/main" val="182268309"/>
                    </a:ext>
                  </a:extLst>
                </a:gridCol>
                <a:gridCol w="1166389">
                  <a:extLst>
                    <a:ext uri="{9D8B030D-6E8A-4147-A177-3AD203B41FA5}">
                      <a16:colId xmlns:a16="http://schemas.microsoft.com/office/drawing/2014/main" val="4097626048"/>
                    </a:ext>
                  </a:extLst>
                </a:gridCol>
              </a:tblGrid>
              <a:tr h="779469">
                <a:tc>
                  <a:txBody>
                    <a:bodyPr/>
                    <a:lstStyle/>
                    <a:p>
                      <a:pPr algn="ctr" fontAlgn="b"/>
                      <a:endParaRPr lang="en-CA" sz="1600" b="0" i="1" u="none" strike="noStrike" dirty="0">
                        <a:solidFill>
                          <a:srgbClr val="000000"/>
                        </a:solidFill>
                        <a:effectLst/>
                        <a:latin typeface="Arial" panose="020B0604020202020204" pitchFamily="34" charset="0"/>
                      </a:endParaRPr>
                    </a:p>
                  </a:txBody>
                  <a:tcPr marL="14735" marR="14735" marT="14735" marB="0" anchor="b"/>
                </a:tc>
                <a:tc>
                  <a:txBody>
                    <a:bodyPr/>
                    <a:lstStyle/>
                    <a:p>
                      <a:pPr algn="ctr" fontAlgn="b"/>
                      <a:r>
                        <a:rPr lang="en-CA" sz="1600" u="none" strike="noStrike" dirty="0">
                          <a:solidFill>
                            <a:schemeClr val="bg1"/>
                          </a:solidFill>
                          <a:effectLst/>
                        </a:rPr>
                        <a:t>Year Received</a:t>
                      </a:r>
                      <a:endParaRPr lang="en-CA" sz="1600" b="0" i="1" u="none" strike="noStrike" dirty="0">
                        <a:solidFill>
                          <a:schemeClr val="bg1"/>
                        </a:solidFill>
                        <a:effectLst/>
                        <a:latin typeface="Arial" panose="020B0604020202020204" pitchFamily="34" charset="0"/>
                      </a:endParaRPr>
                    </a:p>
                  </a:txBody>
                  <a:tcPr marL="14735" marR="14735" marT="14735" marB="0" anchor="b"/>
                </a:tc>
                <a:tc>
                  <a:txBody>
                    <a:bodyPr/>
                    <a:lstStyle/>
                    <a:p>
                      <a:pPr algn="ctr" fontAlgn="b"/>
                      <a:r>
                        <a:rPr lang="en-CA" sz="1600" u="none" strike="noStrike" dirty="0">
                          <a:solidFill>
                            <a:schemeClr val="bg1"/>
                          </a:solidFill>
                          <a:effectLst/>
                        </a:rPr>
                        <a:t>Original Amount</a:t>
                      </a:r>
                      <a:endParaRPr lang="en-CA" sz="1600" b="0" i="0" u="none" strike="noStrike" dirty="0">
                        <a:solidFill>
                          <a:schemeClr val="bg1"/>
                        </a:solidFill>
                        <a:effectLst/>
                        <a:latin typeface="Arial" panose="020B0604020202020204" pitchFamily="34" charset="0"/>
                      </a:endParaRPr>
                    </a:p>
                  </a:txBody>
                  <a:tcPr marL="14735" marR="14735" marT="14735" marB="0" anchor="b"/>
                </a:tc>
                <a:tc>
                  <a:txBody>
                    <a:bodyPr/>
                    <a:lstStyle/>
                    <a:p>
                      <a:pPr algn="ctr" fontAlgn="b"/>
                      <a:r>
                        <a:rPr lang="en-CA" sz="1600" u="none" strike="noStrike" dirty="0">
                          <a:solidFill>
                            <a:schemeClr val="bg1"/>
                          </a:solidFill>
                          <a:effectLst/>
                        </a:rPr>
                        <a:t>Final Payment</a:t>
                      </a:r>
                      <a:endParaRPr lang="en-CA" sz="1600" b="0" i="0" u="none" strike="noStrike" dirty="0">
                        <a:solidFill>
                          <a:schemeClr val="bg1"/>
                        </a:solidFill>
                        <a:effectLst/>
                        <a:latin typeface="Arial" panose="020B0604020202020204" pitchFamily="34" charset="0"/>
                      </a:endParaRPr>
                    </a:p>
                  </a:txBody>
                  <a:tcPr marL="14735" marR="14735" marT="14735" marB="0" anchor="b"/>
                </a:tc>
                <a:tc>
                  <a:txBody>
                    <a:bodyPr/>
                    <a:lstStyle/>
                    <a:p>
                      <a:pPr algn="ctr" fontAlgn="b"/>
                      <a:r>
                        <a:rPr lang="en-CA" sz="1600" u="none" strike="noStrike" dirty="0">
                          <a:solidFill>
                            <a:schemeClr val="bg1"/>
                          </a:solidFill>
                          <a:effectLst/>
                        </a:rPr>
                        <a:t>Interest Rate</a:t>
                      </a:r>
                      <a:endParaRPr lang="en-CA" sz="1600" b="0" i="0" u="none" strike="noStrike" dirty="0">
                        <a:solidFill>
                          <a:schemeClr val="bg1"/>
                        </a:solidFill>
                        <a:effectLst/>
                        <a:latin typeface="Arial" panose="020B0604020202020204" pitchFamily="34" charset="0"/>
                      </a:endParaRPr>
                    </a:p>
                  </a:txBody>
                  <a:tcPr marL="14735" marR="14735" marT="14735" marB="0" anchor="b"/>
                </a:tc>
                <a:tc>
                  <a:txBody>
                    <a:bodyPr/>
                    <a:lstStyle/>
                    <a:p>
                      <a:pPr algn="ctr" fontAlgn="b"/>
                      <a:r>
                        <a:rPr lang="en-CA" sz="1600" u="none" strike="noStrike" dirty="0">
                          <a:solidFill>
                            <a:schemeClr val="bg1"/>
                          </a:solidFill>
                          <a:effectLst/>
                        </a:rPr>
                        <a:t>Current Payment</a:t>
                      </a:r>
                      <a:endParaRPr lang="en-CA" sz="1600" b="0" i="0" u="none" strike="noStrike" dirty="0">
                        <a:solidFill>
                          <a:schemeClr val="bg1"/>
                        </a:solidFill>
                        <a:effectLst/>
                        <a:latin typeface="Arial" panose="020B0604020202020204" pitchFamily="34" charset="0"/>
                      </a:endParaRPr>
                    </a:p>
                  </a:txBody>
                  <a:tcPr marL="14735" marR="14735" marT="14735" marB="0" anchor="b"/>
                </a:tc>
                <a:tc>
                  <a:txBody>
                    <a:bodyPr/>
                    <a:lstStyle/>
                    <a:p>
                      <a:pPr algn="ctr" fontAlgn="b"/>
                      <a:r>
                        <a:rPr lang="en-CA" sz="1600" u="none" strike="noStrike" dirty="0">
                          <a:solidFill>
                            <a:schemeClr val="bg1"/>
                          </a:solidFill>
                          <a:effectLst/>
                        </a:rPr>
                        <a:t>Total Remaining</a:t>
                      </a:r>
                      <a:endParaRPr lang="en-CA" sz="1600" b="0" i="0" u="none" strike="noStrike" dirty="0">
                        <a:solidFill>
                          <a:schemeClr val="bg1"/>
                        </a:solidFill>
                        <a:effectLst/>
                        <a:latin typeface="Arial" panose="020B0604020202020204" pitchFamily="34" charset="0"/>
                      </a:endParaRPr>
                    </a:p>
                  </a:txBody>
                  <a:tcPr marL="14735" marR="14735" marT="14735" marB="0" anchor="b"/>
                </a:tc>
                <a:extLst>
                  <a:ext uri="{0D108BD9-81ED-4DB2-BD59-A6C34878D82A}">
                    <a16:rowId xmlns:a16="http://schemas.microsoft.com/office/drawing/2014/main" val="3711087550"/>
                  </a:ext>
                </a:extLst>
              </a:tr>
              <a:tr h="440938">
                <a:tc>
                  <a:txBody>
                    <a:bodyPr/>
                    <a:lstStyle/>
                    <a:p>
                      <a:pPr algn="l" fontAlgn="b"/>
                      <a:r>
                        <a:rPr lang="en-CA" sz="1600" u="none" strike="noStrike" dirty="0">
                          <a:effectLst/>
                        </a:rPr>
                        <a:t>Equipment Loan (Vehicles)</a:t>
                      </a:r>
                      <a:endParaRPr lang="en-CA" sz="1600" b="0" i="1" u="none" strike="noStrike" dirty="0">
                        <a:solidFill>
                          <a:srgbClr val="000000"/>
                        </a:solidFill>
                        <a:effectLst/>
                        <a:latin typeface="Arial" panose="020B0604020202020204" pitchFamily="34" charset="0"/>
                      </a:endParaRPr>
                    </a:p>
                  </a:txBody>
                  <a:tcPr marL="14735" marR="14735" marT="14735" marB="0" anchor="b"/>
                </a:tc>
                <a:tc>
                  <a:txBody>
                    <a:bodyPr/>
                    <a:lstStyle/>
                    <a:p>
                      <a:pPr algn="r" fontAlgn="b"/>
                      <a:r>
                        <a:rPr lang="en-CA" sz="1600" u="none" strike="noStrike" dirty="0">
                          <a:effectLst/>
                        </a:rPr>
                        <a:t>2022</a:t>
                      </a:r>
                      <a:endParaRPr lang="en-CA" sz="1600" b="0" i="0" u="none" strike="noStrike" dirty="0">
                        <a:solidFill>
                          <a:srgbClr val="000000"/>
                        </a:solidFill>
                        <a:effectLst/>
                        <a:latin typeface="Arial" panose="020B0604020202020204" pitchFamily="34" charset="0"/>
                      </a:endParaRPr>
                    </a:p>
                  </a:txBody>
                  <a:tcPr marL="14735" marR="14735" marT="14735" marB="0" anchor="b"/>
                </a:tc>
                <a:tc>
                  <a:txBody>
                    <a:bodyPr/>
                    <a:lstStyle/>
                    <a:p>
                      <a:pPr algn="r" fontAlgn="b"/>
                      <a:r>
                        <a:rPr lang="en-CA" sz="1600" u="none" strike="noStrike" dirty="0">
                          <a:effectLst/>
                        </a:rPr>
                        <a:t> $350,000 </a:t>
                      </a:r>
                      <a:endParaRPr lang="en-CA" sz="1600" b="0" i="0" u="none" strike="noStrike" dirty="0">
                        <a:solidFill>
                          <a:srgbClr val="000000"/>
                        </a:solidFill>
                        <a:effectLst/>
                        <a:latin typeface="Arial" panose="020B0604020202020204" pitchFamily="34" charset="0"/>
                      </a:endParaRPr>
                    </a:p>
                  </a:txBody>
                  <a:tcPr marL="14735" marR="14735" marT="14735" marB="0" anchor="b"/>
                </a:tc>
                <a:tc>
                  <a:txBody>
                    <a:bodyPr/>
                    <a:lstStyle/>
                    <a:p>
                      <a:pPr algn="r" fontAlgn="b"/>
                      <a:r>
                        <a:rPr lang="en-CA" sz="1600" u="none" strike="noStrike" dirty="0">
                          <a:effectLst/>
                        </a:rPr>
                        <a:t>2027</a:t>
                      </a:r>
                      <a:endParaRPr lang="en-CA" sz="1600" b="0" i="0" u="none" strike="noStrike" dirty="0">
                        <a:solidFill>
                          <a:srgbClr val="000000"/>
                        </a:solidFill>
                        <a:effectLst/>
                        <a:latin typeface="Arial" panose="020B0604020202020204" pitchFamily="34" charset="0"/>
                      </a:endParaRPr>
                    </a:p>
                  </a:txBody>
                  <a:tcPr marL="14735" marR="14735" marT="14735" marB="0" anchor="b"/>
                </a:tc>
                <a:tc>
                  <a:txBody>
                    <a:bodyPr/>
                    <a:lstStyle/>
                    <a:p>
                      <a:pPr algn="r" fontAlgn="b"/>
                      <a:r>
                        <a:rPr lang="en-CA" sz="1600" u="none" strike="noStrike" dirty="0">
                          <a:effectLst/>
                        </a:rPr>
                        <a:t>5.61%</a:t>
                      </a:r>
                      <a:endParaRPr lang="en-CA" sz="1600" b="0" i="0" u="none" strike="noStrike" dirty="0">
                        <a:solidFill>
                          <a:srgbClr val="000000"/>
                        </a:solidFill>
                        <a:effectLst/>
                        <a:latin typeface="Arial" panose="020B0604020202020204" pitchFamily="34" charset="0"/>
                      </a:endParaRPr>
                    </a:p>
                  </a:txBody>
                  <a:tcPr marL="14735" marR="14735" marT="14735" marB="0" anchor="b"/>
                </a:tc>
                <a:tc>
                  <a:txBody>
                    <a:bodyPr/>
                    <a:lstStyle/>
                    <a:p>
                      <a:pPr algn="r" fontAlgn="b"/>
                      <a:r>
                        <a:rPr lang="en-CA" sz="1600" u="none" strike="noStrike" dirty="0">
                          <a:effectLst/>
                        </a:rPr>
                        <a:t> $60,386 </a:t>
                      </a:r>
                      <a:endParaRPr lang="en-CA" sz="1600" b="0" i="0" u="none" strike="noStrike" dirty="0">
                        <a:solidFill>
                          <a:srgbClr val="000000"/>
                        </a:solidFill>
                        <a:effectLst/>
                        <a:latin typeface="Arial" panose="020B0604020202020204" pitchFamily="34" charset="0"/>
                      </a:endParaRPr>
                    </a:p>
                  </a:txBody>
                  <a:tcPr marL="14735" marR="14735" marT="14735" marB="0" anchor="b"/>
                </a:tc>
                <a:tc>
                  <a:txBody>
                    <a:bodyPr/>
                    <a:lstStyle/>
                    <a:p>
                      <a:pPr algn="r" fontAlgn="b"/>
                      <a:r>
                        <a:rPr lang="en-CA" sz="1600" u="none" strike="noStrike" dirty="0">
                          <a:effectLst/>
                        </a:rPr>
                        <a:t> $266,267 </a:t>
                      </a:r>
                      <a:endParaRPr lang="en-CA" sz="1600" b="0" i="0" u="none" strike="noStrike" dirty="0">
                        <a:solidFill>
                          <a:srgbClr val="000000"/>
                        </a:solidFill>
                        <a:effectLst/>
                        <a:latin typeface="Arial" panose="020B0604020202020204" pitchFamily="34" charset="0"/>
                      </a:endParaRPr>
                    </a:p>
                  </a:txBody>
                  <a:tcPr marL="14735" marR="14735" marT="14735" marB="0" anchor="b"/>
                </a:tc>
                <a:extLst>
                  <a:ext uri="{0D108BD9-81ED-4DB2-BD59-A6C34878D82A}">
                    <a16:rowId xmlns:a16="http://schemas.microsoft.com/office/drawing/2014/main" val="3285394627"/>
                  </a:ext>
                </a:extLst>
              </a:tr>
              <a:tr h="440938">
                <a:tc>
                  <a:txBody>
                    <a:bodyPr/>
                    <a:lstStyle/>
                    <a:p>
                      <a:pPr algn="l" fontAlgn="b"/>
                      <a:r>
                        <a:rPr lang="en-CA" sz="1600" u="none" strike="noStrike" dirty="0">
                          <a:effectLst/>
                        </a:rPr>
                        <a:t>Equipment Loan (Vehicles)</a:t>
                      </a:r>
                      <a:endParaRPr lang="en-CA" sz="1600" b="0" i="0" u="none" strike="noStrike" dirty="0">
                        <a:solidFill>
                          <a:srgbClr val="000000"/>
                        </a:solidFill>
                        <a:effectLst/>
                        <a:latin typeface="Arial" panose="020B0604020202020204" pitchFamily="34" charset="0"/>
                      </a:endParaRPr>
                    </a:p>
                  </a:txBody>
                  <a:tcPr marL="14735" marR="14735" marT="14735" marB="0" anchor="b"/>
                </a:tc>
                <a:tc>
                  <a:txBody>
                    <a:bodyPr/>
                    <a:lstStyle/>
                    <a:p>
                      <a:pPr algn="r" fontAlgn="b"/>
                      <a:r>
                        <a:rPr lang="en-CA" sz="1600" u="none" strike="noStrike" dirty="0">
                          <a:effectLst/>
                        </a:rPr>
                        <a:t>2020</a:t>
                      </a:r>
                      <a:endParaRPr lang="en-CA" sz="1600" b="0" i="0" u="none" strike="noStrike" dirty="0">
                        <a:solidFill>
                          <a:srgbClr val="000000"/>
                        </a:solidFill>
                        <a:effectLst/>
                        <a:latin typeface="Arial" panose="020B0604020202020204" pitchFamily="34" charset="0"/>
                      </a:endParaRPr>
                    </a:p>
                  </a:txBody>
                  <a:tcPr marL="14735" marR="14735" marT="14735" marB="0" anchor="b"/>
                </a:tc>
                <a:tc>
                  <a:txBody>
                    <a:bodyPr/>
                    <a:lstStyle/>
                    <a:p>
                      <a:pPr algn="r" fontAlgn="b"/>
                      <a:r>
                        <a:rPr lang="en-CA" sz="1600" u="none" strike="noStrike" dirty="0">
                          <a:effectLst/>
                        </a:rPr>
                        <a:t> $200,000 </a:t>
                      </a:r>
                      <a:endParaRPr lang="en-CA" sz="1600" b="0" i="0" u="none" strike="noStrike" dirty="0">
                        <a:solidFill>
                          <a:srgbClr val="000000"/>
                        </a:solidFill>
                        <a:effectLst/>
                        <a:latin typeface="Arial" panose="020B0604020202020204" pitchFamily="34" charset="0"/>
                      </a:endParaRPr>
                    </a:p>
                  </a:txBody>
                  <a:tcPr marL="14735" marR="14735" marT="14735" marB="0" anchor="b"/>
                </a:tc>
                <a:tc>
                  <a:txBody>
                    <a:bodyPr/>
                    <a:lstStyle/>
                    <a:p>
                      <a:pPr algn="r" fontAlgn="b"/>
                      <a:r>
                        <a:rPr lang="en-CA" sz="1600" u="none" strike="noStrike" dirty="0">
                          <a:effectLst/>
                        </a:rPr>
                        <a:t>2025</a:t>
                      </a:r>
                      <a:endParaRPr lang="en-CA" sz="1600" b="0" i="0" u="none" strike="noStrike" dirty="0">
                        <a:solidFill>
                          <a:srgbClr val="000000"/>
                        </a:solidFill>
                        <a:effectLst/>
                        <a:latin typeface="Arial" panose="020B0604020202020204" pitchFamily="34" charset="0"/>
                      </a:endParaRPr>
                    </a:p>
                  </a:txBody>
                  <a:tcPr marL="14735" marR="14735" marT="14735" marB="0" anchor="b"/>
                </a:tc>
                <a:tc>
                  <a:txBody>
                    <a:bodyPr/>
                    <a:lstStyle/>
                    <a:p>
                      <a:pPr algn="r" fontAlgn="b"/>
                      <a:r>
                        <a:rPr lang="en-CA" sz="1600" u="none" strike="noStrike" dirty="0">
                          <a:effectLst/>
                        </a:rPr>
                        <a:t>5.61%</a:t>
                      </a:r>
                      <a:endParaRPr lang="en-CA" sz="1600" b="0" i="0" u="none" strike="noStrike" dirty="0">
                        <a:solidFill>
                          <a:srgbClr val="000000"/>
                        </a:solidFill>
                        <a:effectLst/>
                        <a:latin typeface="Arial" panose="020B0604020202020204" pitchFamily="34" charset="0"/>
                      </a:endParaRPr>
                    </a:p>
                  </a:txBody>
                  <a:tcPr marL="14735" marR="14735" marT="14735" marB="0" anchor="b"/>
                </a:tc>
                <a:tc>
                  <a:txBody>
                    <a:bodyPr/>
                    <a:lstStyle/>
                    <a:p>
                      <a:pPr algn="r" fontAlgn="b"/>
                      <a:r>
                        <a:rPr lang="en-CA" sz="1600" u="none" strike="noStrike" dirty="0">
                          <a:effectLst/>
                        </a:rPr>
                        <a:t> $38,941 </a:t>
                      </a:r>
                      <a:endParaRPr lang="en-CA" sz="1600" b="0" i="0" u="none" strike="noStrike" dirty="0">
                        <a:solidFill>
                          <a:srgbClr val="000000"/>
                        </a:solidFill>
                        <a:effectLst/>
                        <a:latin typeface="Arial" panose="020B0604020202020204" pitchFamily="34" charset="0"/>
                      </a:endParaRPr>
                    </a:p>
                  </a:txBody>
                  <a:tcPr marL="14735" marR="14735" marT="14735" marB="0" anchor="b"/>
                </a:tc>
                <a:tc>
                  <a:txBody>
                    <a:bodyPr/>
                    <a:lstStyle/>
                    <a:p>
                      <a:pPr algn="r" fontAlgn="b"/>
                      <a:r>
                        <a:rPr lang="en-CA" sz="1600" u="none" strike="noStrike" dirty="0">
                          <a:effectLst/>
                        </a:rPr>
                        <a:t> $64,450 </a:t>
                      </a:r>
                      <a:endParaRPr lang="en-CA" sz="1600" b="0" i="0" u="none" strike="noStrike" dirty="0">
                        <a:solidFill>
                          <a:srgbClr val="000000"/>
                        </a:solidFill>
                        <a:effectLst/>
                        <a:latin typeface="Arial" panose="020B0604020202020204" pitchFamily="34" charset="0"/>
                      </a:endParaRPr>
                    </a:p>
                  </a:txBody>
                  <a:tcPr marL="14735" marR="14735" marT="14735" marB="0" anchor="b"/>
                </a:tc>
                <a:extLst>
                  <a:ext uri="{0D108BD9-81ED-4DB2-BD59-A6C34878D82A}">
                    <a16:rowId xmlns:a16="http://schemas.microsoft.com/office/drawing/2014/main" val="2050357495"/>
                  </a:ext>
                </a:extLst>
              </a:tr>
              <a:tr h="511211">
                <a:tc>
                  <a:txBody>
                    <a:bodyPr/>
                    <a:lstStyle/>
                    <a:p>
                      <a:pPr algn="l" fontAlgn="b"/>
                      <a:r>
                        <a:rPr lang="en-CA" sz="1600" u="none" strike="noStrike" dirty="0">
                          <a:effectLst/>
                        </a:rPr>
                        <a:t>Fire Truck</a:t>
                      </a:r>
                      <a:endParaRPr lang="en-CA" sz="1600" b="0" i="0" u="none" strike="noStrike" dirty="0">
                        <a:solidFill>
                          <a:srgbClr val="000000"/>
                        </a:solidFill>
                        <a:effectLst/>
                        <a:latin typeface="Aptos Narrow" panose="020B0004020202020204" pitchFamily="34" charset="0"/>
                      </a:endParaRPr>
                    </a:p>
                  </a:txBody>
                  <a:tcPr marL="14735" marR="14735" marT="14735" marB="0" anchor="b"/>
                </a:tc>
                <a:tc>
                  <a:txBody>
                    <a:bodyPr/>
                    <a:lstStyle/>
                    <a:p>
                      <a:pPr algn="r" fontAlgn="b"/>
                      <a:r>
                        <a:rPr lang="en-CA" sz="1600" u="none" strike="noStrike" dirty="0">
                          <a:effectLst/>
                        </a:rPr>
                        <a:t>2017</a:t>
                      </a:r>
                      <a:endParaRPr lang="en-CA" sz="1600" b="0" i="0" u="none" strike="noStrike" dirty="0">
                        <a:solidFill>
                          <a:srgbClr val="000000"/>
                        </a:solidFill>
                        <a:effectLst/>
                        <a:latin typeface="Aptos Narrow" panose="020B0004020202020204" pitchFamily="34" charset="0"/>
                      </a:endParaRPr>
                    </a:p>
                  </a:txBody>
                  <a:tcPr marL="14735" marR="14735" marT="14735" marB="0" anchor="b"/>
                </a:tc>
                <a:tc>
                  <a:txBody>
                    <a:bodyPr/>
                    <a:lstStyle/>
                    <a:p>
                      <a:pPr algn="r" fontAlgn="b"/>
                      <a:r>
                        <a:rPr lang="en-CA" sz="1600" u="none" strike="noStrike" dirty="0">
                          <a:effectLst/>
                        </a:rPr>
                        <a:t> $475,000 </a:t>
                      </a:r>
                      <a:endParaRPr lang="en-CA" sz="1600" b="0" i="0" u="none" strike="noStrike" dirty="0">
                        <a:solidFill>
                          <a:srgbClr val="000000"/>
                        </a:solidFill>
                        <a:effectLst/>
                        <a:latin typeface="Arial" panose="020B0604020202020204" pitchFamily="34" charset="0"/>
                      </a:endParaRPr>
                    </a:p>
                  </a:txBody>
                  <a:tcPr marL="14735" marR="14735" marT="14735" marB="0" anchor="b"/>
                </a:tc>
                <a:tc>
                  <a:txBody>
                    <a:bodyPr/>
                    <a:lstStyle/>
                    <a:p>
                      <a:pPr algn="r" fontAlgn="b"/>
                      <a:r>
                        <a:rPr lang="en-CA" sz="1600" u="none" strike="noStrike" dirty="0">
                          <a:effectLst/>
                        </a:rPr>
                        <a:t>2032</a:t>
                      </a:r>
                      <a:endParaRPr lang="en-CA" sz="1600" b="0" i="0" u="none" strike="noStrike" dirty="0">
                        <a:solidFill>
                          <a:srgbClr val="000000"/>
                        </a:solidFill>
                        <a:effectLst/>
                        <a:latin typeface="Arial" panose="020B0604020202020204" pitchFamily="34" charset="0"/>
                      </a:endParaRPr>
                    </a:p>
                  </a:txBody>
                  <a:tcPr marL="14735" marR="14735" marT="14735" marB="0" anchor="b"/>
                </a:tc>
                <a:tc>
                  <a:txBody>
                    <a:bodyPr/>
                    <a:lstStyle/>
                    <a:p>
                      <a:pPr algn="r" fontAlgn="b"/>
                      <a:r>
                        <a:rPr lang="en-CA" sz="1600" u="none" strike="noStrike" dirty="0">
                          <a:effectLst/>
                        </a:rPr>
                        <a:t>2.80%</a:t>
                      </a:r>
                      <a:endParaRPr lang="en-CA" sz="1600" b="0" i="0" u="none" strike="noStrike" dirty="0">
                        <a:solidFill>
                          <a:srgbClr val="000000"/>
                        </a:solidFill>
                        <a:effectLst/>
                        <a:latin typeface="Arial" panose="020B0604020202020204" pitchFamily="34" charset="0"/>
                      </a:endParaRPr>
                    </a:p>
                  </a:txBody>
                  <a:tcPr marL="14735" marR="14735" marT="14735" marB="0" anchor="b"/>
                </a:tc>
                <a:tc>
                  <a:txBody>
                    <a:bodyPr/>
                    <a:lstStyle/>
                    <a:p>
                      <a:pPr algn="r" fontAlgn="b"/>
                      <a:r>
                        <a:rPr lang="en-CA" sz="1600" u="none" strike="noStrike" dirty="0">
                          <a:effectLst/>
                        </a:rPr>
                        <a:t> $38,839 </a:t>
                      </a:r>
                      <a:endParaRPr lang="en-CA" sz="1600" b="0" i="0" u="none" strike="noStrike" dirty="0">
                        <a:solidFill>
                          <a:srgbClr val="000000"/>
                        </a:solidFill>
                        <a:effectLst/>
                        <a:latin typeface="Arial" panose="020B0604020202020204" pitchFamily="34" charset="0"/>
                      </a:endParaRPr>
                    </a:p>
                  </a:txBody>
                  <a:tcPr marL="14735" marR="14735" marT="14735" marB="0" anchor="b"/>
                </a:tc>
                <a:tc>
                  <a:txBody>
                    <a:bodyPr/>
                    <a:lstStyle/>
                    <a:p>
                      <a:pPr algn="r" fontAlgn="b"/>
                      <a:r>
                        <a:rPr lang="en-CA" sz="1600" u="none" strike="noStrike" dirty="0">
                          <a:effectLst/>
                        </a:rPr>
                        <a:t> $279,307 </a:t>
                      </a:r>
                      <a:endParaRPr lang="en-CA" sz="1600" b="0" i="0" u="none" strike="noStrike" dirty="0">
                        <a:solidFill>
                          <a:srgbClr val="000000"/>
                        </a:solidFill>
                        <a:effectLst/>
                        <a:latin typeface="Arial" panose="020B0604020202020204" pitchFamily="34" charset="0"/>
                      </a:endParaRPr>
                    </a:p>
                  </a:txBody>
                  <a:tcPr marL="14735" marR="14735" marT="14735" marB="0" anchor="b"/>
                </a:tc>
                <a:extLst>
                  <a:ext uri="{0D108BD9-81ED-4DB2-BD59-A6C34878D82A}">
                    <a16:rowId xmlns:a16="http://schemas.microsoft.com/office/drawing/2014/main" val="298827031"/>
                  </a:ext>
                </a:extLst>
              </a:tr>
              <a:tr h="474791">
                <a:tc>
                  <a:txBody>
                    <a:bodyPr/>
                    <a:lstStyle/>
                    <a:p>
                      <a:pPr algn="l" fontAlgn="b"/>
                      <a:r>
                        <a:rPr lang="en-CA" sz="1600" u="none" strike="noStrike" dirty="0">
                          <a:effectLst/>
                        </a:rPr>
                        <a:t>Ucluelet Community Centre</a:t>
                      </a:r>
                      <a:endParaRPr lang="en-CA" sz="1600" b="0" i="0" u="none" strike="noStrike" dirty="0">
                        <a:solidFill>
                          <a:srgbClr val="000000"/>
                        </a:solidFill>
                        <a:effectLst/>
                        <a:latin typeface="Aptos Narrow" panose="020B0004020202020204" pitchFamily="34" charset="0"/>
                      </a:endParaRPr>
                    </a:p>
                  </a:txBody>
                  <a:tcPr marL="14735" marR="14735" marT="14735" marB="0" anchor="b"/>
                </a:tc>
                <a:tc>
                  <a:txBody>
                    <a:bodyPr/>
                    <a:lstStyle/>
                    <a:p>
                      <a:pPr algn="r" fontAlgn="b"/>
                      <a:r>
                        <a:rPr lang="en-CA" sz="1600" u="none" strike="noStrike" dirty="0">
                          <a:effectLst/>
                        </a:rPr>
                        <a:t>2011</a:t>
                      </a:r>
                      <a:endParaRPr lang="en-CA" sz="1600" b="0" i="0" u="none" strike="noStrike" dirty="0">
                        <a:solidFill>
                          <a:srgbClr val="000000"/>
                        </a:solidFill>
                        <a:effectLst/>
                        <a:latin typeface="Aptos Narrow" panose="020B0004020202020204" pitchFamily="34" charset="0"/>
                      </a:endParaRPr>
                    </a:p>
                  </a:txBody>
                  <a:tcPr marL="14735" marR="14735" marT="14735" marB="0" anchor="b"/>
                </a:tc>
                <a:tc>
                  <a:txBody>
                    <a:bodyPr/>
                    <a:lstStyle/>
                    <a:p>
                      <a:pPr algn="r" fontAlgn="b"/>
                      <a:r>
                        <a:rPr lang="en-CA" sz="1600" u="none" strike="noStrike" dirty="0">
                          <a:effectLst/>
                        </a:rPr>
                        <a:t> $1,948,000 </a:t>
                      </a:r>
                      <a:endParaRPr lang="en-CA" sz="1600" b="0" i="0" u="none" strike="noStrike" dirty="0">
                        <a:solidFill>
                          <a:srgbClr val="000000"/>
                        </a:solidFill>
                        <a:effectLst/>
                        <a:latin typeface="Aptos Narrow" panose="020B0004020202020204" pitchFamily="34" charset="0"/>
                      </a:endParaRPr>
                    </a:p>
                  </a:txBody>
                  <a:tcPr marL="14735" marR="14735" marT="14735" marB="0" anchor="b"/>
                </a:tc>
                <a:tc>
                  <a:txBody>
                    <a:bodyPr/>
                    <a:lstStyle/>
                    <a:p>
                      <a:pPr algn="r" fontAlgn="b"/>
                      <a:r>
                        <a:rPr lang="en-CA" sz="1600" u="none" strike="noStrike" dirty="0">
                          <a:effectLst/>
                        </a:rPr>
                        <a:t>2036</a:t>
                      </a:r>
                      <a:endParaRPr lang="en-CA" sz="1600" b="0" i="0" u="none" strike="noStrike" dirty="0">
                        <a:solidFill>
                          <a:srgbClr val="000000"/>
                        </a:solidFill>
                        <a:effectLst/>
                        <a:latin typeface="Aptos Narrow" panose="020B0004020202020204" pitchFamily="34" charset="0"/>
                      </a:endParaRPr>
                    </a:p>
                  </a:txBody>
                  <a:tcPr marL="14735" marR="14735" marT="14735" marB="0" anchor="b"/>
                </a:tc>
                <a:tc>
                  <a:txBody>
                    <a:bodyPr/>
                    <a:lstStyle/>
                    <a:p>
                      <a:pPr algn="r" fontAlgn="b"/>
                      <a:r>
                        <a:rPr lang="en-CA" sz="1600" u="none" strike="noStrike" dirty="0">
                          <a:effectLst/>
                        </a:rPr>
                        <a:t>1.47%</a:t>
                      </a:r>
                      <a:endParaRPr lang="en-CA" sz="1600" b="0" i="0" u="none" strike="noStrike" dirty="0">
                        <a:solidFill>
                          <a:srgbClr val="000000"/>
                        </a:solidFill>
                        <a:effectLst/>
                        <a:latin typeface="Aptos Narrow" panose="020B0004020202020204" pitchFamily="34" charset="0"/>
                      </a:endParaRPr>
                    </a:p>
                  </a:txBody>
                  <a:tcPr marL="14735" marR="14735" marT="14735" marB="0" anchor="b"/>
                </a:tc>
                <a:tc>
                  <a:txBody>
                    <a:bodyPr/>
                    <a:lstStyle/>
                    <a:p>
                      <a:pPr algn="r" fontAlgn="b"/>
                      <a:r>
                        <a:rPr lang="en-CA" sz="1600" u="none" strike="noStrike" dirty="0">
                          <a:effectLst/>
                        </a:rPr>
                        <a:t> $80,830 </a:t>
                      </a:r>
                      <a:endParaRPr lang="en-CA" sz="1600" b="0" i="0" u="none" strike="noStrike" dirty="0">
                        <a:solidFill>
                          <a:srgbClr val="000000"/>
                        </a:solidFill>
                        <a:effectLst/>
                        <a:latin typeface="Arial" panose="020B0604020202020204" pitchFamily="34" charset="0"/>
                      </a:endParaRPr>
                    </a:p>
                  </a:txBody>
                  <a:tcPr marL="14735" marR="14735" marT="14735" marB="0" anchor="b"/>
                </a:tc>
                <a:tc>
                  <a:txBody>
                    <a:bodyPr/>
                    <a:lstStyle/>
                    <a:p>
                      <a:pPr algn="r" fontAlgn="b"/>
                      <a:r>
                        <a:rPr lang="en-CA" sz="1600" u="none" strike="noStrike" dirty="0">
                          <a:effectLst/>
                        </a:rPr>
                        <a:t> $1,200,000 </a:t>
                      </a:r>
                      <a:endParaRPr lang="en-CA" sz="1600" b="0" i="0" u="none" strike="noStrike" dirty="0">
                        <a:solidFill>
                          <a:srgbClr val="000000"/>
                        </a:solidFill>
                        <a:effectLst/>
                        <a:latin typeface="Arial" panose="020B0604020202020204" pitchFamily="34" charset="0"/>
                      </a:endParaRPr>
                    </a:p>
                  </a:txBody>
                  <a:tcPr marL="14735" marR="14735" marT="14735" marB="0" anchor="b"/>
                </a:tc>
                <a:extLst>
                  <a:ext uri="{0D108BD9-81ED-4DB2-BD59-A6C34878D82A}">
                    <a16:rowId xmlns:a16="http://schemas.microsoft.com/office/drawing/2014/main" val="2880911072"/>
                  </a:ext>
                </a:extLst>
              </a:tr>
              <a:tr h="599724">
                <a:tc>
                  <a:txBody>
                    <a:bodyPr/>
                    <a:lstStyle/>
                    <a:p>
                      <a:pPr algn="r" fontAlgn="b"/>
                      <a:r>
                        <a:rPr lang="en-US" sz="1600" b="1" i="0" u="none" strike="noStrike" dirty="0">
                          <a:solidFill>
                            <a:srgbClr val="000000"/>
                          </a:solidFill>
                          <a:effectLst/>
                          <a:latin typeface="Aptos Narrow" panose="020B0004020202020204" pitchFamily="34" charset="0"/>
                        </a:rPr>
                        <a:t>Totals</a:t>
                      </a:r>
                      <a:endParaRPr lang="en-CA" sz="1600" b="1" i="0" u="none" strike="noStrike" dirty="0">
                        <a:solidFill>
                          <a:srgbClr val="000000"/>
                        </a:solidFill>
                        <a:effectLst/>
                        <a:latin typeface="Aptos Narrow" panose="020B0004020202020204" pitchFamily="34" charset="0"/>
                      </a:endParaRPr>
                    </a:p>
                  </a:txBody>
                  <a:tcPr marL="14735" marR="14735" marT="14735" marB="0" anchor="b"/>
                </a:tc>
                <a:tc>
                  <a:txBody>
                    <a:bodyPr/>
                    <a:lstStyle/>
                    <a:p>
                      <a:pPr algn="r" fontAlgn="b"/>
                      <a:endParaRPr lang="en-CA" sz="1600" b="1" i="0" u="none" strike="noStrike" dirty="0">
                        <a:solidFill>
                          <a:srgbClr val="000000"/>
                        </a:solidFill>
                        <a:effectLst/>
                        <a:latin typeface="Aptos Narrow" panose="020B0004020202020204" pitchFamily="34" charset="0"/>
                      </a:endParaRPr>
                    </a:p>
                  </a:txBody>
                  <a:tcPr marL="14735" marR="14735" marT="14735" marB="0" anchor="b"/>
                </a:tc>
                <a:tc>
                  <a:txBody>
                    <a:bodyPr/>
                    <a:lstStyle/>
                    <a:p>
                      <a:pPr algn="r" fontAlgn="b"/>
                      <a:r>
                        <a:rPr lang="en-CA" sz="1600" b="1" u="none" strike="noStrike" dirty="0">
                          <a:effectLst/>
                        </a:rPr>
                        <a:t> $2,973,000 </a:t>
                      </a:r>
                      <a:endParaRPr lang="en-CA" sz="1600" b="1" i="0" u="none" strike="noStrike" dirty="0">
                        <a:solidFill>
                          <a:srgbClr val="000000"/>
                        </a:solidFill>
                        <a:effectLst/>
                        <a:latin typeface="Aptos Narrow" panose="020B0004020202020204" pitchFamily="34" charset="0"/>
                      </a:endParaRPr>
                    </a:p>
                  </a:txBody>
                  <a:tcPr marL="14735" marR="14735" marT="14735" marB="0" anchor="b"/>
                </a:tc>
                <a:tc>
                  <a:txBody>
                    <a:bodyPr/>
                    <a:lstStyle/>
                    <a:p>
                      <a:pPr algn="r" fontAlgn="b"/>
                      <a:endParaRPr lang="en-CA" sz="1600" b="1" i="0" u="none" strike="noStrike" dirty="0">
                        <a:solidFill>
                          <a:srgbClr val="000000"/>
                        </a:solidFill>
                        <a:effectLst/>
                        <a:latin typeface="Aptos Narrow" panose="020B0004020202020204" pitchFamily="34" charset="0"/>
                      </a:endParaRPr>
                    </a:p>
                  </a:txBody>
                  <a:tcPr marL="14735" marR="14735" marT="14735" marB="0" anchor="b"/>
                </a:tc>
                <a:tc>
                  <a:txBody>
                    <a:bodyPr/>
                    <a:lstStyle/>
                    <a:p>
                      <a:pPr algn="r" fontAlgn="b"/>
                      <a:endParaRPr lang="en-CA" sz="1600" b="1" i="0" u="none" strike="noStrike" dirty="0">
                        <a:solidFill>
                          <a:srgbClr val="000000"/>
                        </a:solidFill>
                        <a:effectLst/>
                        <a:latin typeface="Aptos Narrow" panose="020B0004020202020204" pitchFamily="34" charset="0"/>
                      </a:endParaRPr>
                    </a:p>
                  </a:txBody>
                  <a:tcPr marL="14735" marR="14735" marT="14735" marB="0" anchor="b"/>
                </a:tc>
                <a:tc>
                  <a:txBody>
                    <a:bodyPr/>
                    <a:lstStyle/>
                    <a:p>
                      <a:pPr algn="r" fontAlgn="b"/>
                      <a:r>
                        <a:rPr lang="en-CA" sz="1600" b="1" u="none" strike="noStrike" dirty="0">
                          <a:effectLst/>
                        </a:rPr>
                        <a:t> $218,996 </a:t>
                      </a:r>
                      <a:endParaRPr lang="en-CA" sz="1600" b="1" i="0" u="none" strike="noStrike" dirty="0">
                        <a:solidFill>
                          <a:srgbClr val="000000"/>
                        </a:solidFill>
                        <a:effectLst/>
                        <a:latin typeface="Arial" panose="020B0604020202020204" pitchFamily="34" charset="0"/>
                      </a:endParaRPr>
                    </a:p>
                  </a:txBody>
                  <a:tcPr marL="14735" marR="14735" marT="14735" marB="0" anchor="b"/>
                </a:tc>
                <a:tc>
                  <a:txBody>
                    <a:bodyPr/>
                    <a:lstStyle/>
                    <a:p>
                      <a:pPr algn="r" fontAlgn="b"/>
                      <a:r>
                        <a:rPr lang="en-CA" sz="1600" b="1" u="none" strike="noStrike" dirty="0">
                          <a:effectLst/>
                        </a:rPr>
                        <a:t> $1,810,024 </a:t>
                      </a:r>
                      <a:endParaRPr lang="en-CA" sz="1600" b="1" i="0" u="none" strike="noStrike" dirty="0">
                        <a:solidFill>
                          <a:srgbClr val="000000"/>
                        </a:solidFill>
                        <a:effectLst/>
                        <a:latin typeface="Arial" panose="020B0604020202020204" pitchFamily="34" charset="0"/>
                      </a:endParaRPr>
                    </a:p>
                  </a:txBody>
                  <a:tcPr marL="14735" marR="14735" marT="14735" marB="0" anchor="b"/>
                </a:tc>
                <a:extLst>
                  <a:ext uri="{0D108BD9-81ED-4DB2-BD59-A6C34878D82A}">
                    <a16:rowId xmlns:a16="http://schemas.microsoft.com/office/drawing/2014/main" val="1714718279"/>
                  </a:ext>
                </a:extLst>
              </a:tr>
            </a:tbl>
          </a:graphicData>
        </a:graphic>
      </p:graphicFrame>
    </p:spTree>
    <p:extLst>
      <p:ext uri="{BB962C8B-B14F-4D97-AF65-F5344CB8AC3E}">
        <p14:creationId xmlns:p14="http://schemas.microsoft.com/office/powerpoint/2010/main" val="195718888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D86867DD-D7EA-406F-8A12-1882FEFE9D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1" name="Group 10">
            <a:extLst>
              <a:ext uri="{FF2B5EF4-FFF2-40B4-BE49-F238E27FC236}">
                <a16:creationId xmlns:a16="http://schemas.microsoft.com/office/drawing/2014/main" id="{DF5AC117-D9C2-4FFF-8D3E-6D0E4304C81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100" y="-11384"/>
            <a:ext cx="1220788"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12" name="Rectangle 5">
              <a:extLst>
                <a:ext uri="{FF2B5EF4-FFF2-40B4-BE49-F238E27FC236}">
                  <a16:creationId xmlns:a16="http://schemas.microsoft.com/office/drawing/2014/main" id="{5E5184A3-5C0C-4903-9B40-E81C994F2A64}"/>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4300" y="4763"/>
              <a:ext cx="23813" cy="2181225"/>
            </a:xfrm>
            <a:prstGeom prst="rect">
              <a:avLst/>
            </a:pr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miter lim="800000"/>
                  <a:headEnd/>
                  <a:tailEnd/>
                </a14:hiddenLine>
              </a:ext>
            </a:extLst>
          </p:spPr>
          <p:txBody>
            <a:bodyPr/>
            <a:lstStyle/>
            <a:p>
              <a:endParaRPr lang="en-CA" dirty="0"/>
            </a:p>
          </p:txBody>
        </p:sp>
        <p:sp>
          <p:nvSpPr>
            <p:cNvPr id="13" name="Freeform 6">
              <a:extLst>
                <a:ext uri="{FF2B5EF4-FFF2-40B4-BE49-F238E27FC236}">
                  <a16:creationId xmlns:a16="http://schemas.microsoft.com/office/drawing/2014/main" id="{C3FAA962-D0C5-4028-A4BD-32C91CB035F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en-CA" dirty="0"/>
            </a:p>
          </p:txBody>
        </p:sp>
        <p:sp>
          <p:nvSpPr>
            <p:cNvPr id="14" name="Freeform 7">
              <a:extLst>
                <a:ext uri="{FF2B5EF4-FFF2-40B4-BE49-F238E27FC236}">
                  <a16:creationId xmlns:a16="http://schemas.microsoft.com/office/drawing/2014/main" id="{4EB9ECEC-9EF5-42D1-98EB-C5EA99346BA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en-CA" dirty="0"/>
            </a:p>
          </p:txBody>
        </p:sp>
        <p:sp>
          <p:nvSpPr>
            <p:cNvPr id="15" name="Freeform 8">
              <a:extLst>
                <a:ext uri="{FF2B5EF4-FFF2-40B4-BE49-F238E27FC236}">
                  <a16:creationId xmlns:a16="http://schemas.microsoft.com/office/drawing/2014/main" id="{03D2DB32-AD4D-459C-874E-483164B9BF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en-CA" dirty="0"/>
            </a:p>
          </p:txBody>
        </p:sp>
        <p:sp>
          <p:nvSpPr>
            <p:cNvPr id="16" name="Freeform 9">
              <a:extLst>
                <a:ext uri="{FF2B5EF4-FFF2-40B4-BE49-F238E27FC236}">
                  <a16:creationId xmlns:a16="http://schemas.microsoft.com/office/drawing/2014/main" id="{B7A898D2-4219-4FB3-AD9C-B7F96D372FE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en-CA" dirty="0"/>
            </a:p>
          </p:txBody>
        </p:sp>
        <p:sp>
          <p:nvSpPr>
            <p:cNvPr id="17" name="Freeform 10">
              <a:extLst>
                <a:ext uri="{FF2B5EF4-FFF2-40B4-BE49-F238E27FC236}">
                  <a16:creationId xmlns:a16="http://schemas.microsoft.com/office/drawing/2014/main" id="{21FC268E-A984-435B-B2C6-912FEE5C1D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en-CA" dirty="0"/>
            </a:p>
          </p:txBody>
        </p:sp>
        <p:sp>
          <p:nvSpPr>
            <p:cNvPr id="18" name="Freeform 11">
              <a:extLst>
                <a:ext uri="{FF2B5EF4-FFF2-40B4-BE49-F238E27FC236}">
                  <a16:creationId xmlns:a16="http://schemas.microsoft.com/office/drawing/2014/main" id="{E96DE4AB-783E-4CC9-9494-BD9042B2C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en-CA" dirty="0"/>
            </a:p>
          </p:txBody>
        </p:sp>
        <p:sp>
          <p:nvSpPr>
            <p:cNvPr id="19" name="Freeform 12">
              <a:extLst>
                <a:ext uri="{FF2B5EF4-FFF2-40B4-BE49-F238E27FC236}">
                  <a16:creationId xmlns:a16="http://schemas.microsoft.com/office/drawing/2014/main" id="{16C36CDA-AF84-4EBC-A625-8A026B12F40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en-CA" dirty="0"/>
            </a:p>
          </p:txBody>
        </p:sp>
        <p:sp>
          <p:nvSpPr>
            <p:cNvPr id="20" name="Freeform 13">
              <a:extLst>
                <a:ext uri="{FF2B5EF4-FFF2-40B4-BE49-F238E27FC236}">
                  <a16:creationId xmlns:a16="http://schemas.microsoft.com/office/drawing/2014/main" id="{21B894FA-B646-4094-9156-967D669BB7B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en-CA" dirty="0"/>
            </a:p>
          </p:txBody>
        </p:sp>
        <p:sp>
          <p:nvSpPr>
            <p:cNvPr id="21" name="Freeform 14">
              <a:extLst>
                <a:ext uri="{FF2B5EF4-FFF2-40B4-BE49-F238E27FC236}">
                  <a16:creationId xmlns:a16="http://schemas.microsoft.com/office/drawing/2014/main" id="{99A20BB3-A0A1-4175-9EEA-F4F4D0522B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en-CA" dirty="0"/>
            </a:p>
          </p:txBody>
        </p:sp>
        <p:sp>
          <p:nvSpPr>
            <p:cNvPr id="22" name="Freeform 15">
              <a:extLst>
                <a:ext uri="{FF2B5EF4-FFF2-40B4-BE49-F238E27FC236}">
                  <a16:creationId xmlns:a16="http://schemas.microsoft.com/office/drawing/2014/main" id="{0A089209-C052-4BF7-8E61-8B42218F9CB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en-CA" dirty="0"/>
            </a:p>
          </p:txBody>
        </p:sp>
        <p:sp>
          <p:nvSpPr>
            <p:cNvPr id="23" name="Line 16">
              <a:extLst>
                <a:ext uri="{FF2B5EF4-FFF2-40B4-BE49-F238E27FC236}">
                  <a16:creationId xmlns:a16="http://schemas.microsoft.com/office/drawing/2014/main" id="{1BFC2B38-3F1B-4124-8907-E94A4AAB6B6D}"/>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a:off x="-4763" y="9525"/>
              <a:ext cx="0" cy="0"/>
            </a:xfrm>
            <a:prstGeom prst="line">
              <a:avLst/>
            </a:prstGeom>
            <a:grpFill/>
            <a:ln w="15" cap="flat">
              <a:solidFill>
                <a:srgbClr val="FFFFFF"/>
              </a:solidFill>
              <a:prstDash val="solid"/>
              <a:miter lim="800000"/>
              <a:headEnd/>
              <a:tailEnd/>
            </a:ln>
          </p:spPr>
          <p:txBody>
            <a:bodyPr/>
            <a:lstStyle/>
            <a:p>
              <a:endParaRPr lang="en-CA" dirty="0"/>
            </a:p>
          </p:txBody>
        </p:sp>
        <p:sp>
          <p:nvSpPr>
            <p:cNvPr id="24" name="Freeform 17">
              <a:extLst>
                <a:ext uri="{FF2B5EF4-FFF2-40B4-BE49-F238E27FC236}">
                  <a16:creationId xmlns:a16="http://schemas.microsoft.com/office/drawing/2014/main" id="{958A4115-F6EB-4605-94B1-5C1998E500D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en-CA" dirty="0"/>
            </a:p>
          </p:txBody>
        </p:sp>
        <p:sp>
          <p:nvSpPr>
            <p:cNvPr id="25" name="Freeform 18">
              <a:extLst>
                <a:ext uri="{FF2B5EF4-FFF2-40B4-BE49-F238E27FC236}">
                  <a16:creationId xmlns:a16="http://schemas.microsoft.com/office/drawing/2014/main" id="{73F0D95F-242E-4EE2-905D-A8243FF95B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en-CA" dirty="0"/>
            </a:p>
          </p:txBody>
        </p:sp>
        <p:sp>
          <p:nvSpPr>
            <p:cNvPr id="26" name="Freeform 19">
              <a:extLst>
                <a:ext uri="{FF2B5EF4-FFF2-40B4-BE49-F238E27FC236}">
                  <a16:creationId xmlns:a16="http://schemas.microsoft.com/office/drawing/2014/main" id="{FF047704-113C-4C49-8BB3-43EEEE3185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en-CA" dirty="0"/>
            </a:p>
          </p:txBody>
        </p:sp>
        <p:sp>
          <p:nvSpPr>
            <p:cNvPr id="27" name="Freeform 20">
              <a:extLst>
                <a:ext uri="{FF2B5EF4-FFF2-40B4-BE49-F238E27FC236}">
                  <a16:creationId xmlns:a16="http://schemas.microsoft.com/office/drawing/2014/main" id="{962C3558-3E02-406D-9FF6-3306293E402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en-CA" dirty="0"/>
            </a:p>
          </p:txBody>
        </p:sp>
        <p:sp>
          <p:nvSpPr>
            <p:cNvPr id="28" name="Rectangle 21">
              <a:extLst>
                <a:ext uri="{FF2B5EF4-FFF2-40B4-BE49-F238E27FC236}">
                  <a16:creationId xmlns:a16="http://schemas.microsoft.com/office/drawing/2014/main" id="{0D9ACCD7-E6AE-4BE6-8D10-20D80BE313E4}"/>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33350" y="4662488"/>
              <a:ext cx="23813" cy="2181225"/>
            </a:xfrm>
            <a:prstGeom prst="rect">
              <a:avLst/>
            </a:pr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miter lim="800000"/>
                  <a:headEnd/>
                  <a:tailEnd/>
                </a14:hiddenLine>
              </a:ext>
            </a:extLst>
          </p:spPr>
          <p:txBody>
            <a:bodyPr/>
            <a:lstStyle/>
            <a:p>
              <a:endParaRPr lang="en-CA" dirty="0"/>
            </a:p>
          </p:txBody>
        </p:sp>
        <p:sp>
          <p:nvSpPr>
            <p:cNvPr id="29" name="Freeform 22">
              <a:extLst>
                <a:ext uri="{FF2B5EF4-FFF2-40B4-BE49-F238E27FC236}">
                  <a16:creationId xmlns:a16="http://schemas.microsoft.com/office/drawing/2014/main" id="{EDFB2D7B-7068-4689-8E78-12EBCB572B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en-CA" dirty="0"/>
            </a:p>
          </p:txBody>
        </p:sp>
        <p:sp>
          <p:nvSpPr>
            <p:cNvPr id="30" name="Freeform 23">
              <a:extLst>
                <a:ext uri="{FF2B5EF4-FFF2-40B4-BE49-F238E27FC236}">
                  <a16:creationId xmlns:a16="http://schemas.microsoft.com/office/drawing/2014/main" id="{B6DE22A7-6AF8-47BA-928F-73219790FE1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en-CA" dirty="0"/>
            </a:p>
          </p:txBody>
        </p:sp>
        <p:sp>
          <p:nvSpPr>
            <p:cNvPr id="31" name="Freeform 24">
              <a:extLst>
                <a:ext uri="{FF2B5EF4-FFF2-40B4-BE49-F238E27FC236}">
                  <a16:creationId xmlns:a16="http://schemas.microsoft.com/office/drawing/2014/main" id="{3479DE90-61EF-4E69-9743-53FFBFF41F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en-CA" dirty="0"/>
            </a:p>
          </p:txBody>
        </p:sp>
        <p:sp>
          <p:nvSpPr>
            <p:cNvPr id="32" name="Freeform 25">
              <a:extLst>
                <a:ext uri="{FF2B5EF4-FFF2-40B4-BE49-F238E27FC236}">
                  <a16:creationId xmlns:a16="http://schemas.microsoft.com/office/drawing/2014/main" id="{73E5C6A7-BE34-4CD2-A3A0-3E99B822E88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en-CA" dirty="0"/>
            </a:p>
          </p:txBody>
        </p:sp>
        <p:sp>
          <p:nvSpPr>
            <p:cNvPr id="33" name="Freeform 26">
              <a:extLst>
                <a:ext uri="{FF2B5EF4-FFF2-40B4-BE49-F238E27FC236}">
                  <a16:creationId xmlns:a16="http://schemas.microsoft.com/office/drawing/2014/main" id="{FF2FDA5E-F5A5-4415-8FDD-88800EDB5EB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en-CA" dirty="0"/>
            </a:p>
          </p:txBody>
        </p:sp>
        <p:sp>
          <p:nvSpPr>
            <p:cNvPr id="34" name="Freeform 27">
              <a:extLst>
                <a:ext uri="{FF2B5EF4-FFF2-40B4-BE49-F238E27FC236}">
                  <a16:creationId xmlns:a16="http://schemas.microsoft.com/office/drawing/2014/main" id="{37D63E23-1A91-4C54-8B0A-4105EE0F58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en-CA" dirty="0"/>
            </a:p>
          </p:txBody>
        </p:sp>
        <p:sp>
          <p:nvSpPr>
            <p:cNvPr id="35" name="Freeform 28">
              <a:extLst>
                <a:ext uri="{FF2B5EF4-FFF2-40B4-BE49-F238E27FC236}">
                  <a16:creationId xmlns:a16="http://schemas.microsoft.com/office/drawing/2014/main" id="{F4E88022-6A47-4ED3-B5F3-8621EFB84CD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en-CA" dirty="0"/>
            </a:p>
          </p:txBody>
        </p:sp>
        <p:sp>
          <p:nvSpPr>
            <p:cNvPr id="36" name="Freeform 29">
              <a:extLst>
                <a:ext uri="{FF2B5EF4-FFF2-40B4-BE49-F238E27FC236}">
                  <a16:creationId xmlns:a16="http://schemas.microsoft.com/office/drawing/2014/main" id="{8BB0B34D-8CF1-4DF8-B26D-518B4E8C0BE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en-CA" dirty="0"/>
            </a:p>
          </p:txBody>
        </p:sp>
        <p:sp>
          <p:nvSpPr>
            <p:cNvPr id="37" name="Freeform 30">
              <a:extLst>
                <a:ext uri="{FF2B5EF4-FFF2-40B4-BE49-F238E27FC236}">
                  <a16:creationId xmlns:a16="http://schemas.microsoft.com/office/drawing/2014/main" id="{375DB69F-BA31-4F5B-ACDB-0EB7E52124B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en-CA" dirty="0"/>
            </a:p>
          </p:txBody>
        </p:sp>
        <p:sp>
          <p:nvSpPr>
            <p:cNvPr id="38" name="Freeform 31">
              <a:extLst>
                <a:ext uri="{FF2B5EF4-FFF2-40B4-BE49-F238E27FC236}">
                  <a16:creationId xmlns:a16="http://schemas.microsoft.com/office/drawing/2014/main" id="{EBF986BD-9596-4944-924E-9A178E69C38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en-CA" dirty="0"/>
            </a:p>
          </p:txBody>
        </p:sp>
      </p:grpSp>
      <p:pic>
        <p:nvPicPr>
          <p:cNvPr id="40" name="Picture 2">
            <a:extLst>
              <a:ext uri="{FF2B5EF4-FFF2-40B4-BE49-F238E27FC236}">
                <a16:creationId xmlns:a16="http://schemas.microsoft.com/office/drawing/2014/main" id="{9DDF694C-4BAB-4E4B-9AEA-B28A4F95940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rcRect/>
          <a:stretch>
            <a:fillRect/>
          </a:stretch>
        </p:blipFill>
        <p:spPr bwMode="auto">
          <a:xfrm>
            <a:off x="1190" y="-2"/>
            <a:ext cx="4061525" cy="6858001"/>
          </a:xfrm>
          <a:prstGeom prst="rect">
            <a:avLst/>
          </a:prstGeom>
          <a:extLst>
            <a:ext uri="{909E8E84-426E-40dd-AFC4-6F175D3DCCD1}">
              <a14:hiddenFill xmlns:a14="http://schemas.microsoft.com/office/drawing/2010/main" xmlns:dgm="http://schemas.openxmlformats.org/drawingml/2006/diagram" xmlns:p14="http://schemas.microsoft.com/office/powerpoint/2010/main" xmlns:a16="http://schemas.microsoft.com/office/drawing/2014/main" xmlns="">
                <a:solidFill>
                  <a:srgbClr val="FFFFFF"/>
                </a:solidFill>
              </a14:hiddenFill>
            </a:ext>
          </a:extLst>
        </p:spPr>
      </p:pic>
      <p:sp>
        <p:nvSpPr>
          <p:cNvPr id="42" name="Rectangle 41">
            <a:extLst>
              <a:ext uri="{FF2B5EF4-FFF2-40B4-BE49-F238E27FC236}">
                <a16:creationId xmlns:a16="http://schemas.microsoft.com/office/drawing/2014/main" id="{87D6E020-01A5-4D24-9454-91650B3CD6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853"/>
            <a:ext cx="4055621" cy="6858000"/>
          </a:xfrm>
          <a:prstGeom prst="rect">
            <a:avLst/>
          </a:prstGeom>
          <a:ln>
            <a:noFill/>
          </a:ln>
          <a:effectLst>
            <a:outerShdw blurRad="76200" dist="38100" algn="l" rotWithShape="0">
              <a:prstClr val="black">
                <a:alpha val="37000"/>
              </a:prstClr>
            </a:outerShdw>
          </a:effectLst>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dirty="0"/>
          </a:p>
        </p:txBody>
      </p:sp>
      <p:grpSp>
        <p:nvGrpSpPr>
          <p:cNvPr id="44" name="Group 43">
            <a:extLst>
              <a:ext uri="{FF2B5EF4-FFF2-40B4-BE49-F238E27FC236}">
                <a16:creationId xmlns:a16="http://schemas.microsoft.com/office/drawing/2014/main" id="{30F9CEA0-F32D-4690-A0D5-89C83C31F85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90" y="-9998"/>
            <a:ext cx="1220788" cy="6858001"/>
            <a:chOff x="-14288" y="0"/>
            <a:chExt cx="1220788" cy="6858001"/>
          </a:xfrm>
          <a:gradFill flip="none" rotWithShape="1">
            <a:gsLst>
              <a:gs pos="0">
                <a:schemeClr val="bg2"/>
              </a:gs>
              <a:gs pos="100000">
                <a:schemeClr val="tx2">
                  <a:lumMod val="60000"/>
                  <a:lumOff val="40000"/>
                </a:schemeClr>
              </a:gs>
            </a:gsLst>
            <a:lin ang="5400000" scaled="0"/>
            <a:tileRect/>
          </a:gradFill>
        </p:grpSpPr>
        <p:sp>
          <p:nvSpPr>
            <p:cNvPr id="45" name="Rectangle 5">
              <a:extLst>
                <a:ext uri="{FF2B5EF4-FFF2-40B4-BE49-F238E27FC236}">
                  <a16:creationId xmlns:a16="http://schemas.microsoft.com/office/drawing/2014/main" id="{07348A7C-A414-44E3-885F-E486A64586E6}"/>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4300" y="4763"/>
              <a:ext cx="23813" cy="2181225"/>
            </a:xfrm>
            <a:prstGeom prst="rect">
              <a:avLst/>
            </a:pr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miter lim="800000"/>
                  <a:headEnd/>
                  <a:tailEnd/>
                </a14:hiddenLine>
              </a:ext>
            </a:extLst>
          </p:spPr>
          <p:txBody>
            <a:bodyPr/>
            <a:lstStyle/>
            <a:p>
              <a:endParaRPr lang="en-CA" dirty="0"/>
            </a:p>
          </p:txBody>
        </p:sp>
        <p:sp>
          <p:nvSpPr>
            <p:cNvPr id="46" name="Freeform 6">
              <a:extLst>
                <a:ext uri="{FF2B5EF4-FFF2-40B4-BE49-F238E27FC236}">
                  <a16:creationId xmlns:a16="http://schemas.microsoft.com/office/drawing/2014/main" id="{8E52C4B8-53D9-452A-9281-0B4741DEDBB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en-CA" dirty="0"/>
            </a:p>
          </p:txBody>
        </p:sp>
        <p:sp>
          <p:nvSpPr>
            <p:cNvPr id="47" name="Freeform 7">
              <a:extLst>
                <a:ext uri="{FF2B5EF4-FFF2-40B4-BE49-F238E27FC236}">
                  <a16:creationId xmlns:a16="http://schemas.microsoft.com/office/drawing/2014/main" id="{5375A9EA-EA78-49E9-A779-CF6D0E39474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en-CA" dirty="0"/>
            </a:p>
          </p:txBody>
        </p:sp>
        <p:sp>
          <p:nvSpPr>
            <p:cNvPr id="48" name="Freeform 8">
              <a:extLst>
                <a:ext uri="{FF2B5EF4-FFF2-40B4-BE49-F238E27FC236}">
                  <a16:creationId xmlns:a16="http://schemas.microsoft.com/office/drawing/2014/main" id="{EC6E4F16-8A38-409D-B313-9C4B06A37A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en-CA" dirty="0"/>
            </a:p>
          </p:txBody>
        </p:sp>
        <p:sp>
          <p:nvSpPr>
            <p:cNvPr id="49" name="Freeform 9">
              <a:extLst>
                <a:ext uri="{FF2B5EF4-FFF2-40B4-BE49-F238E27FC236}">
                  <a16:creationId xmlns:a16="http://schemas.microsoft.com/office/drawing/2014/main" id="{90E97918-FF8E-4624-8442-E5D87F62CA1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en-CA" dirty="0"/>
            </a:p>
          </p:txBody>
        </p:sp>
        <p:sp>
          <p:nvSpPr>
            <p:cNvPr id="50" name="Freeform 10">
              <a:extLst>
                <a:ext uri="{FF2B5EF4-FFF2-40B4-BE49-F238E27FC236}">
                  <a16:creationId xmlns:a16="http://schemas.microsoft.com/office/drawing/2014/main" id="{25C01967-F9AF-4C27-A5F4-9A1E978EE17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en-CA" dirty="0"/>
            </a:p>
          </p:txBody>
        </p:sp>
        <p:sp>
          <p:nvSpPr>
            <p:cNvPr id="51" name="Freeform 11">
              <a:extLst>
                <a:ext uri="{FF2B5EF4-FFF2-40B4-BE49-F238E27FC236}">
                  <a16:creationId xmlns:a16="http://schemas.microsoft.com/office/drawing/2014/main" id="{D6D24572-C80B-4581-BB1C-4D2C4E226AF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en-CA" dirty="0"/>
            </a:p>
          </p:txBody>
        </p:sp>
        <p:sp>
          <p:nvSpPr>
            <p:cNvPr id="52" name="Freeform 12">
              <a:extLst>
                <a:ext uri="{FF2B5EF4-FFF2-40B4-BE49-F238E27FC236}">
                  <a16:creationId xmlns:a16="http://schemas.microsoft.com/office/drawing/2014/main" id="{28B59042-08A1-493D-A3E1-DC5863A278A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en-CA" dirty="0"/>
            </a:p>
          </p:txBody>
        </p:sp>
        <p:sp>
          <p:nvSpPr>
            <p:cNvPr id="53" name="Freeform 13">
              <a:extLst>
                <a:ext uri="{FF2B5EF4-FFF2-40B4-BE49-F238E27FC236}">
                  <a16:creationId xmlns:a16="http://schemas.microsoft.com/office/drawing/2014/main" id="{A1C5A9EB-2507-4981-A9BC-3BE0DF0234C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en-CA" dirty="0"/>
            </a:p>
          </p:txBody>
        </p:sp>
        <p:sp>
          <p:nvSpPr>
            <p:cNvPr id="54" name="Freeform 14">
              <a:extLst>
                <a:ext uri="{FF2B5EF4-FFF2-40B4-BE49-F238E27FC236}">
                  <a16:creationId xmlns:a16="http://schemas.microsoft.com/office/drawing/2014/main" id="{39C14A95-809D-40C5-93C3-F920D070767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en-CA" dirty="0"/>
            </a:p>
          </p:txBody>
        </p:sp>
        <p:sp>
          <p:nvSpPr>
            <p:cNvPr id="55" name="Freeform 15">
              <a:extLst>
                <a:ext uri="{FF2B5EF4-FFF2-40B4-BE49-F238E27FC236}">
                  <a16:creationId xmlns:a16="http://schemas.microsoft.com/office/drawing/2014/main" id="{1CE66110-D36C-464D-9993-39622751B51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en-CA" dirty="0"/>
            </a:p>
          </p:txBody>
        </p:sp>
        <p:sp>
          <p:nvSpPr>
            <p:cNvPr id="56" name="Line 16">
              <a:extLst>
                <a:ext uri="{FF2B5EF4-FFF2-40B4-BE49-F238E27FC236}">
                  <a16:creationId xmlns:a16="http://schemas.microsoft.com/office/drawing/2014/main" id="{9D22DC40-31A9-40B4-956C-BCC1BDDFB0C6}"/>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a:off x="-4763" y="9525"/>
              <a:ext cx="0" cy="0"/>
            </a:xfrm>
            <a:prstGeom prst="line">
              <a:avLst/>
            </a:prstGeom>
            <a:grpFill/>
            <a:ln w="15" cap="flat">
              <a:solidFill>
                <a:srgbClr val="FFFFFF"/>
              </a:solidFill>
              <a:prstDash val="solid"/>
              <a:miter lim="800000"/>
              <a:headEnd/>
              <a:tailEnd/>
            </a:ln>
          </p:spPr>
          <p:txBody>
            <a:bodyPr/>
            <a:lstStyle/>
            <a:p>
              <a:endParaRPr lang="en-CA" dirty="0"/>
            </a:p>
          </p:txBody>
        </p:sp>
        <p:sp>
          <p:nvSpPr>
            <p:cNvPr id="57" name="Freeform 17">
              <a:extLst>
                <a:ext uri="{FF2B5EF4-FFF2-40B4-BE49-F238E27FC236}">
                  <a16:creationId xmlns:a16="http://schemas.microsoft.com/office/drawing/2014/main" id="{D90A2B5D-3D3E-4927-8618-E5193BEB0E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en-CA" dirty="0"/>
            </a:p>
          </p:txBody>
        </p:sp>
        <p:sp>
          <p:nvSpPr>
            <p:cNvPr id="58" name="Freeform 18">
              <a:extLst>
                <a:ext uri="{FF2B5EF4-FFF2-40B4-BE49-F238E27FC236}">
                  <a16:creationId xmlns:a16="http://schemas.microsoft.com/office/drawing/2014/main" id="{B0C358F6-BBF6-4F93-85FB-E63F1A4289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en-CA" dirty="0"/>
            </a:p>
          </p:txBody>
        </p:sp>
        <p:sp>
          <p:nvSpPr>
            <p:cNvPr id="59" name="Freeform 19">
              <a:extLst>
                <a:ext uri="{FF2B5EF4-FFF2-40B4-BE49-F238E27FC236}">
                  <a16:creationId xmlns:a16="http://schemas.microsoft.com/office/drawing/2014/main" id="{82F19291-6861-4F32-978C-F8ED9487C6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en-CA" dirty="0"/>
            </a:p>
          </p:txBody>
        </p:sp>
        <p:sp>
          <p:nvSpPr>
            <p:cNvPr id="60" name="Freeform 20">
              <a:extLst>
                <a:ext uri="{FF2B5EF4-FFF2-40B4-BE49-F238E27FC236}">
                  <a16:creationId xmlns:a16="http://schemas.microsoft.com/office/drawing/2014/main" id="{A83B20E1-D188-4DCF-B227-FA806314BAB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en-CA" dirty="0"/>
            </a:p>
          </p:txBody>
        </p:sp>
        <p:sp>
          <p:nvSpPr>
            <p:cNvPr id="61" name="Rectangle 21">
              <a:extLst>
                <a:ext uri="{FF2B5EF4-FFF2-40B4-BE49-F238E27FC236}">
                  <a16:creationId xmlns:a16="http://schemas.microsoft.com/office/drawing/2014/main" id="{E0D6B1D0-1DB3-4D8C-9698-1ED99BF48D2C}"/>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33350" y="4662488"/>
              <a:ext cx="23813" cy="2181225"/>
            </a:xfrm>
            <a:prstGeom prst="rect">
              <a:avLst/>
            </a:pr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miter lim="800000"/>
                  <a:headEnd/>
                  <a:tailEnd/>
                </a14:hiddenLine>
              </a:ext>
            </a:extLst>
          </p:spPr>
          <p:txBody>
            <a:bodyPr/>
            <a:lstStyle/>
            <a:p>
              <a:endParaRPr lang="en-CA" dirty="0"/>
            </a:p>
          </p:txBody>
        </p:sp>
        <p:sp>
          <p:nvSpPr>
            <p:cNvPr id="62" name="Freeform 22">
              <a:extLst>
                <a:ext uri="{FF2B5EF4-FFF2-40B4-BE49-F238E27FC236}">
                  <a16:creationId xmlns:a16="http://schemas.microsoft.com/office/drawing/2014/main" id="{EE7C3180-9E17-46C9-A6BC-65F9D6C6D0F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en-CA" dirty="0"/>
            </a:p>
          </p:txBody>
        </p:sp>
        <p:sp>
          <p:nvSpPr>
            <p:cNvPr id="63" name="Freeform 23">
              <a:extLst>
                <a:ext uri="{FF2B5EF4-FFF2-40B4-BE49-F238E27FC236}">
                  <a16:creationId xmlns:a16="http://schemas.microsoft.com/office/drawing/2014/main" id="{65262947-F519-45C1-9C19-8FDD7D9F987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en-CA" dirty="0"/>
            </a:p>
          </p:txBody>
        </p:sp>
        <p:sp>
          <p:nvSpPr>
            <p:cNvPr id="64" name="Freeform 24">
              <a:extLst>
                <a:ext uri="{FF2B5EF4-FFF2-40B4-BE49-F238E27FC236}">
                  <a16:creationId xmlns:a16="http://schemas.microsoft.com/office/drawing/2014/main" id="{D4F70C99-1CA0-4D6A-A05B-FE2B94A5D8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en-CA" dirty="0"/>
            </a:p>
          </p:txBody>
        </p:sp>
        <p:sp>
          <p:nvSpPr>
            <p:cNvPr id="65" name="Freeform 25">
              <a:extLst>
                <a:ext uri="{FF2B5EF4-FFF2-40B4-BE49-F238E27FC236}">
                  <a16:creationId xmlns:a16="http://schemas.microsoft.com/office/drawing/2014/main" id="{CF1BB6FF-C0DF-452B-B44E-6F773C7BCF3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en-CA" dirty="0"/>
            </a:p>
          </p:txBody>
        </p:sp>
        <p:sp>
          <p:nvSpPr>
            <p:cNvPr id="66" name="Freeform 26">
              <a:extLst>
                <a:ext uri="{FF2B5EF4-FFF2-40B4-BE49-F238E27FC236}">
                  <a16:creationId xmlns:a16="http://schemas.microsoft.com/office/drawing/2014/main" id="{7C6FCE42-ADFE-4E8A-9BCB-4DB84CF8D0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en-CA" dirty="0"/>
            </a:p>
          </p:txBody>
        </p:sp>
        <p:sp>
          <p:nvSpPr>
            <p:cNvPr id="67" name="Freeform 27">
              <a:extLst>
                <a:ext uri="{FF2B5EF4-FFF2-40B4-BE49-F238E27FC236}">
                  <a16:creationId xmlns:a16="http://schemas.microsoft.com/office/drawing/2014/main" id="{D3EAA5B1-3AFC-4947-8D2E-CF2D0023E8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en-CA" dirty="0"/>
            </a:p>
          </p:txBody>
        </p:sp>
        <p:sp>
          <p:nvSpPr>
            <p:cNvPr id="68" name="Freeform 28">
              <a:extLst>
                <a:ext uri="{FF2B5EF4-FFF2-40B4-BE49-F238E27FC236}">
                  <a16:creationId xmlns:a16="http://schemas.microsoft.com/office/drawing/2014/main" id="{43603628-86CC-4F5C-922B-AD56268DB79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en-CA" dirty="0"/>
            </a:p>
          </p:txBody>
        </p:sp>
        <p:sp>
          <p:nvSpPr>
            <p:cNvPr id="69" name="Freeform 29">
              <a:extLst>
                <a:ext uri="{FF2B5EF4-FFF2-40B4-BE49-F238E27FC236}">
                  <a16:creationId xmlns:a16="http://schemas.microsoft.com/office/drawing/2014/main" id="{F354C134-6489-4274-B5B7-4D21C577885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en-CA" dirty="0"/>
            </a:p>
          </p:txBody>
        </p:sp>
        <p:sp>
          <p:nvSpPr>
            <p:cNvPr id="70" name="Freeform 30">
              <a:extLst>
                <a:ext uri="{FF2B5EF4-FFF2-40B4-BE49-F238E27FC236}">
                  <a16:creationId xmlns:a16="http://schemas.microsoft.com/office/drawing/2014/main" id="{55354782-BB12-4081-BFEF-6B84DDAFF4D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en-CA" dirty="0"/>
            </a:p>
          </p:txBody>
        </p:sp>
        <p:sp>
          <p:nvSpPr>
            <p:cNvPr id="71" name="Freeform 31">
              <a:extLst>
                <a:ext uri="{FF2B5EF4-FFF2-40B4-BE49-F238E27FC236}">
                  <a16:creationId xmlns:a16="http://schemas.microsoft.com/office/drawing/2014/main" id="{7273FCE9-B264-42F1-B045-EAB9DB2E3B9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en-CA" dirty="0"/>
            </a:p>
          </p:txBody>
        </p:sp>
      </p:grpSp>
      <p:pic>
        <p:nvPicPr>
          <p:cNvPr id="73" name="Picture 2">
            <a:extLst>
              <a:ext uri="{FF2B5EF4-FFF2-40B4-BE49-F238E27FC236}">
                <a16:creationId xmlns:a16="http://schemas.microsoft.com/office/drawing/2014/main" id="{D56CB612-D9CA-43FD-A202-924597A3970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mt="30000"/>
            <a:extLst>
              <a:ext uri="{28A0092B-C50C-407E-A947-70E740481C1C}">
                <a14:useLocalDpi xmlns:a14="http://schemas.microsoft.com/office/drawing/2010/main" val="0"/>
              </a:ext>
            </a:extLst>
          </a:blip>
          <a:srcRect/>
          <a:stretch>
            <a:fillRect/>
          </a:stretch>
        </p:blipFill>
        <p:spPr bwMode="auto">
          <a:xfrm>
            <a:off x="1190" y="-13238"/>
            <a:ext cx="4062718" cy="6858001"/>
          </a:xfrm>
          <a:prstGeom prst="rect">
            <a:avLst/>
          </a:prstGeom>
          <a:noFill/>
          <a:extLst>
            <a:ext uri="{909E8E84-426E-40dd-AFC4-6F175D3DCCD1}">
              <a14:hiddenFill xmlns:a14="http://schemas.microsoft.com/office/drawing/2010/main" xmlns:dgm="http://schemas.openxmlformats.org/drawingml/2006/diagram" xmlns:p14="http://schemas.microsoft.com/office/powerpoint/2010/main" xmlns:a16="http://schemas.microsoft.com/office/drawing/2014/main" xmlns="">
                <a:solidFill>
                  <a:srgbClr val="FFFFFF"/>
                </a:solidFill>
              </a14:hiddenFill>
            </a:ext>
          </a:extLst>
        </p:spPr>
      </p:pic>
      <p:sp>
        <p:nvSpPr>
          <p:cNvPr id="2" name="Title 1">
            <a:extLst>
              <a:ext uri="{FF2B5EF4-FFF2-40B4-BE49-F238E27FC236}">
                <a16:creationId xmlns:a16="http://schemas.microsoft.com/office/drawing/2014/main" id="{64A1657C-3953-16CA-D074-7E538ED334FC}"/>
              </a:ext>
            </a:extLst>
          </p:cNvPr>
          <p:cNvSpPr>
            <a:spLocks noGrp="1"/>
          </p:cNvSpPr>
          <p:nvPr>
            <p:ph type="title"/>
          </p:nvPr>
        </p:nvSpPr>
        <p:spPr>
          <a:xfrm>
            <a:off x="853330" y="478951"/>
            <a:ext cx="2743310" cy="5464378"/>
          </a:xfrm>
        </p:spPr>
        <p:txBody>
          <a:bodyPr>
            <a:normAutofit fontScale="90000"/>
          </a:bodyPr>
          <a:lstStyle/>
          <a:p>
            <a:r>
              <a:rPr lang="en-US" dirty="0"/>
              <a:t>Debt Funded Projects</a:t>
            </a:r>
            <a:br>
              <a:rPr lang="en-US" dirty="0"/>
            </a:br>
            <a:br>
              <a:rPr lang="en-US" dirty="0"/>
            </a:br>
            <a:r>
              <a:rPr lang="en-US" sz="1600" dirty="0"/>
              <a:t>Debt funded projects can be deferred although They are all high priorities that need to be funded.  Staff will work on grant offset options as they become available.</a:t>
            </a:r>
            <a:br>
              <a:rPr lang="en-US" sz="1600" dirty="0"/>
            </a:br>
            <a:br>
              <a:rPr lang="en-US" sz="1600" dirty="0"/>
            </a:br>
            <a:r>
              <a:rPr lang="en-US" sz="1600" dirty="0"/>
              <a:t>Increases in capital requisitions starting in 2024 will reduce but not eliminate the need to borrow in the future. </a:t>
            </a:r>
            <a:br>
              <a:rPr lang="en-US" sz="1600" dirty="0"/>
            </a:br>
            <a:br>
              <a:rPr lang="en-US" sz="1600" dirty="0"/>
            </a:br>
            <a:r>
              <a:rPr lang="en-US" sz="1600" dirty="0"/>
              <a:t>Borrowing amounts as presented do no include interest which will require increased tax requisitions to cover the principal and interest payments. </a:t>
            </a:r>
            <a:endParaRPr lang="en-CA" dirty="0"/>
          </a:p>
        </p:txBody>
      </p:sp>
      <p:graphicFrame>
        <p:nvGraphicFramePr>
          <p:cNvPr id="4" name="Content Placeholder 3">
            <a:extLst>
              <a:ext uri="{FF2B5EF4-FFF2-40B4-BE49-F238E27FC236}">
                <a16:creationId xmlns:a16="http://schemas.microsoft.com/office/drawing/2014/main" id="{05540F2C-654C-36C7-1DBA-88F2E3FB46DA}"/>
              </a:ext>
            </a:extLst>
          </p:cNvPr>
          <p:cNvGraphicFramePr>
            <a:graphicFrameLocks noGrp="1"/>
          </p:cNvGraphicFramePr>
          <p:nvPr>
            <p:ph idx="1"/>
            <p:extLst>
              <p:ext uri="{D42A27DB-BD31-4B8C-83A1-F6EECF244321}">
                <p14:modId xmlns:p14="http://schemas.microsoft.com/office/powerpoint/2010/main" val="1168770941"/>
              </p:ext>
            </p:extLst>
          </p:nvPr>
        </p:nvGraphicFramePr>
        <p:xfrm>
          <a:off x="4138914" y="271306"/>
          <a:ext cx="7911546" cy="6481185"/>
        </p:xfrm>
        <a:graphic>
          <a:graphicData uri="http://schemas.openxmlformats.org/drawingml/2006/table">
            <a:tbl>
              <a:tblPr>
                <a:tableStyleId>{5C22544A-7EE6-4342-B048-85BDC9FD1C3A}</a:tableStyleId>
              </a:tblPr>
              <a:tblGrid>
                <a:gridCol w="2969158">
                  <a:extLst>
                    <a:ext uri="{9D8B030D-6E8A-4147-A177-3AD203B41FA5}">
                      <a16:colId xmlns:a16="http://schemas.microsoft.com/office/drawing/2014/main" val="2693817381"/>
                    </a:ext>
                  </a:extLst>
                </a:gridCol>
                <a:gridCol w="875692">
                  <a:extLst>
                    <a:ext uri="{9D8B030D-6E8A-4147-A177-3AD203B41FA5}">
                      <a16:colId xmlns:a16="http://schemas.microsoft.com/office/drawing/2014/main" val="709153832"/>
                    </a:ext>
                  </a:extLst>
                </a:gridCol>
                <a:gridCol w="992734">
                  <a:extLst>
                    <a:ext uri="{9D8B030D-6E8A-4147-A177-3AD203B41FA5}">
                      <a16:colId xmlns:a16="http://schemas.microsoft.com/office/drawing/2014/main" val="3710901986"/>
                    </a:ext>
                  </a:extLst>
                </a:gridCol>
                <a:gridCol w="982093">
                  <a:extLst>
                    <a:ext uri="{9D8B030D-6E8A-4147-A177-3AD203B41FA5}">
                      <a16:colId xmlns:a16="http://schemas.microsoft.com/office/drawing/2014/main" val="1063728656"/>
                    </a:ext>
                  </a:extLst>
                </a:gridCol>
                <a:gridCol w="1109776">
                  <a:extLst>
                    <a:ext uri="{9D8B030D-6E8A-4147-A177-3AD203B41FA5}">
                      <a16:colId xmlns:a16="http://schemas.microsoft.com/office/drawing/2014/main" val="1874652407"/>
                    </a:ext>
                  </a:extLst>
                </a:gridCol>
                <a:gridCol w="982093">
                  <a:extLst>
                    <a:ext uri="{9D8B030D-6E8A-4147-A177-3AD203B41FA5}">
                      <a16:colId xmlns:a16="http://schemas.microsoft.com/office/drawing/2014/main" val="518059521"/>
                    </a:ext>
                  </a:extLst>
                </a:gridCol>
              </a:tblGrid>
              <a:tr h="233549">
                <a:tc>
                  <a:txBody>
                    <a:bodyPr/>
                    <a:lstStyle/>
                    <a:p>
                      <a:pPr algn="l" fontAlgn="b"/>
                      <a:r>
                        <a:rPr lang="en-CA" sz="1200" b="1" u="none" strike="noStrike" dirty="0">
                          <a:effectLst/>
                        </a:rPr>
                        <a:t>Project</a:t>
                      </a:r>
                      <a:endParaRPr lang="en-CA" sz="1200" b="1" i="0" u="none" strike="noStrike" dirty="0">
                        <a:solidFill>
                          <a:srgbClr val="000000"/>
                        </a:solidFill>
                        <a:effectLst/>
                        <a:latin typeface="Calibri" panose="020F0502020204030204" pitchFamily="34" charset="0"/>
                      </a:endParaRPr>
                    </a:p>
                  </a:txBody>
                  <a:tcPr marL="0" marR="0" marT="0" marB="0" anchor="b">
                    <a:solidFill>
                      <a:schemeClr val="accent1">
                        <a:lumMod val="60000"/>
                        <a:lumOff val="40000"/>
                      </a:schemeClr>
                    </a:solidFill>
                  </a:tcPr>
                </a:tc>
                <a:tc>
                  <a:txBody>
                    <a:bodyPr/>
                    <a:lstStyle/>
                    <a:p>
                      <a:pPr algn="ctr" fontAlgn="b"/>
                      <a:r>
                        <a:rPr lang="en-CA" sz="1200" b="1" u="none" strike="noStrike" dirty="0">
                          <a:effectLst/>
                        </a:rPr>
                        <a:t>2024</a:t>
                      </a:r>
                      <a:endParaRPr lang="en-CA" sz="1200" b="1" i="0" u="none" strike="noStrike" dirty="0">
                        <a:solidFill>
                          <a:srgbClr val="000000"/>
                        </a:solidFill>
                        <a:effectLst/>
                        <a:latin typeface="Calibri" panose="020F0502020204030204" pitchFamily="34" charset="0"/>
                      </a:endParaRPr>
                    </a:p>
                  </a:txBody>
                  <a:tcPr marL="0" marR="0" marT="0" marB="0" anchor="b">
                    <a:solidFill>
                      <a:schemeClr val="accent1">
                        <a:lumMod val="60000"/>
                        <a:lumOff val="40000"/>
                      </a:schemeClr>
                    </a:solidFill>
                  </a:tcPr>
                </a:tc>
                <a:tc>
                  <a:txBody>
                    <a:bodyPr/>
                    <a:lstStyle/>
                    <a:p>
                      <a:pPr algn="ctr" fontAlgn="b"/>
                      <a:r>
                        <a:rPr lang="en-CA" sz="1200" b="1" u="none" strike="noStrike" dirty="0">
                          <a:effectLst/>
                        </a:rPr>
                        <a:t>2025</a:t>
                      </a:r>
                      <a:endParaRPr lang="en-CA" sz="1200" b="1" i="0" u="none" strike="noStrike" dirty="0">
                        <a:solidFill>
                          <a:srgbClr val="000000"/>
                        </a:solidFill>
                        <a:effectLst/>
                        <a:latin typeface="Calibri" panose="020F0502020204030204" pitchFamily="34" charset="0"/>
                      </a:endParaRPr>
                    </a:p>
                  </a:txBody>
                  <a:tcPr marL="0" marR="0" marT="0" marB="0" anchor="b">
                    <a:solidFill>
                      <a:schemeClr val="accent1">
                        <a:lumMod val="60000"/>
                        <a:lumOff val="40000"/>
                      </a:schemeClr>
                    </a:solidFill>
                  </a:tcPr>
                </a:tc>
                <a:tc>
                  <a:txBody>
                    <a:bodyPr/>
                    <a:lstStyle/>
                    <a:p>
                      <a:pPr algn="ctr" fontAlgn="b"/>
                      <a:r>
                        <a:rPr lang="en-CA" sz="1200" b="1" u="none" strike="noStrike" dirty="0">
                          <a:effectLst/>
                        </a:rPr>
                        <a:t>2026</a:t>
                      </a:r>
                      <a:endParaRPr lang="en-CA" sz="1200" b="1" i="0" u="none" strike="noStrike" dirty="0">
                        <a:solidFill>
                          <a:srgbClr val="000000"/>
                        </a:solidFill>
                        <a:effectLst/>
                        <a:latin typeface="Calibri" panose="020F0502020204030204" pitchFamily="34" charset="0"/>
                      </a:endParaRPr>
                    </a:p>
                  </a:txBody>
                  <a:tcPr marL="0" marR="0" marT="0" marB="0" anchor="b">
                    <a:solidFill>
                      <a:schemeClr val="accent1">
                        <a:lumMod val="60000"/>
                        <a:lumOff val="40000"/>
                      </a:schemeClr>
                    </a:solidFill>
                  </a:tcPr>
                </a:tc>
                <a:tc>
                  <a:txBody>
                    <a:bodyPr/>
                    <a:lstStyle/>
                    <a:p>
                      <a:pPr algn="ctr" fontAlgn="b"/>
                      <a:r>
                        <a:rPr lang="en-CA" sz="1200" b="1" u="none" strike="noStrike" dirty="0">
                          <a:effectLst/>
                        </a:rPr>
                        <a:t>2027</a:t>
                      </a:r>
                      <a:endParaRPr lang="en-CA" sz="1200" b="1" i="0" u="none" strike="noStrike" dirty="0">
                        <a:solidFill>
                          <a:srgbClr val="000000"/>
                        </a:solidFill>
                        <a:effectLst/>
                        <a:latin typeface="Calibri" panose="020F0502020204030204" pitchFamily="34" charset="0"/>
                      </a:endParaRPr>
                    </a:p>
                  </a:txBody>
                  <a:tcPr marL="0" marR="0" marT="0" marB="0" anchor="b">
                    <a:solidFill>
                      <a:schemeClr val="accent1">
                        <a:lumMod val="60000"/>
                        <a:lumOff val="40000"/>
                      </a:schemeClr>
                    </a:solidFill>
                  </a:tcPr>
                </a:tc>
                <a:tc>
                  <a:txBody>
                    <a:bodyPr/>
                    <a:lstStyle/>
                    <a:p>
                      <a:pPr algn="ctr" fontAlgn="b"/>
                      <a:r>
                        <a:rPr lang="en-CA" sz="1200" b="1" u="none" strike="noStrike" dirty="0">
                          <a:effectLst/>
                        </a:rPr>
                        <a:t>2028</a:t>
                      </a:r>
                      <a:endParaRPr lang="en-CA" sz="1200" b="1" i="0" u="none" strike="noStrike" dirty="0">
                        <a:solidFill>
                          <a:srgbClr val="000000"/>
                        </a:solidFill>
                        <a:effectLst/>
                        <a:latin typeface="Calibri" panose="020F0502020204030204" pitchFamily="34" charset="0"/>
                      </a:endParaRPr>
                    </a:p>
                  </a:txBody>
                  <a:tcPr marL="0" marR="0" marT="0" marB="0" anchor="b">
                    <a:solidFill>
                      <a:schemeClr val="accent1">
                        <a:lumMod val="60000"/>
                        <a:lumOff val="40000"/>
                      </a:schemeClr>
                    </a:solidFill>
                  </a:tcPr>
                </a:tc>
                <a:extLst>
                  <a:ext uri="{0D108BD9-81ED-4DB2-BD59-A6C34878D82A}">
                    <a16:rowId xmlns:a16="http://schemas.microsoft.com/office/drawing/2014/main" val="4194571714"/>
                  </a:ext>
                </a:extLst>
              </a:tr>
              <a:tr h="233549">
                <a:tc>
                  <a:txBody>
                    <a:bodyPr/>
                    <a:lstStyle/>
                    <a:p>
                      <a:pPr algn="l" fontAlgn="b"/>
                      <a:r>
                        <a:rPr lang="en-CA" sz="1200" u="none" strike="noStrike" dirty="0">
                          <a:effectLst/>
                        </a:rPr>
                        <a:t>Excavator Replacement</a:t>
                      </a:r>
                      <a:endParaRPr lang="en-CA" sz="1200" b="0" i="0" u="none" strike="noStrike" dirty="0">
                        <a:solidFill>
                          <a:srgbClr val="000000"/>
                        </a:solidFill>
                        <a:effectLst/>
                        <a:latin typeface="Century Gothic" panose="020B0502020202020204" pitchFamily="34" charset="0"/>
                      </a:endParaRPr>
                    </a:p>
                  </a:txBody>
                  <a:tcPr marL="0" marR="0" marT="0" marB="0" anchor="b"/>
                </a:tc>
                <a:tc>
                  <a:txBody>
                    <a:bodyPr/>
                    <a:lstStyle/>
                    <a:p>
                      <a:pPr algn="r" fontAlgn="b"/>
                      <a:r>
                        <a:rPr lang="en-CA" sz="1200" b="0" i="0" u="none" strike="noStrike" dirty="0">
                          <a:solidFill>
                            <a:srgbClr val="000000"/>
                          </a:solidFill>
                          <a:effectLst/>
                          <a:latin typeface="+mn-lt"/>
                        </a:rPr>
                        <a:t>250,000</a:t>
                      </a:r>
                    </a:p>
                  </a:txBody>
                  <a:tcPr marL="0" marR="0" marT="0" marB="0" anchor="b"/>
                </a:tc>
                <a:tc>
                  <a:txBody>
                    <a:bodyPr/>
                    <a:lstStyle/>
                    <a:p>
                      <a:pPr algn="l" fontAlgn="b"/>
                      <a:endParaRPr lang="en-CA" sz="1200" b="0" i="0" u="none" strike="noStrike" dirty="0">
                        <a:solidFill>
                          <a:srgbClr val="000000"/>
                        </a:solidFill>
                        <a:effectLst/>
                        <a:latin typeface="+mn-lt"/>
                      </a:endParaRPr>
                    </a:p>
                  </a:txBody>
                  <a:tcPr marL="0" marR="0" marT="0" marB="0" anchor="b"/>
                </a:tc>
                <a:tc>
                  <a:txBody>
                    <a:bodyPr/>
                    <a:lstStyle/>
                    <a:p>
                      <a:pPr algn="l" fontAlgn="b"/>
                      <a:endParaRPr lang="en-CA" sz="1200" b="0" i="0" u="none" strike="noStrike" dirty="0">
                        <a:solidFill>
                          <a:srgbClr val="000000"/>
                        </a:solidFill>
                        <a:effectLst/>
                        <a:latin typeface="+mn-lt"/>
                      </a:endParaRPr>
                    </a:p>
                  </a:txBody>
                  <a:tcPr marL="0" marR="0" marT="0" marB="0" anchor="b"/>
                </a:tc>
                <a:tc>
                  <a:txBody>
                    <a:bodyPr/>
                    <a:lstStyle/>
                    <a:p>
                      <a:pPr algn="l" fontAlgn="b"/>
                      <a:endParaRPr lang="en-CA" sz="1200" b="0" i="0" u="none" strike="noStrike" dirty="0">
                        <a:solidFill>
                          <a:srgbClr val="000000"/>
                        </a:solidFill>
                        <a:effectLst/>
                        <a:latin typeface="+mn-lt"/>
                      </a:endParaRPr>
                    </a:p>
                  </a:txBody>
                  <a:tcPr marL="0" marR="0" marT="0" marB="0" anchor="b"/>
                </a:tc>
                <a:tc>
                  <a:txBody>
                    <a:bodyPr/>
                    <a:lstStyle/>
                    <a:p>
                      <a:pPr algn="l" fontAlgn="b"/>
                      <a:endParaRPr lang="en-CA" sz="1200" b="0" i="0" u="none" strike="noStrike" dirty="0">
                        <a:solidFill>
                          <a:srgbClr val="000000"/>
                        </a:solidFill>
                        <a:effectLst/>
                        <a:latin typeface="+mn-lt"/>
                      </a:endParaRPr>
                    </a:p>
                  </a:txBody>
                  <a:tcPr marL="0" marR="0" marT="0" marB="0" anchor="b"/>
                </a:tc>
                <a:extLst>
                  <a:ext uri="{0D108BD9-81ED-4DB2-BD59-A6C34878D82A}">
                    <a16:rowId xmlns:a16="http://schemas.microsoft.com/office/drawing/2014/main" val="3908419335"/>
                  </a:ext>
                </a:extLst>
              </a:tr>
              <a:tr h="233549">
                <a:tc>
                  <a:txBody>
                    <a:bodyPr/>
                    <a:lstStyle/>
                    <a:p>
                      <a:pPr algn="l" fontAlgn="b"/>
                      <a:r>
                        <a:rPr lang="en-CA" sz="1200" u="none" strike="noStrike" dirty="0">
                          <a:effectLst/>
                        </a:rPr>
                        <a:t>3/4 Tone Replacement</a:t>
                      </a:r>
                      <a:endParaRPr lang="en-CA" sz="1200" b="0" i="0" u="none" strike="noStrike" dirty="0">
                        <a:solidFill>
                          <a:srgbClr val="000000"/>
                        </a:solidFill>
                        <a:effectLst/>
                        <a:latin typeface="Century Gothic" panose="020B0502020202020204" pitchFamily="34" charset="0"/>
                      </a:endParaRPr>
                    </a:p>
                  </a:txBody>
                  <a:tcPr marL="0" marR="0" marT="0" marB="0" anchor="b"/>
                </a:tc>
                <a:tc>
                  <a:txBody>
                    <a:bodyPr/>
                    <a:lstStyle/>
                    <a:p>
                      <a:pPr algn="r" fontAlgn="b"/>
                      <a:r>
                        <a:rPr lang="en-CA" sz="1200" b="0" i="0" u="none" strike="noStrike" dirty="0">
                          <a:solidFill>
                            <a:srgbClr val="000000"/>
                          </a:solidFill>
                          <a:effectLst/>
                          <a:latin typeface="+mn-lt"/>
                        </a:rPr>
                        <a:t>100,000</a:t>
                      </a:r>
                    </a:p>
                  </a:txBody>
                  <a:tcPr marL="0" marR="0" marT="0" marB="0" anchor="b"/>
                </a:tc>
                <a:tc>
                  <a:txBody>
                    <a:bodyPr/>
                    <a:lstStyle/>
                    <a:p>
                      <a:pPr algn="l" fontAlgn="b"/>
                      <a:endParaRPr lang="en-CA" sz="1200" b="0" i="0" u="none" strike="noStrike" dirty="0">
                        <a:solidFill>
                          <a:srgbClr val="000000"/>
                        </a:solidFill>
                        <a:effectLst/>
                        <a:latin typeface="+mn-lt"/>
                      </a:endParaRPr>
                    </a:p>
                  </a:txBody>
                  <a:tcPr marL="0" marR="0" marT="0" marB="0" anchor="b"/>
                </a:tc>
                <a:tc>
                  <a:txBody>
                    <a:bodyPr/>
                    <a:lstStyle/>
                    <a:p>
                      <a:pPr algn="l" fontAlgn="b"/>
                      <a:endParaRPr lang="en-CA" sz="1200" b="0" i="0" u="none" strike="noStrike" dirty="0">
                        <a:solidFill>
                          <a:srgbClr val="000000"/>
                        </a:solidFill>
                        <a:effectLst/>
                        <a:latin typeface="+mn-lt"/>
                      </a:endParaRPr>
                    </a:p>
                  </a:txBody>
                  <a:tcPr marL="0" marR="0" marT="0" marB="0" anchor="b"/>
                </a:tc>
                <a:tc>
                  <a:txBody>
                    <a:bodyPr/>
                    <a:lstStyle/>
                    <a:p>
                      <a:pPr algn="l" fontAlgn="b"/>
                      <a:endParaRPr lang="en-CA" sz="1200" b="0" i="0" u="none" strike="noStrike" dirty="0">
                        <a:solidFill>
                          <a:srgbClr val="000000"/>
                        </a:solidFill>
                        <a:effectLst/>
                        <a:latin typeface="+mn-lt"/>
                      </a:endParaRPr>
                    </a:p>
                  </a:txBody>
                  <a:tcPr marL="0" marR="0" marT="0" marB="0" anchor="b"/>
                </a:tc>
                <a:tc>
                  <a:txBody>
                    <a:bodyPr/>
                    <a:lstStyle/>
                    <a:p>
                      <a:pPr algn="l" fontAlgn="b"/>
                      <a:endParaRPr lang="en-CA" sz="1200" b="0" i="0" u="none" strike="noStrike" dirty="0">
                        <a:solidFill>
                          <a:srgbClr val="000000"/>
                        </a:solidFill>
                        <a:effectLst/>
                        <a:latin typeface="+mn-lt"/>
                      </a:endParaRPr>
                    </a:p>
                  </a:txBody>
                  <a:tcPr marL="0" marR="0" marT="0" marB="0" anchor="b"/>
                </a:tc>
                <a:extLst>
                  <a:ext uri="{0D108BD9-81ED-4DB2-BD59-A6C34878D82A}">
                    <a16:rowId xmlns:a16="http://schemas.microsoft.com/office/drawing/2014/main" val="172190871"/>
                  </a:ext>
                </a:extLst>
              </a:tr>
              <a:tr h="233549">
                <a:tc>
                  <a:txBody>
                    <a:bodyPr/>
                    <a:lstStyle/>
                    <a:p>
                      <a:pPr algn="l" fontAlgn="b"/>
                      <a:r>
                        <a:rPr lang="en-CA" sz="1200" u="none" strike="noStrike" dirty="0">
                          <a:effectLst/>
                        </a:rPr>
                        <a:t>Dump Truck</a:t>
                      </a:r>
                      <a:endParaRPr lang="en-CA" sz="1200" b="0" i="0" u="none" strike="noStrike" dirty="0">
                        <a:solidFill>
                          <a:srgbClr val="000000"/>
                        </a:solidFill>
                        <a:effectLst/>
                        <a:latin typeface="Century Gothic" panose="020B0502020202020204" pitchFamily="34" charset="0"/>
                      </a:endParaRPr>
                    </a:p>
                  </a:txBody>
                  <a:tcPr marL="0" marR="0" marT="0" marB="0" anchor="b"/>
                </a:tc>
                <a:tc>
                  <a:txBody>
                    <a:bodyPr/>
                    <a:lstStyle/>
                    <a:p>
                      <a:pPr algn="l" fontAlgn="b"/>
                      <a:endParaRPr lang="en-CA" sz="1200" b="0" i="0" u="none" strike="noStrike" dirty="0">
                        <a:solidFill>
                          <a:srgbClr val="000000"/>
                        </a:solidFill>
                        <a:effectLst/>
                        <a:latin typeface="+mn-lt"/>
                      </a:endParaRPr>
                    </a:p>
                  </a:txBody>
                  <a:tcPr marL="0" marR="0" marT="0" marB="0" anchor="b"/>
                </a:tc>
                <a:tc>
                  <a:txBody>
                    <a:bodyPr/>
                    <a:lstStyle/>
                    <a:p>
                      <a:pPr algn="r" fontAlgn="b"/>
                      <a:r>
                        <a:rPr lang="en-CA" sz="1200" b="0" i="0" u="none" strike="noStrike" dirty="0">
                          <a:solidFill>
                            <a:srgbClr val="000000"/>
                          </a:solidFill>
                          <a:effectLst/>
                          <a:latin typeface="+mn-lt"/>
                        </a:rPr>
                        <a:t>100,000</a:t>
                      </a:r>
                    </a:p>
                  </a:txBody>
                  <a:tcPr marL="0" marR="0" marT="0" marB="0" anchor="b"/>
                </a:tc>
                <a:tc>
                  <a:txBody>
                    <a:bodyPr/>
                    <a:lstStyle/>
                    <a:p>
                      <a:pPr algn="l" fontAlgn="b"/>
                      <a:endParaRPr lang="en-CA" sz="1200" b="0" i="0" u="none" strike="noStrike" dirty="0">
                        <a:solidFill>
                          <a:srgbClr val="000000"/>
                        </a:solidFill>
                        <a:effectLst/>
                        <a:latin typeface="+mn-lt"/>
                      </a:endParaRPr>
                    </a:p>
                  </a:txBody>
                  <a:tcPr marL="0" marR="0" marT="0" marB="0" anchor="b"/>
                </a:tc>
                <a:tc>
                  <a:txBody>
                    <a:bodyPr/>
                    <a:lstStyle/>
                    <a:p>
                      <a:pPr algn="l" fontAlgn="b"/>
                      <a:endParaRPr lang="en-CA" sz="1200" b="0" i="0" u="none" strike="noStrike" dirty="0">
                        <a:solidFill>
                          <a:srgbClr val="000000"/>
                        </a:solidFill>
                        <a:effectLst/>
                        <a:latin typeface="+mn-lt"/>
                      </a:endParaRPr>
                    </a:p>
                  </a:txBody>
                  <a:tcPr marL="0" marR="0" marT="0" marB="0" anchor="b"/>
                </a:tc>
                <a:tc>
                  <a:txBody>
                    <a:bodyPr/>
                    <a:lstStyle/>
                    <a:p>
                      <a:pPr algn="l" fontAlgn="b"/>
                      <a:endParaRPr lang="en-CA" sz="1200" b="0" i="0" u="none" strike="noStrike" dirty="0">
                        <a:solidFill>
                          <a:srgbClr val="000000"/>
                        </a:solidFill>
                        <a:effectLst/>
                        <a:latin typeface="+mn-lt"/>
                      </a:endParaRPr>
                    </a:p>
                  </a:txBody>
                  <a:tcPr marL="0" marR="0" marT="0" marB="0" anchor="b"/>
                </a:tc>
                <a:extLst>
                  <a:ext uri="{0D108BD9-81ED-4DB2-BD59-A6C34878D82A}">
                    <a16:rowId xmlns:a16="http://schemas.microsoft.com/office/drawing/2014/main" val="1853878643"/>
                  </a:ext>
                </a:extLst>
              </a:tr>
              <a:tr h="233549">
                <a:tc>
                  <a:txBody>
                    <a:bodyPr/>
                    <a:lstStyle/>
                    <a:p>
                      <a:pPr algn="l" fontAlgn="b"/>
                      <a:r>
                        <a:rPr lang="en-CA" sz="1200" u="none" strike="noStrike" dirty="0">
                          <a:effectLst/>
                        </a:rPr>
                        <a:t>ATV Replacement</a:t>
                      </a:r>
                      <a:endParaRPr lang="en-CA" sz="1200" b="0" i="0" u="none" strike="noStrike" dirty="0">
                        <a:solidFill>
                          <a:srgbClr val="000000"/>
                        </a:solidFill>
                        <a:effectLst/>
                        <a:latin typeface="Century Gothic" panose="020B0502020202020204" pitchFamily="34" charset="0"/>
                      </a:endParaRPr>
                    </a:p>
                  </a:txBody>
                  <a:tcPr marL="0" marR="0" marT="0" marB="0" anchor="b"/>
                </a:tc>
                <a:tc>
                  <a:txBody>
                    <a:bodyPr/>
                    <a:lstStyle/>
                    <a:p>
                      <a:pPr algn="l" fontAlgn="b"/>
                      <a:endParaRPr lang="en-CA" sz="1200" b="0" i="0" u="none" strike="noStrike" dirty="0">
                        <a:solidFill>
                          <a:srgbClr val="000000"/>
                        </a:solidFill>
                        <a:effectLst/>
                        <a:latin typeface="+mn-lt"/>
                      </a:endParaRPr>
                    </a:p>
                  </a:txBody>
                  <a:tcPr marL="0" marR="0" marT="0" marB="0" anchor="b"/>
                </a:tc>
                <a:tc>
                  <a:txBody>
                    <a:bodyPr/>
                    <a:lstStyle/>
                    <a:p>
                      <a:pPr algn="r" fontAlgn="b"/>
                      <a:r>
                        <a:rPr lang="en-CA" sz="1200" b="0" i="0" u="none" strike="noStrike" dirty="0">
                          <a:solidFill>
                            <a:srgbClr val="000000"/>
                          </a:solidFill>
                          <a:effectLst/>
                          <a:latin typeface="+mn-lt"/>
                        </a:rPr>
                        <a:t>30,000</a:t>
                      </a:r>
                    </a:p>
                  </a:txBody>
                  <a:tcPr marL="0" marR="0" marT="0" marB="0" anchor="b"/>
                </a:tc>
                <a:tc>
                  <a:txBody>
                    <a:bodyPr/>
                    <a:lstStyle/>
                    <a:p>
                      <a:pPr algn="l" fontAlgn="b"/>
                      <a:endParaRPr lang="en-CA" sz="1200" b="0" i="0" u="none" strike="noStrike" dirty="0">
                        <a:solidFill>
                          <a:srgbClr val="000000"/>
                        </a:solidFill>
                        <a:effectLst/>
                        <a:latin typeface="+mn-lt"/>
                      </a:endParaRPr>
                    </a:p>
                  </a:txBody>
                  <a:tcPr marL="0" marR="0" marT="0" marB="0" anchor="b"/>
                </a:tc>
                <a:tc>
                  <a:txBody>
                    <a:bodyPr/>
                    <a:lstStyle/>
                    <a:p>
                      <a:pPr algn="l" fontAlgn="b"/>
                      <a:endParaRPr lang="en-CA" sz="1200" b="0" i="0" u="none" strike="noStrike" dirty="0">
                        <a:solidFill>
                          <a:srgbClr val="000000"/>
                        </a:solidFill>
                        <a:effectLst/>
                        <a:latin typeface="+mn-lt"/>
                      </a:endParaRPr>
                    </a:p>
                  </a:txBody>
                  <a:tcPr marL="0" marR="0" marT="0" marB="0" anchor="b"/>
                </a:tc>
                <a:tc>
                  <a:txBody>
                    <a:bodyPr/>
                    <a:lstStyle/>
                    <a:p>
                      <a:pPr algn="l" fontAlgn="b"/>
                      <a:endParaRPr lang="en-CA" sz="1200" b="0" i="0" u="none" strike="noStrike" dirty="0">
                        <a:solidFill>
                          <a:srgbClr val="000000"/>
                        </a:solidFill>
                        <a:effectLst/>
                        <a:latin typeface="+mn-lt"/>
                      </a:endParaRPr>
                    </a:p>
                  </a:txBody>
                  <a:tcPr marL="0" marR="0" marT="0" marB="0" anchor="b"/>
                </a:tc>
                <a:extLst>
                  <a:ext uri="{0D108BD9-81ED-4DB2-BD59-A6C34878D82A}">
                    <a16:rowId xmlns:a16="http://schemas.microsoft.com/office/drawing/2014/main" val="820557847"/>
                  </a:ext>
                </a:extLst>
              </a:tr>
              <a:tr h="233549">
                <a:tc>
                  <a:txBody>
                    <a:bodyPr/>
                    <a:lstStyle/>
                    <a:p>
                      <a:pPr algn="l" fontAlgn="b"/>
                      <a:r>
                        <a:rPr lang="en-CA" sz="1200" u="none" strike="noStrike" dirty="0">
                          <a:effectLst/>
                        </a:rPr>
                        <a:t>Engine 2 Replacement</a:t>
                      </a:r>
                      <a:endParaRPr lang="en-CA" sz="1200" b="0" i="0" u="none" strike="noStrike" dirty="0">
                        <a:solidFill>
                          <a:srgbClr val="000000"/>
                        </a:solidFill>
                        <a:effectLst/>
                        <a:latin typeface="Century Gothic" panose="020B0502020202020204" pitchFamily="34" charset="0"/>
                      </a:endParaRPr>
                    </a:p>
                  </a:txBody>
                  <a:tcPr marL="0" marR="0" marT="0" marB="0" anchor="b"/>
                </a:tc>
                <a:tc>
                  <a:txBody>
                    <a:bodyPr/>
                    <a:lstStyle/>
                    <a:p>
                      <a:pPr algn="l" fontAlgn="b"/>
                      <a:endParaRPr lang="en-CA" sz="1200" b="0" i="0" u="none" strike="noStrike" dirty="0">
                        <a:solidFill>
                          <a:srgbClr val="000000"/>
                        </a:solidFill>
                        <a:effectLst/>
                        <a:latin typeface="+mn-lt"/>
                      </a:endParaRPr>
                    </a:p>
                  </a:txBody>
                  <a:tcPr marL="0" marR="0" marT="0" marB="0" anchor="b"/>
                </a:tc>
                <a:tc>
                  <a:txBody>
                    <a:bodyPr/>
                    <a:lstStyle/>
                    <a:p>
                      <a:pPr algn="r" fontAlgn="b"/>
                      <a:r>
                        <a:rPr lang="en-CA" sz="1200" b="0" i="0" u="none" strike="noStrike" dirty="0">
                          <a:solidFill>
                            <a:srgbClr val="000000"/>
                          </a:solidFill>
                          <a:effectLst/>
                          <a:latin typeface="+mn-lt"/>
                        </a:rPr>
                        <a:t>800,000</a:t>
                      </a:r>
                    </a:p>
                  </a:txBody>
                  <a:tcPr marL="0" marR="0" marT="0" marB="0" anchor="b"/>
                </a:tc>
                <a:tc>
                  <a:txBody>
                    <a:bodyPr/>
                    <a:lstStyle/>
                    <a:p>
                      <a:pPr algn="l" fontAlgn="b"/>
                      <a:endParaRPr lang="en-CA" sz="1200" b="0" i="0" u="none" strike="noStrike" dirty="0">
                        <a:solidFill>
                          <a:srgbClr val="000000"/>
                        </a:solidFill>
                        <a:effectLst/>
                        <a:latin typeface="+mn-lt"/>
                      </a:endParaRPr>
                    </a:p>
                  </a:txBody>
                  <a:tcPr marL="0" marR="0" marT="0" marB="0" anchor="b"/>
                </a:tc>
                <a:tc>
                  <a:txBody>
                    <a:bodyPr/>
                    <a:lstStyle/>
                    <a:p>
                      <a:pPr algn="l" fontAlgn="b"/>
                      <a:endParaRPr lang="en-CA" sz="1200" b="0" i="0" u="none" strike="noStrike" dirty="0">
                        <a:solidFill>
                          <a:srgbClr val="000000"/>
                        </a:solidFill>
                        <a:effectLst/>
                        <a:latin typeface="+mn-lt"/>
                      </a:endParaRPr>
                    </a:p>
                  </a:txBody>
                  <a:tcPr marL="0" marR="0" marT="0" marB="0" anchor="b"/>
                </a:tc>
                <a:tc>
                  <a:txBody>
                    <a:bodyPr/>
                    <a:lstStyle/>
                    <a:p>
                      <a:pPr algn="l" fontAlgn="b"/>
                      <a:endParaRPr lang="en-CA" sz="1200" b="0" i="0" u="none" strike="noStrike" dirty="0">
                        <a:solidFill>
                          <a:srgbClr val="000000"/>
                        </a:solidFill>
                        <a:effectLst/>
                        <a:latin typeface="+mn-lt"/>
                      </a:endParaRPr>
                    </a:p>
                  </a:txBody>
                  <a:tcPr marL="0" marR="0" marT="0" marB="0" anchor="b"/>
                </a:tc>
                <a:extLst>
                  <a:ext uri="{0D108BD9-81ED-4DB2-BD59-A6C34878D82A}">
                    <a16:rowId xmlns:a16="http://schemas.microsoft.com/office/drawing/2014/main" val="1966491623"/>
                  </a:ext>
                </a:extLst>
              </a:tr>
              <a:tr h="233549">
                <a:tc>
                  <a:txBody>
                    <a:bodyPr/>
                    <a:lstStyle/>
                    <a:p>
                      <a:pPr algn="l" fontAlgn="b"/>
                      <a:r>
                        <a:rPr lang="en-CA" sz="1200" u="none" strike="noStrike" dirty="0">
                          <a:effectLst/>
                        </a:rPr>
                        <a:t>Hemlock Lift Station</a:t>
                      </a:r>
                      <a:endParaRPr lang="en-CA" sz="1200" b="0" i="0" u="none" strike="noStrike" dirty="0">
                        <a:solidFill>
                          <a:srgbClr val="000000"/>
                        </a:solidFill>
                        <a:effectLst/>
                        <a:latin typeface="Century Gothic" panose="020B0502020202020204" pitchFamily="34" charset="0"/>
                      </a:endParaRPr>
                    </a:p>
                  </a:txBody>
                  <a:tcPr marL="0" marR="0" marT="0" marB="0" anchor="b"/>
                </a:tc>
                <a:tc>
                  <a:txBody>
                    <a:bodyPr/>
                    <a:lstStyle/>
                    <a:p>
                      <a:pPr algn="l" fontAlgn="b"/>
                      <a:endParaRPr lang="en-CA" sz="1200" b="0" i="0" u="none" strike="noStrike" dirty="0">
                        <a:solidFill>
                          <a:srgbClr val="000000"/>
                        </a:solidFill>
                        <a:effectLst/>
                        <a:latin typeface="+mn-lt"/>
                      </a:endParaRPr>
                    </a:p>
                  </a:txBody>
                  <a:tcPr marL="0" marR="0" marT="0" marB="0" anchor="b"/>
                </a:tc>
                <a:tc>
                  <a:txBody>
                    <a:bodyPr/>
                    <a:lstStyle/>
                    <a:p>
                      <a:pPr algn="r" fontAlgn="b"/>
                      <a:r>
                        <a:rPr lang="en-CA" sz="1200" b="0" i="0" u="none" strike="noStrike" dirty="0">
                          <a:solidFill>
                            <a:srgbClr val="000000"/>
                          </a:solidFill>
                          <a:effectLst/>
                          <a:latin typeface="+mn-lt"/>
                        </a:rPr>
                        <a:t>1,250,000</a:t>
                      </a:r>
                    </a:p>
                  </a:txBody>
                  <a:tcPr marL="0" marR="0" marT="0" marB="0" anchor="b"/>
                </a:tc>
                <a:tc>
                  <a:txBody>
                    <a:bodyPr/>
                    <a:lstStyle/>
                    <a:p>
                      <a:pPr algn="l" fontAlgn="b"/>
                      <a:endParaRPr lang="en-CA" sz="1200" b="0" i="0" u="none" strike="noStrike" dirty="0">
                        <a:solidFill>
                          <a:srgbClr val="000000"/>
                        </a:solidFill>
                        <a:effectLst/>
                        <a:latin typeface="+mn-lt"/>
                      </a:endParaRPr>
                    </a:p>
                  </a:txBody>
                  <a:tcPr marL="0" marR="0" marT="0" marB="0" anchor="b"/>
                </a:tc>
                <a:tc>
                  <a:txBody>
                    <a:bodyPr/>
                    <a:lstStyle/>
                    <a:p>
                      <a:pPr algn="l" fontAlgn="b"/>
                      <a:endParaRPr lang="en-CA" sz="1200" b="0" i="0" u="none" strike="noStrike" dirty="0">
                        <a:solidFill>
                          <a:srgbClr val="000000"/>
                        </a:solidFill>
                        <a:effectLst/>
                        <a:latin typeface="+mn-lt"/>
                      </a:endParaRPr>
                    </a:p>
                  </a:txBody>
                  <a:tcPr marL="0" marR="0" marT="0" marB="0" anchor="b"/>
                </a:tc>
                <a:tc>
                  <a:txBody>
                    <a:bodyPr/>
                    <a:lstStyle/>
                    <a:p>
                      <a:pPr algn="l" fontAlgn="b"/>
                      <a:endParaRPr lang="en-CA" sz="1200" b="0" i="0" u="none" strike="noStrike" dirty="0">
                        <a:solidFill>
                          <a:srgbClr val="000000"/>
                        </a:solidFill>
                        <a:effectLst/>
                        <a:latin typeface="+mn-lt"/>
                      </a:endParaRPr>
                    </a:p>
                  </a:txBody>
                  <a:tcPr marL="0" marR="0" marT="0" marB="0" anchor="b"/>
                </a:tc>
                <a:extLst>
                  <a:ext uri="{0D108BD9-81ED-4DB2-BD59-A6C34878D82A}">
                    <a16:rowId xmlns:a16="http://schemas.microsoft.com/office/drawing/2014/main" val="3211063115"/>
                  </a:ext>
                </a:extLst>
              </a:tr>
              <a:tr h="233549">
                <a:tc>
                  <a:txBody>
                    <a:bodyPr/>
                    <a:lstStyle/>
                    <a:p>
                      <a:pPr algn="l" fontAlgn="b"/>
                      <a:r>
                        <a:rPr lang="en-CA" sz="1200" u="none" strike="noStrike" dirty="0">
                          <a:effectLst/>
                        </a:rPr>
                        <a:t>Mini Pumper</a:t>
                      </a:r>
                      <a:endParaRPr lang="en-CA" sz="1200" b="0" i="0" u="none" strike="noStrike" dirty="0">
                        <a:solidFill>
                          <a:srgbClr val="000000"/>
                        </a:solidFill>
                        <a:effectLst/>
                        <a:latin typeface="Century Gothic" panose="020B0502020202020204" pitchFamily="34" charset="0"/>
                      </a:endParaRPr>
                    </a:p>
                  </a:txBody>
                  <a:tcPr marL="0" marR="0" marT="0" marB="0" anchor="b"/>
                </a:tc>
                <a:tc>
                  <a:txBody>
                    <a:bodyPr/>
                    <a:lstStyle/>
                    <a:p>
                      <a:pPr algn="l" fontAlgn="b"/>
                      <a:endParaRPr lang="en-CA" sz="1200" b="0" i="0" u="none" strike="noStrike" dirty="0">
                        <a:solidFill>
                          <a:srgbClr val="000000"/>
                        </a:solidFill>
                        <a:effectLst/>
                        <a:latin typeface="+mn-lt"/>
                      </a:endParaRPr>
                    </a:p>
                  </a:txBody>
                  <a:tcPr marL="0" marR="0" marT="0" marB="0" anchor="b"/>
                </a:tc>
                <a:tc>
                  <a:txBody>
                    <a:bodyPr/>
                    <a:lstStyle/>
                    <a:p>
                      <a:pPr algn="l" fontAlgn="b"/>
                      <a:endParaRPr lang="en-CA" sz="1200" b="0" i="0" u="none" strike="noStrike" dirty="0">
                        <a:solidFill>
                          <a:srgbClr val="000000"/>
                        </a:solidFill>
                        <a:effectLst/>
                        <a:latin typeface="+mn-lt"/>
                      </a:endParaRPr>
                    </a:p>
                  </a:txBody>
                  <a:tcPr marL="0" marR="0" marT="0" marB="0" anchor="b"/>
                </a:tc>
                <a:tc>
                  <a:txBody>
                    <a:bodyPr/>
                    <a:lstStyle/>
                    <a:p>
                      <a:pPr algn="r" fontAlgn="b"/>
                      <a:r>
                        <a:rPr lang="en-CA" sz="1200" b="0" i="0" u="none" strike="noStrike" dirty="0">
                          <a:solidFill>
                            <a:srgbClr val="000000"/>
                          </a:solidFill>
                          <a:effectLst/>
                          <a:latin typeface="+mn-lt"/>
                        </a:rPr>
                        <a:t>600,000</a:t>
                      </a:r>
                    </a:p>
                  </a:txBody>
                  <a:tcPr marL="0" marR="0" marT="0" marB="0" anchor="b"/>
                </a:tc>
                <a:tc>
                  <a:txBody>
                    <a:bodyPr/>
                    <a:lstStyle/>
                    <a:p>
                      <a:pPr algn="l" fontAlgn="b"/>
                      <a:endParaRPr lang="en-CA" sz="1200" b="0" i="0" u="none" strike="noStrike" dirty="0">
                        <a:solidFill>
                          <a:srgbClr val="000000"/>
                        </a:solidFill>
                        <a:effectLst/>
                        <a:latin typeface="+mn-lt"/>
                      </a:endParaRPr>
                    </a:p>
                  </a:txBody>
                  <a:tcPr marL="0" marR="0" marT="0" marB="0" anchor="b"/>
                </a:tc>
                <a:tc>
                  <a:txBody>
                    <a:bodyPr/>
                    <a:lstStyle/>
                    <a:p>
                      <a:pPr algn="l" fontAlgn="b"/>
                      <a:endParaRPr lang="en-CA" sz="1200" b="0" i="0" u="none" strike="noStrike" dirty="0">
                        <a:solidFill>
                          <a:srgbClr val="000000"/>
                        </a:solidFill>
                        <a:effectLst/>
                        <a:latin typeface="+mn-lt"/>
                      </a:endParaRPr>
                    </a:p>
                  </a:txBody>
                  <a:tcPr marL="0" marR="0" marT="0" marB="0" anchor="b"/>
                </a:tc>
                <a:extLst>
                  <a:ext uri="{0D108BD9-81ED-4DB2-BD59-A6C34878D82A}">
                    <a16:rowId xmlns:a16="http://schemas.microsoft.com/office/drawing/2014/main" val="2477124068"/>
                  </a:ext>
                </a:extLst>
              </a:tr>
              <a:tr h="233549">
                <a:tc>
                  <a:txBody>
                    <a:bodyPr/>
                    <a:lstStyle/>
                    <a:p>
                      <a:pPr algn="l" fontAlgn="b"/>
                      <a:r>
                        <a:rPr lang="en-CA" sz="1200" u="none" strike="noStrike" dirty="0">
                          <a:effectLst/>
                        </a:rPr>
                        <a:t>Gravity Main Replacement</a:t>
                      </a:r>
                      <a:endParaRPr lang="en-CA" sz="1200" b="0" i="0" u="none" strike="noStrike" dirty="0">
                        <a:solidFill>
                          <a:srgbClr val="000000"/>
                        </a:solidFill>
                        <a:effectLst/>
                        <a:latin typeface="Century Gothic" panose="020B0502020202020204" pitchFamily="34" charset="0"/>
                      </a:endParaRPr>
                    </a:p>
                  </a:txBody>
                  <a:tcPr marL="0" marR="0" marT="0" marB="0" anchor="b"/>
                </a:tc>
                <a:tc>
                  <a:txBody>
                    <a:bodyPr/>
                    <a:lstStyle/>
                    <a:p>
                      <a:pPr algn="l" fontAlgn="b"/>
                      <a:endParaRPr lang="en-CA" sz="1200" b="0" i="0" u="none" strike="noStrike" dirty="0">
                        <a:solidFill>
                          <a:srgbClr val="000000"/>
                        </a:solidFill>
                        <a:effectLst/>
                        <a:latin typeface="+mn-lt"/>
                      </a:endParaRPr>
                    </a:p>
                  </a:txBody>
                  <a:tcPr marL="0" marR="0" marT="0" marB="0" anchor="b"/>
                </a:tc>
                <a:tc>
                  <a:txBody>
                    <a:bodyPr/>
                    <a:lstStyle/>
                    <a:p>
                      <a:pPr algn="l" fontAlgn="b"/>
                      <a:endParaRPr lang="en-CA" sz="1200" b="0" i="0" u="none" strike="noStrike" dirty="0">
                        <a:solidFill>
                          <a:srgbClr val="000000"/>
                        </a:solidFill>
                        <a:effectLst/>
                        <a:latin typeface="+mn-lt"/>
                      </a:endParaRPr>
                    </a:p>
                  </a:txBody>
                  <a:tcPr marL="0" marR="0" marT="0" marB="0" anchor="b"/>
                </a:tc>
                <a:tc>
                  <a:txBody>
                    <a:bodyPr/>
                    <a:lstStyle/>
                    <a:p>
                      <a:pPr algn="r" fontAlgn="b"/>
                      <a:r>
                        <a:rPr lang="en-CA" sz="1200" b="0" i="0" u="none" strike="noStrike" dirty="0">
                          <a:solidFill>
                            <a:srgbClr val="000000"/>
                          </a:solidFill>
                          <a:effectLst/>
                          <a:latin typeface="+mn-lt"/>
                        </a:rPr>
                        <a:t>357,143</a:t>
                      </a:r>
                    </a:p>
                  </a:txBody>
                  <a:tcPr marL="0" marR="0" marT="0" marB="0" anchor="b"/>
                </a:tc>
                <a:tc>
                  <a:txBody>
                    <a:bodyPr/>
                    <a:lstStyle/>
                    <a:p>
                      <a:pPr algn="l" fontAlgn="b"/>
                      <a:endParaRPr lang="en-CA" sz="1200" b="0" i="0" u="none" strike="noStrike" dirty="0">
                        <a:solidFill>
                          <a:srgbClr val="000000"/>
                        </a:solidFill>
                        <a:effectLst/>
                        <a:latin typeface="+mn-lt"/>
                      </a:endParaRPr>
                    </a:p>
                  </a:txBody>
                  <a:tcPr marL="0" marR="0" marT="0" marB="0" anchor="b"/>
                </a:tc>
                <a:tc>
                  <a:txBody>
                    <a:bodyPr/>
                    <a:lstStyle/>
                    <a:p>
                      <a:pPr algn="l" fontAlgn="b"/>
                      <a:endParaRPr lang="en-CA" sz="1200" b="0" i="0" u="none" strike="noStrike" dirty="0">
                        <a:solidFill>
                          <a:srgbClr val="000000"/>
                        </a:solidFill>
                        <a:effectLst/>
                        <a:latin typeface="+mn-lt"/>
                      </a:endParaRPr>
                    </a:p>
                  </a:txBody>
                  <a:tcPr marL="0" marR="0" marT="0" marB="0" anchor="b"/>
                </a:tc>
                <a:extLst>
                  <a:ext uri="{0D108BD9-81ED-4DB2-BD59-A6C34878D82A}">
                    <a16:rowId xmlns:a16="http://schemas.microsoft.com/office/drawing/2014/main" val="920328668"/>
                  </a:ext>
                </a:extLst>
              </a:tr>
              <a:tr h="233549">
                <a:tc>
                  <a:txBody>
                    <a:bodyPr/>
                    <a:lstStyle/>
                    <a:p>
                      <a:pPr algn="l" fontAlgn="b"/>
                      <a:r>
                        <a:rPr lang="en-US" sz="1200" u="none" strike="noStrike" dirty="0">
                          <a:effectLst/>
                        </a:rPr>
                        <a:t>Peninsula Rd at Seaplane Base Rd</a:t>
                      </a:r>
                      <a:endParaRPr lang="en-US" sz="1200" b="0" i="0" u="none" strike="noStrike" dirty="0">
                        <a:solidFill>
                          <a:srgbClr val="000000"/>
                        </a:solidFill>
                        <a:effectLst/>
                        <a:latin typeface="Century Gothic" panose="020B0502020202020204" pitchFamily="34" charset="0"/>
                      </a:endParaRPr>
                    </a:p>
                  </a:txBody>
                  <a:tcPr marL="0" marR="0" marT="0" marB="0" anchor="b"/>
                </a:tc>
                <a:tc>
                  <a:txBody>
                    <a:bodyPr/>
                    <a:lstStyle/>
                    <a:p>
                      <a:pPr algn="l" fontAlgn="b"/>
                      <a:endParaRPr lang="en-CA" sz="1200" b="0" i="0" u="none" strike="noStrike" dirty="0">
                        <a:solidFill>
                          <a:srgbClr val="000000"/>
                        </a:solidFill>
                        <a:effectLst/>
                        <a:latin typeface="+mn-lt"/>
                      </a:endParaRPr>
                    </a:p>
                  </a:txBody>
                  <a:tcPr marL="0" marR="0" marT="0" marB="0" anchor="b"/>
                </a:tc>
                <a:tc>
                  <a:txBody>
                    <a:bodyPr/>
                    <a:lstStyle/>
                    <a:p>
                      <a:pPr algn="l" fontAlgn="b"/>
                      <a:endParaRPr lang="en-CA" sz="1200" b="0" i="0" u="none" strike="noStrike" dirty="0">
                        <a:solidFill>
                          <a:srgbClr val="000000"/>
                        </a:solidFill>
                        <a:effectLst/>
                        <a:latin typeface="+mn-lt"/>
                      </a:endParaRPr>
                    </a:p>
                  </a:txBody>
                  <a:tcPr marL="0" marR="0" marT="0" marB="0" anchor="b"/>
                </a:tc>
                <a:tc>
                  <a:txBody>
                    <a:bodyPr/>
                    <a:lstStyle/>
                    <a:p>
                      <a:pPr algn="r" fontAlgn="b"/>
                      <a:r>
                        <a:rPr lang="en-CA" sz="1200" b="0" i="0" u="none" strike="noStrike" dirty="0">
                          <a:solidFill>
                            <a:srgbClr val="000000"/>
                          </a:solidFill>
                          <a:effectLst/>
                          <a:latin typeface="+mn-lt"/>
                        </a:rPr>
                        <a:t>50,000</a:t>
                      </a:r>
                    </a:p>
                  </a:txBody>
                  <a:tcPr marL="0" marR="0" marT="0" marB="0" anchor="b"/>
                </a:tc>
                <a:tc>
                  <a:txBody>
                    <a:bodyPr/>
                    <a:lstStyle/>
                    <a:p>
                      <a:pPr algn="l" fontAlgn="b"/>
                      <a:endParaRPr lang="en-CA" sz="1200" b="0" i="0" u="none" strike="noStrike" dirty="0">
                        <a:solidFill>
                          <a:srgbClr val="000000"/>
                        </a:solidFill>
                        <a:effectLst/>
                        <a:latin typeface="+mn-lt"/>
                      </a:endParaRPr>
                    </a:p>
                  </a:txBody>
                  <a:tcPr marL="0" marR="0" marT="0" marB="0" anchor="b"/>
                </a:tc>
                <a:tc>
                  <a:txBody>
                    <a:bodyPr/>
                    <a:lstStyle/>
                    <a:p>
                      <a:pPr algn="l" fontAlgn="b"/>
                      <a:endParaRPr lang="en-CA" sz="1200" b="0" i="0" u="none" strike="noStrike" dirty="0">
                        <a:solidFill>
                          <a:srgbClr val="000000"/>
                        </a:solidFill>
                        <a:effectLst/>
                        <a:latin typeface="+mn-lt"/>
                      </a:endParaRPr>
                    </a:p>
                  </a:txBody>
                  <a:tcPr marL="0" marR="0" marT="0" marB="0" anchor="b"/>
                </a:tc>
                <a:extLst>
                  <a:ext uri="{0D108BD9-81ED-4DB2-BD59-A6C34878D82A}">
                    <a16:rowId xmlns:a16="http://schemas.microsoft.com/office/drawing/2014/main" val="1942582129"/>
                  </a:ext>
                </a:extLst>
              </a:tr>
              <a:tr h="233549">
                <a:tc>
                  <a:txBody>
                    <a:bodyPr/>
                    <a:lstStyle/>
                    <a:p>
                      <a:pPr algn="l" fontAlgn="b"/>
                      <a:r>
                        <a:rPr lang="en-US" sz="1200" u="none" strike="noStrike" dirty="0">
                          <a:effectLst/>
                        </a:rPr>
                        <a:t>Upgrading of 100 mm and 150 mm Dia. Mains</a:t>
                      </a:r>
                      <a:endParaRPr lang="en-US" sz="1200" b="0" i="0" u="none" strike="noStrike" dirty="0">
                        <a:solidFill>
                          <a:srgbClr val="000000"/>
                        </a:solidFill>
                        <a:effectLst/>
                        <a:latin typeface="Century Gothic" panose="020B0502020202020204" pitchFamily="34" charset="0"/>
                      </a:endParaRPr>
                    </a:p>
                  </a:txBody>
                  <a:tcPr marL="0" marR="0" marT="0" marB="0" anchor="b"/>
                </a:tc>
                <a:tc>
                  <a:txBody>
                    <a:bodyPr/>
                    <a:lstStyle/>
                    <a:p>
                      <a:pPr algn="l" fontAlgn="b"/>
                      <a:endParaRPr lang="en-CA" sz="1200" b="0" i="0" u="none" strike="noStrike" dirty="0">
                        <a:solidFill>
                          <a:srgbClr val="000000"/>
                        </a:solidFill>
                        <a:effectLst/>
                        <a:latin typeface="+mn-lt"/>
                      </a:endParaRPr>
                    </a:p>
                  </a:txBody>
                  <a:tcPr marL="0" marR="0" marT="0" marB="0" anchor="b"/>
                </a:tc>
                <a:tc>
                  <a:txBody>
                    <a:bodyPr/>
                    <a:lstStyle/>
                    <a:p>
                      <a:pPr algn="l" fontAlgn="b"/>
                      <a:endParaRPr lang="en-CA" sz="1200" b="0" i="0" u="none" strike="noStrike" dirty="0">
                        <a:solidFill>
                          <a:srgbClr val="000000"/>
                        </a:solidFill>
                        <a:effectLst/>
                        <a:latin typeface="+mn-lt"/>
                      </a:endParaRPr>
                    </a:p>
                  </a:txBody>
                  <a:tcPr marL="0" marR="0" marT="0" marB="0" anchor="b"/>
                </a:tc>
                <a:tc>
                  <a:txBody>
                    <a:bodyPr/>
                    <a:lstStyle/>
                    <a:p>
                      <a:pPr algn="r" fontAlgn="b"/>
                      <a:r>
                        <a:rPr lang="en-CA" sz="1200" b="0" i="0" u="none" strike="noStrike" dirty="0">
                          <a:solidFill>
                            <a:srgbClr val="000000"/>
                          </a:solidFill>
                          <a:effectLst/>
                          <a:latin typeface="+mn-lt"/>
                        </a:rPr>
                        <a:t>620,000</a:t>
                      </a:r>
                    </a:p>
                  </a:txBody>
                  <a:tcPr marL="0" marR="0" marT="0" marB="0" anchor="b"/>
                </a:tc>
                <a:tc>
                  <a:txBody>
                    <a:bodyPr/>
                    <a:lstStyle/>
                    <a:p>
                      <a:pPr algn="l" fontAlgn="b"/>
                      <a:endParaRPr lang="en-CA" sz="1200" b="0" i="0" u="none" strike="noStrike" dirty="0">
                        <a:solidFill>
                          <a:srgbClr val="000000"/>
                        </a:solidFill>
                        <a:effectLst/>
                        <a:latin typeface="+mn-lt"/>
                      </a:endParaRPr>
                    </a:p>
                  </a:txBody>
                  <a:tcPr marL="0" marR="0" marT="0" marB="0" anchor="b"/>
                </a:tc>
                <a:tc>
                  <a:txBody>
                    <a:bodyPr/>
                    <a:lstStyle/>
                    <a:p>
                      <a:pPr algn="l" fontAlgn="b"/>
                      <a:endParaRPr lang="en-CA" sz="1200" b="0" i="0" u="none" strike="noStrike" dirty="0">
                        <a:solidFill>
                          <a:srgbClr val="000000"/>
                        </a:solidFill>
                        <a:effectLst/>
                        <a:latin typeface="+mn-lt"/>
                      </a:endParaRPr>
                    </a:p>
                  </a:txBody>
                  <a:tcPr marL="0" marR="0" marT="0" marB="0" anchor="b"/>
                </a:tc>
                <a:extLst>
                  <a:ext uri="{0D108BD9-81ED-4DB2-BD59-A6C34878D82A}">
                    <a16:rowId xmlns:a16="http://schemas.microsoft.com/office/drawing/2014/main" val="3554810879"/>
                  </a:ext>
                </a:extLst>
              </a:tr>
              <a:tr h="233549">
                <a:tc>
                  <a:txBody>
                    <a:bodyPr/>
                    <a:lstStyle/>
                    <a:p>
                      <a:pPr algn="l" fontAlgn="b"/>
                      <a:r>
                        <a:rPr lang="en-CA" sz="1200" u="none" strike="noStrike" dirty="0">
                          <a:effectLst/>
                        </a:rPr>
                        <a:t>Emergency Power Generator</a:t>
                      </a:r>
                      <a:endParaRPr lang="en-CA" sz="1200" b="0" i="0" u="none" strike="noStrike" dirty="0">
                        <a:solidFill>
                          <a:srgbClr val="000000"/>
                        </a:solidFill>
                        <a:effectLst/>
                        <a:latin typeface="Century Gothic" panose="020B0502020202020204" pitchFamily="34" charset="0"/>
                      </a:endParaRPr>
                    </a:p>
                  </a:txBody>
                  <a:tcPr marL="0" marR="0" marT="0" marB="0" anchor="b"/>
                </a:tc>
                <a:tc>
                  <a:txBody>
                    <a:bodyPr/>
                    <a:lstStyle/>
                    <a:p>
                      <a:pPr algn="l" fontAlgn="b"/>
                      <a:endParaRPr lang="en-CA" sz="1200" b="0" i="0" u="none" strike="noStrike" dirty="0">
                        <a:solidFill>
                          <a:srgbClr val="000000"/>
                        </a:solidFill>
                        <a:effectLst/>
                        <a:latin typeface="+mn-lt"/>
                      </a:endParaRPr>
                    </a:p>
                  </a:txBody>
                  <a:tcPr marL="0" marR="0" marT="0" marB="0" anchor="b"/>
                </a:tc>
                <a:tc>
                  <a:txBody>
                    <a:bodyPr/>
                    <a:lstStyle/>
                    <a:p>
                      <a:pPr algn="l" fontAlgn="b"/>
                      <a:endParaRPr lang="en-CA" sz="1200" b="0" i="0" u="none" strike="noStrike" dirty="0">
                        <a:solidFill>
                          <a:srgbClr val="000000"/>
                        </a:solidFill>
                        <a:effectLst/>
                        <a:latin typeface="+mn-lt"/>
                      </a:endParaRPr>
                    </a:p>
                  </a:txBody>
                  <a:tcPr marL="0" marR="0" marT="0" marB="0" anchor="b"/>
                </a:tc>
                <a:tc>
                  <a:txBody>
                    <a:bodyPr/>
                    <a:lstStyle/>
                    <a:p>
                      <a:pPr algn="r" fontAlgn="b"/>
                      <a:r>
                        <a:rPr lang="en-CA" sz="1200" b="0" i="0" u="none" strike="noStrike" dirty="0">
                          <a:solidFill>
                            <a:srgbClr val="000000"/>
                          </a:solidFill>
                          <a:effectLst/>
                          <a:latin typeface="+mn-lt"/>
                        </a:rPr>
                        <a:t>180,000</a:t>
                      </a:r>
                    </a:p>
                  </a:txBody>
                  <a:tcPr marL="0" marR="0" marT="0" marB="0" anchor="b"/>
                </a:tc>
                <a:tc>
                  <a:txBody>
                    <a:bodyPr/>
                    <a:lstStyle/>
                    <a:p>
                      <a:pPr algn="l" fontAlgn="b"/>
                      <a:endParaRPr lang="en-CA" sz="1200" b="0" i="0" u="none" strike="noStrike" dirty="0">
                        <a:solidFill>
                          <a:srgbClr val="000000"/>
                        </a:solidFill>
                        <a:effectLst/>
                        <a:latin typeface="+mn-lt"/>
                      </a:endParaRPr>
                    </a:p>
                  </a:txBody>
                  <a:tcPr marL="0" marR="0" marT="0" marB="0" anchor="b"/>
                </a:tc>
                <a:tc>
                  <a:txBody>
                    <a:bodyPr/>
                    <a:lstStyle/>
                    <a:p>
                      <a:pPr algn="l" fontAlgn="b"/>
                      <a:endParaRPr lang="en-CA" sz="1200" b="0" i="0" u="none" strike="noStrike" dirty="0">
                        <a:solidFill>
                          <a:srgbClr val="000000"/>
                        </a:solidFill>
                        <a:effectLst/>
                        <a:latin typeface="+mn-lt"/>
                      </a:endParaRPr>
                    </a:p>
                  </a:txBody>
                  <a:tcPr marL="0" marR="0" marT="0" marB="0" anchor="b"/>
                </a:tc>
                <a:extLst>
                  <a:ext uri="{0D108BD9-81ED-4DB2-BD59-A6C34878D82A}">
                    <a16:rowId xmlns:a16="http://schemas.microsoft.com/office/drawing/2014/main" val="1571429401"/>
                  </a:ext>
                </a:extLst>
              </a:tr>
              <a:tr h="233549">
                <a:tc>
                  <a:txBody>
                    <a:bodyPr/>
                    <a:lstStyle/>
                    <a:p>
                      <a:pPr algn="l" fontAlgn="b"/>
                      <a:r>
                        <a:rPr lang="en-CA" sz="1200" u="none" strike="noStrike" dirty="0">
                          <a:effectLst/>
                        </a:rPr>
                        <a:t>Sludge Removal</a:t>
                      </a:r>
                      <a:endParaRPr lang="en-CA" sz="1200" b="0" i="0" u="none" strike="noStrike" dirty="0">
                        <a:solidFill>
                          <a:srgbClr val="000000"/>
                        </a:solidFill>
                        <a:effectLst/>
                        <a:latin typeface="Century Gothic" panose="020B0502020202020204" pitchFamily="34" charset="0"/>
                      </a:endParaRPr>
                    </a:p>
                  </a:txBody>
                  <a:tcPr marL="0" marR="0" marT="0" marB="0" anchor="b"/>
                </a:tc>
                <a:tc>
                  <a:txBody>
                    <a:bodyPr/>
                    <a:lstStyle/>
                    <a:p>
                      <a:pPr algn="l" fontAlgn="b"/>
                      <a:endParaRPr lang="en-CA" sz="1200" b="0" i="0" u="none" strike="noStrike" dirty="0">
                        <a:solidFill>
                          <a:srgbClr val="000000"/>
                        </a:solidFill>
                        <a:effectLst/>
                        <a:latin typeface="+mn-lt"/>
                      </a:endParaRPr>
                    </a:p>
                  </a:txBody>
                  <a:tcPr marL="0" marR="0" marT="0" marB="0" anchor="b"/>
                </a:tc>
                <a:tc>
                  <a:txBody>
                    <a:bodyPr/>
                    <a:lstStyle/>
                    <a:p>
                      <a:pPr algn="l" fontAlgn="b"/>
                      <a:endParaRPr lang="en-CA" sz="1200" b="0" i="0" u="none" strike="noStrike" dirty="0">
                        <a:solidFill>
                          <a:srgbClr val="000000"/>
                        </a:solidFill>
                        <a:effectLst/>
                        <a:latin typeface="+mn-lt"/>
                      </a:endParaRPr>
                    </a:p>
                  </a:txBody>
                  <a:tcPr marL="0" marR="0" marT="0" marB="0" anchor="b"/>
                </a:tc>
                <a:tc>
                  <a:txBody>
                    <a:bodyPr/>
                    <a:lstStyle/>
                    <a:p>
                      <a:pPr algn="r" fontAlgn="b"/>
                      <a:r>
                        <a:rPr lang="en-CA" sz="1200" b="0" i="0" u="none" strike="noStrike" dirty="0">
                          <a:solidFill>
                            <a:srgbClr val="000000"/>
                          </a:solidFill>
                          <a:effectLst/>
                          <a:latin typeface="+mn-lt"/>
                        </a:rPr>
                        <a:t>275,000</a:t>
                      </a:r>
                    </a:p>
                  </a:txBody>
                  <a:tcPr marL="0" marR="0" marT="0" marB="0" anchor="b"/>
                </a:tc>
                <a:tc>
                  <a:txBody>
                    <a:bodyPr/>
                    <a:lstStyle/>
                    <a:p>
                      <a:pPr algn="l" fontAlgn="b"/>
                      <a:endParaRPr lang="en-CA" sz="1200" b="0" i="0" u="none" strike="noStrike" dirty="0">
                        <a:solidFill>
                          <a:srgbClr val="000000"/>
                        </a:solidFill>
                        <a:effectLst/>
                        <a:latin typeface="+mn-lt"/>
                      </a:endParaRPr>
                    </a:p>
                  </a:txBody>
                  <a:tcPr marL="0" marR="0" marT="0" marB="0" anchor="b"/>
                </a:tc>
                <a:tc>
                  <a:txBody>
                    <a:bodyPr/>
                    <a:lstStyle/>
                    <a:p>
                      <a:pPr algn="l" fontAlgn="b"/>
                      <a:endParaRPr lang="en-CA" sz="1200" b="0" i="0" u="none" strike="noStrike" dirty="0">
                        <a:solidFill>
                          <a:srgbClr val="000000"/>
                        </a:solidFill>
                        <a:effectLst/>
                        <a:latin typeface="+mn-lt"/>
                      </a:endParaRPr>
                    </a:p>
                  </a:txBody>
                  <a:tcPr marL="0" marR="0" marT="0" marB="0" anchor="b"/>
                </a:tc>
                <a:extLst>
                  <a:ext uri="{0D108BD9-81ED-4DB2-BD59-A6C34878D82A}">
                    <a16:rowId xmlns:a16="http://schemas.microsoft.com/office/drawing/2014/main" val="3478647026"/>
                  </a:ext>
                </a:extLst>
              </a:tr>
              <a:tr h="233549">
                <a:tc>
                  <a:txBody>
                    <a:bodyPr/>
                    <a:lstStyle/>
                    <a:p>
                      <a:pPr algn="l" fontAlgn="b"/>
                      <a:r>
                        <a:rPr lang="en-CA" sz="1200" u="none" strike="noStrike" dirty="0">
                          <a:effectLst/>
                        </a:rPr>
                        <a:t>Fire Hall Replacement</a:t>
                      </a:r>
                      <a:endParaRPr lang="en-CA" sz="1200" b="0" i="0" u="none" strike="noStrike" dirty="0">
                        <a:solidFill>
                          <a:srgbClr val="000000"/>
                        </a:solidFill>
                        <a:effectLst/>
                        <a:latin typeface="Century Gothic" panose="020B0502020202020204" pitchFamily="34" charset="0"/>
                      </a:endParaRPr>
                    </a:p>
                  </a:txBody>
                  <a:tcPr marL="0" marR="0" marT="0" marB="0" anchor="b"/>
                </a:tc>
                <a:tc>
                  <a:txBody>
                    <a:bodyPr/>
                    <a:lstStyle/>
                    <a:p>
                      <a:pPr algn="l" fontAlgn="b"/>
                      <a:endParaRPr lang="en-CA" sz="1200" b="0" i="0" u="none" strike="noStrike" dirty="0">
                        <a:solidFill>
                          <a:srgbClr val="000000"/>
                        </a:solidFill>
                        <a:effectLst/>
                        <a:latin typeface="+mn-lt"/>
                      </a:endParaRPr>
                    </a:p>
                  </a:txBody>
                  <a:tcPr marL="0" marR="0" marT="0" marB="0" anchor="b"/>
                </a:tc>
                <a:tc>
                  <a:txBody>
                    <a:bodyPr/>
                    <a:lstStyle/>
                    <a:p>
                      <a:pPr algn="l" fontAlgn="b"/>
                      <a:endParaRPr lang="en-CA" sz="1200" b="0" i="0" u="none" strike="noStrike" dirty="0">
                        <a:solidFill>
                          <a:srgbClr val="000000"/>
                        </a:solidFill>
                        <a:effectLst/>
                        <a:latin typeface="+mn-lt"/>
                      </a:endParaRPr>
                    </a:p>
                  </a:txBody>
                  <a:tcPr marL="0" marR="0" marT="0" marB="0" anchor="b"/>
                </a:tc>
                <a:tc>
                  <a:txBody>
                    <a:bodyPr/>
                    <a:lstStyle/>
                    <a:p>
                      <a:pPr algn="l" fontAlgn="b"/>
                      <a:endParaRPr lang="en-CA" sz="1200" b="0" i="0" u="none" strike="noStrike" dirty="0">
                        <a:solidFill>
                          <a:srgbClr val="000000"/>
                        </a:solidFill>
                        <a:effectLst/>
                        <a:latin typeface="+mn-lt"/>
                      </a:endParaRPr>
                    </a:p>
                  </a:txBody>
                  <a:tcPr marL="0" marR="0" marT="0" marB="0" anchor="b"/>
                </a:tc>
                <a:tc>
                  <a:txBody>
                    <a:bodyPr/>
                    <a:lstStyle/>
                    <a:p>
                      <a:pPr algn="r" fontAlgn="b"/>
                      <a:r>
                        <a:rPr lang="en-CA" sz="1200" b="0" i="0" u="none" strike="noStrike" dirty="0">
                          <a:solidFill>
                            <a:srgbClr val="000000"/>
                          </a:solidFill>
                          <a:effectLst/>
                          <a:latin typeface="+mn-lt"/>
                        </a:rPr>
                        <a:t>6,600,000</a:t>
                      </a:r>
                    </a:p>
                  </a:txBody>
                  <a:tcPr marL="0" marR="0" marT="0" marB="0" anchor="b"/>
                </a:tc>
                <a:tc>
                  <a:txBody>
                    <a:bodyPr/>
                    <a:lstStyle/>
                    <a:p>
                      <a:pPr algn="l" fontAlgn="b"/>
                      <a:endParaRPr lang="en-CA" sz="1200" b="0" i="0" u="none" strike="noStrike" dirty="0">
                        <a:solidFill>
                          <a:srgbClr val="000000"/>
                        </a:solidFill>
                        <a:effectLst/>
                        <a:latin typeface="+mn-lt"/>
                      </a:endParaRPr>
                    </a:p>
                  </a:txBody>
                  <a:tcPr marL="0" marR="0" marT="0" marB="0" anchor="b"/>
                </a:tc>
                <a:extLst>
                  <a:ext uri="{0D108BD9-81ED-4DB2-BD59-A6C34878D82A}">
                    <a16:rowId xmlns:a16="http://schemas.microsoft.com/office/drawing/2014/main" val="1348064066"/>
                  </a:ext>
                </a:extLst>
              </a:tr>
              <a:tr h="198530">
                <a:tc>
                  <a:txBody>
                    <a:bodyPr/>
                    <a:lstStyle/>
                    <a:p>
                      <a:pPr algn="l" fontAlgn="b"/>
                      <a:r>
                        <a:rPr lang="en-US" sz="1200" u="none" strike="noStrike" dirty="0">
                          <a:effectLst/>
                        </a:rPr>
                        <a:t>Gravity Sewer Main Replacement (other areas)</a:t>
                      </a:r>
                      <a:endParaRPr lang="en-US" sz="1200" b="0" i="0" u="none" strike="noStrike" dirty="0">
                        <a:solidFill>
                          <a:srgbClr val="000000"/>
                        </a:solidFill>
                        <a:effectLst/>
                        <a:latin typeface="Century Gothic" panose="020B0502020202020204" pitchFamily="34" charset="0"/>
                      </a:endParaRPr>
                    </a:p>
                  </a:txBody>
                  <a:tcPr marL="0" marR="0" marT="0" marB="0" anchor="b"/>
                </a:tc>
                <a:tc>
                  <a:txBody>
                    <a:bodyPr/>
                    <a:lstStyle/>
                    <a:p>
                      <a:pPr algn="l" fontAlgn="b"/>
                      <a:endParaRPr lang="en-CA" sz="1200" b="0" i="0" u="none" strike="noStrike" dirty="0">
                        <a:solidFill>
                          <a:srgbClr val="000000"/>
                        </a:solidFill>
                        <a:effectLst/>
                        <a:latin typeface="+mn-lt"/>
                      </a:endParaRPr>
                    </a:p>
                  </a:txBody>
                  <a:tcPr marL="0" marR="0" marT="0" marB="0" anchor="b"/>
                </a:tc>
                <a:tc>
                  <a:txBody>
                    <a:bodyPr/>
                    <a:lstStyle/>
                    <a:p>
                      <a:pPr algn="l" fontAlgn="b"/>
                      <a:endParaRPr lang="en-CA" sz="1200" b="0" i="0" u="none" strike="noStrike" dirty="0">
                        <a:solidFill>
                          <a:srgbClr val="000000"/>
                        </a:solidFill>
                        <a:effectLst/>
                        <a:latin typeface="+mn-lt"/>
                      </a:endParaRPr>
                    </a:p>
                  </a:txBody>
                  <a:tcPr marL="0" marR="0" marT="0" marB="0" anchor="b"/>
                </a:tc>
                <a:tc>
                  <a:txBody>
                    <a:bodyPr/>
                    <a:lstStyle/>
                    <a:p>
                      <a:pPr algn="l" fontAlgn="b"/>
                      <a:endParaRPr lang="en-CA" sz="1200" b="0" i="0" u="none" strike="noStrike" dirty="0">
                        <a:solidFill>
                          <a:srgbClr val="000000"/>
                        </a:solidFill>
                        <a:effectLst/>
                        <a:latin typeface="+mn-lt"/>
                      </a:endParaRPr>
                    </a:p>
                  </a:txBody>
                  <a:tcPr marL="0" marR="0" marT="0" marB="0" anchor="b"/>
                </a:tc>
                <a:tc>
                  <a:txBody>
                    <a:bodyPr/>
                    <a:lstStyle/>
                    <a:p>
                      <a:pPr algn="r" fontAlgn="b"/>
                      <a:r>
                        <a:rPr lang="en-CA" sz="1200" b="0" i="0" u="none" strike="noStrike" dirty="0">
                          <a:solidFill>
                            <a:srgbClr val="000000"/>
                          </a:solidFill>
                          <a:effectLst/>
                          <a:latin typeface="+mn-lt"/>
                        </a:rPr>
                        <a:t>357,143</a:t>
                      </a:r>
                    </a:p>
                  </a:txBody>
                  <a:tcPr marL="0" marR="0" marT="0" marB="0" anchor="b"/>
                </a:tc>
                <a:tc>
                  <a:txBody>
                    <a:bodyPr/>
                    <a:lstStyle/>
                    <a:p>
                      <a:pPr algn="l" fontAlgn="b"/>
                      <a:endParaRPr lang="en-CA" sz="1200" b="0" i="0" u="none" strike="noStrike" dirty="0">
                        <a:solidFill>
                          <a:srgbClr val="000000"/>
                        </a:solidFill>
                        <a:effectLst/>
                        <a:latin typeface="+mn-lt"/>
                      </a:endParaRPr>
                    </a:p>
                  </a:txBody>
                  <a:tcPr marL="0" marR="0" marT="0" marB="0" anchor="b"/>
                </a:tc>
                <a:extLst>
                  <a:ext uri="{0D108BD9-81ED-4DB2-BD59-A6C34878D82A}">
                    <a16:rowId xmlns:a16="http://schemas.microsoft.com/office/drawing/2014/main" val="2357173390"/>
                  </a:ext>
                </a:extLst>
              </a:tr>
              <a:tr h="198530">
                <a:tc>
                  <a:txBody>
                    <a:bodyPr/>
                    <a:lstStyle/>
                    <a:p>
                      <a:pPr algn="l" fontAlgn="b"/>
                      <a:r>
                        <a:rPr lang="en-US" sz="1200" u="none" strike="noStrike" dirty="0">
                          <a:effectLst/>
                        </a:rPr>
                        <a:t>Peninsula Rd, 1860 Pen Rd to 1816 Pen Rd</a:t>
                      </a:r>
                      <a:endParaRPr lang="en-US" sz="1200" b="0" i="0" u="none" strike="noStrike" dirty="0">
                        <a:solidFill>
                          <a:srgbClr val="000000"/>
                        </a:solidFill>
                        <a:effectLst/>
                        <a:latin typeface="Century Gothic" panose="020B0502020202020204" pitchFamily="34" charset="0"/>
                      </a:endParaRPr>
                    </a:p>
                  </a:txBody>
                  <a:tcPr marL="0" marR="0" marT="0" marB="0" anchor="b"/>
                </a:tc>
                <a:tc>
                  <a:txBody>
                    <a:bodyPr/>
                    <a:lstStyle/>
                    <a:p>
                      <a:pPr algn="l" fontAlgn="b"/>
                      <a:endParaRPr lang="en-CA" sz="1200" b="0" i="0" u="none" strike="noStrike" dirty="0">
                        <a:solidFill>
                          <a:srgbClr val="000000"/>
                        </a:solidFill>
                        <a:effectLst/>
                        <a:latin typeface="+mn-lt"/>
                      </a:endParaRPr>
                    </a:p>
                  </a:txBody>
                  <a:tcPr marL="0" marR="0" marT="0" marB="0" anchor="b"/>
                </a:tc>
                <a:tc>
                  <a:txBody>
                    <a:bodyPr/>
                    <a:lstStyle/>
                    <a:p>
                      <a:pPr algn="l" fontAlgn="b"/>
                      <a:endParaRPr lang="en-CA" sz="1200" b="0" i="0" u="none" strike="noStrike" dirty="0">
                        <a:solidFill>
                          <a:srgbClr val="000000"/>
                        </a:solidFill>
                        <a:effectLst/>
                        <a:latin typeface="+mn-lt"/>
                      </a:endParaRPr>
                    </a:p>
                  </a:txBody>
                  <a:tcPr marL="0" marR="0" marT="0" marB="0" anchor="b"/>
                </a:tc>
                <a:tc>
                  <a:txBody>
                    <a:bodyPr/>
                    <a:lstStyle/>
                    <a:p>
                      <a:pPr algn="l" fontAlgn="b"/>
                      <a:endParaRPr lang="en-CA" sz="1200" b="0" i="0" u="none" strike="noStrike" dirty="0">
                        <a:solidFill>
                          <a:srgbClr val="000000"/>
                        </a:solidFill>
                        <a:effectLst/>
                        <a:latin typeface="+mn-lt"/>
                      </a:endParaRPr>
                    </a:p>
                  </a:txBody>
                  <a:tcPr marL="0" marR="0" marT="0" marB="0" anchor="b"/>
                </a:tc>
                <a:tc>
                  <a:txBody>
                    <a:bodyPr/>
                    <a:lstStyle/>
                    <a:p>
                      <a:pPr algn="r" fontAlgn="b"/>
                      <a:r>
                        <a:rPr lang="en-CA" sz="1200" b="0" i="0" u="none" strike="noStrike" dirty="0">
                          <a:solidFill>
                            <a:srgbClr val="000000"/>
                          </a:solidFill>
                          <a:effectLst/>
                          <a:latin typeface="+mn-lt"/>
                        </a:rPr>
                        <a:t>175,000</a:t>
                      </a:r>
                    </a:p>
                  </a:txBody>
                  <a:tcPr marL="0" marR="0" marT="0" marB="0" anchor="b"/>
                </a:tc>
                <a:tc>
                  <a:txBody>
                    <a:bodyPr/>
                    <a:lstStyle/>
                    <a:p>
                      <a:pPr algn="l" fontAlgn="b"/>
                      <a:endParaRPr lang="en-CA" sz="1200" b="0" i="0" u="none" strike="noStrike" dirty="0">
                        <a:solidFill>
                          <a:srgbClr val="000000"/>
                        </a:solidFill>
                        <a:effectLst/>
                        <a:latin typeface="+mn-lt"/>
                      </a:endParaRPr>
                    </a:p>
                  </a:txBody>
                  <a:tcPr marL="0" marR="0" marT="0" marB="0" anchor="b"/>
                </a:tc>
                <a:extLst>
                  <a:ext uri="{0D108BD9-81ED-4DB2-BD59-A6C34878D82A}">
                    <a16:rowId xmlns:a16="http://schemas.microsoft.com/office/drawing/2014/main" val="3387068821"/>
                  </a:ext>
                </a:extLst>
              </a:tr>
              <a:tr h="198530">
                <a:tc>
                  <a:txBody>
                    <a:bodyPr/>
                    <a:lstStyle/>
                    <a:p>
                      <a:pPr algn="l" fontAlgn="b"/>
                      <a:r>
                        <a:rPr lang="en-US" sz="1200" u="none" strike="noStrike" dirty="0">
                          <a:effectLst/>
                        </a:rPr>
                        <a:t>Upgrading of 100 mm and 150 mm Dia. Mains</a:t>
                      </a:r>
                      <a:endParaRPr lang="en-US" sz="1200" b="0" i="0" u="none" strike="noStrike" dirty="0">
                        <a:solidFill>
                          <a:srgbClr val="000000"/>
                        </a:solidFill>
                        <a:effectLst/>
                        <a:latin typeface="Century Gothic" panose="020B0502020202020204" pitchFamily="34" charset="0"/>
                      </a:endParaRPr>
                    </a:p>
                  </a:txBody>
                  <a:tcPr marL="0" marR="0" marT="0" marB="0" anchor="b"/>
                </a:tc>
                <a:tc>
                  <a:txBody>
                    <a:bodyPr/>
                    <a:lstStyle/>
                    <a:p>
                      <a:pPr algn="l" fontAlgn="b"/>
                      <a:endParaRPr lang="en-CA" sz="1200" b="0" i="0" u="none" strike="noStrike" dirty="0">
                        <a:solidFill>
                          <a:srgbClr val="000000"/>
                        </a:solidFill>
                        <a:effectLst/>
                        <a:latin typeface="+mn-lt"/>
                      </a:endParaRPr>
                    </a:p>
                  </a:txBody>
                  <a:tcPr marL="0" marR="0" marT="0" marB="0" anchor="b"/>
                </a:tc>
                <a:tc>
                  <a:txBody>
                    <a:bodyPr/>
                    <a:lstStyle/>
                    <a:p>
                      <a:pPr algn="l" fontAlgn="b"/>
                      <a:endParaRPr lang="en-CA" sz="1200" b="0" i="0" u="none" strike="noStrike" dirty="0">
                        <a:solidFill>
                          <a:srgbClr val="000000"/>
                        </a:solidFill>
                        <a:effectLst/>
                        <a:latin typeface="+mn-lt"/>
                      </a:endParaRPr>
                    </a:p>
                  </a:txBody>
                  <a:tcPr marL="0" marR="0" marT="0" marB="0" anchor="b"/>
                </a:tc>
                <a:tc>
                  <a:txBody>
                    <a:bodyPr/>
                    <a:lstStyle/>
                    <a:p>
                      <a:pPr algn="l" fontAlgn="b"/>
                      <a:endParaRPr lang="en-CA" sz="1200" b="0" i="0" u="none" strike="noStrike" dirty="0">
                        <a:solidFill>
                          <a:srgbClr val="000000"/>
                        </a:solidFill>
                        <a:effectLst/>
                        <a:latin typeface="+mn-lt"/>
                      </a:endParaRPr>
                    </a:p>
                  </a:txBody>
                  <a:tcPr marL="0" marR="0" marT="0" marB="0" anchor="b"/>
                </a:tc>
                <a:tc>
                  <a:txBody>
                    <a:bodyPr/>
                    <a:lstStyle/>
                    <a:p>
                      <a:pPr algn="r" fontAlgn="b"/>
                      <a:r>
                        <a:rPr lang="en-CA" sz="1200" b="0" i="0" u="none" strike="noStrike" dirty="0">
                          <a:solidFill>
                            <a:srgbClr val="000000"/>
                          </a:solidFill>
                          <a:effectLst/>
                          <a:latin typeface="+mn-lt"/>
                        </a:rPr>
                        <a:t>620,000</a:t>
                      </a:r>
                    </a:p>
                  </a:txBody>
                  <a:tcPr marL="0" marR="0" marT="0" marB="0" anchor="b"/>
                </a:tc>
                <a:tc>
                  <a:txBody>
                    <a:bodyPr/>
                    <a:lstStyle/>
                    <a:p>
                      <a:pPr algn="l" fontAlgn="b"/>
                      <a:endParaRPr lang="en-CA" sz="1200" b="0" i="0" u="none" strike="noStrike" dirty="0">
                        <a:solidFill>
                          <a:srgbClr val="000000"/>
                        </a:solidFill>
                        <a:effectLst/>
                        <a:latin typeface="+mn-lt"/>
                      </a:endParaRPr>
                    </a:p>
                  </a:txBody>
                  <a:tcPr marL="0" marR="0" marT="0" marB="0" anchor="b"/>
                </a:tc>
                <a:extLst>
                  <a:ext uri="{0D108BD9-81ED-4DB2-BD59-A6C34878D82A}">
                    <a16:rowId xmlns:a16="http://schemas.microsoft.com/office/drawing/2014/main" val="1784752933"/>
                  </a:ext>
                </a:extLst>
              </a:tr>
              <a:tr h="198530">
                <a:tc>
                  <a:txBody>
                    <a:bodyPr/>
                    <a:lstStyle/>
                    <a:p>
                      <a:pPr algn="l" fontAlgn="b"/>
                      <a:r>
                        <a:rPr lang="en-CA" sz="1200" u="none" strike="noStrike" dirty="0">
                          <a:effectLst/>
                        </a:rPr>
                        <a:t>Electrical/Controls Kiosk Replacement</a:t>
                      </a:r>
                      <a:endParaRPr lang="en-CA" sz="1200" b="0" i="0" u="none" strike="noStrike" dirty="0">
                        <a:solidFill>
                          <a:srgbClr val="000000"/>
                        </a:solidFill>
                        <a:effectLst/>
                        <a:latin typeface="Century Gothic" panose="020B0502020202020204" pitchFamily="34" charset="0"/>
                      </a:endParaRPr>
                    </a:p>
                  </a:txBody>
                  <a:tcPr marL="0" marR="0" marT="0" marB="0" anchor="b"/>
                </a:tc>
                <a:tc>
                  <a:txBody>
                    <a:bodyPr/>
                    <a:lstStyle/>
                    <a:p>
                      <a:pPr algn="l" fontAlgn="b"/>
                      <a:endParaRPr lang="en-CA" sz="1200" b="0" i="0" u="none" strike="noStrike" dirty="0">
                        <a:solidFill>
                          <a:srgbClr val="000000"/>
                        </a:solidFill>
                        <a:effectLst/>
                        <a:latin typeface="+mn-lt"/>
                      </a:endParaRPr>
                    </a:p>
                  </a:txBody>
                  <a:tcPr marL="0" marR="0" marT="0" marB="0" anchor="b"/>
                </a:tc>
                <a:tc>
                  <a:txBody>
                    <a:bodyPr/>
                    <a:lstStyle/>
                    <a:p>
                      <a:pPr algn="l" fontAlgn="b"/>
                      <a:endParaRPr lang="en-CA" sz="1200" b="0" i="0" u="none" strike="noStrike" dirty="0">
                        <a:solidFill>
                          <a:srgbClr val="000000"/>
                        </a:solidFill>
                        <a:effectLst/>
                        <a:latin typeface="+mn-lt"/>
                      </a:endParaRPr>
                    </a:p>
                  </a:txBody>
                  <a:tcPr marL="0" marR="0" marT="0" marB="0" anchor="b"/>
                </a:tc>
                <a:tc>
                  <a:txBody>
                    <a:bodyPr/>
                    <a:lstStyle/>
                    <a:p>
                      <a:pPr algn="l" fontAlgn="b"/>
                      <a:endParaRPr lang="en-CA" sz="1200" b="0" i="0" u="none" strike="noStrike" dirty="0">
                        <a:solidFill>
                          <a:srgbClr val="000000"/>
                        </a:solidFill>
                        <a:effectLst/>
                        <a:latin typeface="+mn-lt"/>
                      </a:endParaRPr>
                    </a:p>
                  </a:txBody>
                  <a:tcPr marL="0" marR="0" marT="0" marB="0" anchor="b"/>
                </a:tc>
                <a:tc>
                  <a:txBody>
                    <a:bodyPr/>
                    <a:lstStyle/>
                    <a:p>
                      <a:pPr algn="r" fontAlgn="b"/>
                      <a:r>
                        <a:rPr lang="en-CA" sz="1200" b="0" i="0" u="none" strike="noStrike" dirty="0">
                          <a:solidFill>
                            <a:srgbClr val="000000"/>
                          </a:solidFill>
                          <a:effectLst/>
                          <a:latin typeface="+mn-lt"/>
                        </a:rPr>
                        <a:t>420,000</a:t>
                      </a:r>
                    </a:p>
                  </a:txBody>
                  <a:tcPr marL="0" marR="0" marT="0" marB="0" anchor="b"/>
                </a:tc>
                <a:tc>
                  <a:txBody>
                    <a:bodyPr/>
                    <a:lstStyle/>
                    <a:p>
                      <a:pPr algn="l" fontAlgn="b"/>
                      <a:endParaRPr lang="en-CA" sz="1200" b="0" i="0" u="none" strike="noStrike" dirty="0">
                        <a:solidFill>
                          <a:srgbClr val="000000"/>
                        </a:solidFill>
                        <a:effectLst/>
                        <a:latin typeface="+mn-lt"/>
                      </a:endParaRPr>
                    </a:p>
                  </a:txBody>
                  <a:tcPr marL="0" marR="0" marT="0" marB="0" anchor="b"/>
                </a:tc>
                <a:extLst>
                  <a:ext uri="{0D108BD9-81ED-4DB2-BD59-A6C34878D82A}">
                    <a16:rowId xmlns:a16="http://schemas.microsoft.com/office/drawing/2014/main" val="2012290453"/>
                  </a:ext>
                </a:extLst>
              </a:tr>
              <a:tr h="198530">
                <a:tc>
                  <a:txBody>
                    <a:bodyPr/>
                    <a:lstStyle/>
                    <a:p>
                      <a:pPr algn="l" fontAlgn="b"/>
                      <a:r>
                        <a:rPr lang="en-CA" sz="1200" u="none" strike="noStrike" dirty="0">
                          <a:effectLst/>
                        </a:rPr>
                        <a:t>Emergency Power Generator</a:t>
                      </a:r>
                      <a:endParaRPr lang="en-CA" sz="1200" b="0" i="0" u="none" strike="noStrike" dirty="0">
                        <a:solidFill>
                          <a:srgbClr val="000000"/>
                        </a:solidFill>
                        <a:effectLst/>
                        <a:latin typeface="Century Gothic" panose="020B0502020202020204" pitchFamily="34" charset="0"/>
                      </a:endParaRPr>
                    </a:p>
                  </a:txBody>
                  <a:tcPr marL="0" marR="0" marT="0" marB="0" anchor="b"/>
                </a:tc>
                <a:tc>
                  <a:txBody>
                    <a:bodyPr/>
                    <a:lstStyle/>
                    <a:p>
                      <a:pPr algn="l" fontAlgn="b"/>
                      <a:endParaRPr lang="en-CA" sz="1200" b="0" i="0" u="none" strike="noStrike" dirty="0">
                        <a:solidFill>
                          <a:srgbClr val="000000"/>
                        </a:solidFill>
                        <a:effectLst/>
                        <a:latin typeface="+mn-lt"/>
                      </a:endParaRPr>
                    </a:p>
                  </a:txBody>
                  <a:tcPr marL="0" marR="0" marT="0" marB="0" anchor="b"/>
                </a:tc>
                <a:tc>
                  <a:txBody>
                    <a:bodyPr/>
                    <a:lstStyle/>
                    <a:p>
                      <a:pPr algn="l" fontAlgn="b"/>
                      <a:endParaRPr lang="en-CA" sz="1200" b="0" i="0" u="none" strike="noStrike" dirty="0">
                        <a:solidFill>
                          <a:srgbClr val="000000"/>
                        </a:solidFill>
                        <a:effectLst/>
                        <a:latin typeface="+mn-lt"/>
                      </a:endParaRPr>
                    </a:p>
                  </a:txBody>
                  <a:tcPr marL="0" marR="0" marT="0" marB="0" anchor="b"/>
                </a:tc>
                <a:tc>
                  <a:txBody>
                    <a:bodyPr/>
                    <a:lstStyle/>
                    <a:p>
                      <a:pPr algn="l" fontAlgn="b"/>
                      <a:endParaRPr lang="en-CA" sz="1200" b="0" i="0" u="none" strike="noStrike" dirty="0">
                        <a:solidFill>
                          <a:srgbClr val="000000"/>
                        </a:solidFill>
                        <a:effectLst/>
                        <a:latin typeface="+mn-lt"/>
                      </a:endParaRPr>
                    </a:p>
                  </a:txBody>
                  <a:tcPr marL="0" marR="0" marT="0" marB="0" anchor="b"/>
                </a:tc>
                <a:tc>
                  <a:txBody>
                    <a:bodyPr/>
                    <a:lstStyle/>
                    <a:p>
                      <a:pPr algn="r" fontAlgn="b"/>
                      <a:r>
                        <a:rPr lang="en-CA" sz="1200" b="0" i="0" u="none" strike="noStrike" dirty="0">
                          <a:solidFill>
                            <a:srgbClr val="000000"/>
                          </a:solidFill>
                          <a:effectLst/>
                          <a:latin typeface="+mn-lt"/>
                        </a:rPr>
                        <a:t>160,000</a:t>
                      </a:r>
                    </a:p>
                  </a:txBody>
                  <a:tcPr marL="0" marR="0" marT="0" marB="0" anchor="b"/>
                </a:tc>
                <a:tc>
                  <a:txBody>
                    <a:bodyPr/>
                    <a:lstStyle/>
                    <a:p>
                      <a:pPr algn="l" fontAlgn="b"/>
                      <a:endParaRPr lang="en-CA" sz="1200" b="0" i="0" u="none" strike="noStrike" dirty="0">
                        <a:solidFill>
                          <a:srgbClr val="000000"/>
                        </a:solidFill>
                        <a:effectLst/>
                        <a:latin typeface="+mn-lt"/>
                      </a:endParaRPr>
                    </a:p>
                  </a:txBody>
                  <a:tcPr marL="0" marR="0" marT="0" marB="0" anchor="b"/>
                </a:tc>
                <a:extLst>
                  <a:ext uri="{0D108BD9-81ED-4DB2-BD59-A6C34878D82A}">
                    <a16:rowId xmlns:a16="http://schemas.microsoft.com/office/drawing/2014/main" val="3154063532"/>
                  </a:ext>
                </a:extLst>
              </a:tr>
              <a:tr h="198530">
                <a:tc>
                  <a:txBody>
                    <a:bodyPr/>
                    <a:lstStyle/>
                    <a:p>
                      <a:pPr algn="l" fontAlgn="b"/>
                      <a:r>
                        <a:rPr lang="en-CA" sz="1200" u="none" strike="noStrike" dirty="0">
                          <a:effectLst/>
                        </a:rPr>
                        <a:t>Force main Discharge Grit Removal Chamber</a:t>
                      </a:r>
                      <a:endParaRPr lang="en-CA" sz="1200" b="0" i="0" u="none" strike="noStrike" dirty="0">
                        <a:solidFill>
                          <a:srgbClr val="000000"/>
                        </a:solidFill>
                        <a:effectLst/>
                        <a:latin typeface="Century Gothic" panose="020B0502020202020204" pitchFamily="34" charset="0"/>
                      </a:endParaRPr>
                    </a:p>
                  </a:txBody>
                  <a:tcPr marL="0" marR="0" marT="0" marB="0" anchor="b"/>
                </a:tc>
                <a:tc>
                  <a:txBody>
                    <a:bodyPr/>
                    <a:lstStyle/>
                    <a:p>
                      <a:pPr algn="l" fontAlgn="b"/>
                      <a:endParaRPr lang="en-CA" sz="1200" b="0" i="0" u="none" strike="noStrike" dirty="0">
                        <a:solidFill>
                          <a:srgbClr val="000000"/>
                        </a:solidFill>
                        <a:effectLst/>
                        <a:latin typeface="+mn-lt"/>
                      </a:endParaRPr>
                    </a:p>
                  </a:txBody>
                  <a:tcPr marL="0" marR="0" marT="0" marB="0" anchor="b"/>
                </a:tc>
                <a:tc>
                  <a:txBody>
                    <a:bodyPr/>
                    <a:lstStyle/>
                    <a:p>
                      <a:pPr algn="l" fontAlgn="b"/>
                      <a:endParaRPr lang="en-CA" sz="1200" b="0" i="0" u="none" strike="noStrike" dirty="0">
                        <a:solidFill>
                          <a:srgbClr val="000000"/>
                        </a:solidFill>
                        <a:effectLst/>
                        <a:latin typeface="+mn-lt"/>
                      </a:endParaRPr>
                    </a:p>
                  </a:txBody>
                  <a:tcPr marL="0" marR="0" marT="0" marB="0" anchor="b"/>
                </a:tc>
                <a:tc>
                  <a:txBody>
                    <a:bodyPr/>
                    <a:lstStyle/>
                    <a:p>
                      <a:pPr algn="l" fontAlgn="b"/>
                      <a:endParaRPr lang="en-CA" sz="1200" b="0" i="0" u="none" strike="noStrike" dirty="0">
                        <a:solidFill>
                          <a:srgbClr val="000000"/>
                        </a:solidFill>
                        <a:effectLst/>
                        <a:latin typeface="+mn-lt"/>
                      </a:endParaRPr>
                    </a:p>
                  </a:txBody>
                  <a:tcPr marL="0" marR="0" marT="0" marB="0" anchor="b"/>
                </a:tc>
                <a:tc>
                  <a:txBody>
                    <a:bodyPr/>
                    <a:lstStyle/>
                    <a:p>
                      <a:pPr algn="r" fontAlgn="b"/>
                      <a:r>
                        <a:rPr lang="en-CA" sz="1200" b="0" i="0" u="none" strike="noStrike" dirty="0">
                          <a:solidFill>
                            <a:srgbClr val="000000"/>
                          </a:solidFill>
                          <a:effectLst/>
                          <a:latin typeface="+mn-lt"/>
                        </a:rPr>
                        <a:t>1,100,000</a:t>
                      </a:r>
                    </a:p>
                  </a:txBody>
                  <a:tcPr marL="0" marR="0" marT="0" marB="0" anchor="b"/>
                </a:tc>
                <a:tc>
                  <a:txBody>
                    <a:bodyPr/>
                    <a:lstStyle/>
                    <a:p>
                      <a:pPr algn="l" fontAlgn="b"/>
                      <a:endParaRPr lang="en-CA" sz="1200" b="0" i="0" u="none" strike="noStrike" dirty="0">
                        <a:solidFill>
                          <a:srgbClr val="000000"/>
                        </a:solidFill>
                        <a:effectLst/>
                        <a:latin typeface="+mn-lt"/>
                      </a:endParaRPr>
                    </a:p>
                  </a:txBody>
                  <a:tcPr marL="0" marR="0" marT="0" marB="0" anchor="b"/>
                </a:tc>
                <a:extLst>
                  <a:ext uri="{0D108BD9-81ED-4DB2-BD59-A6C34878D82A}">
                    <a16:rowId xmlns:a16="http://schemas.microsoft.com/office/drawing/2014/main" val="285404832"/>
                  </a:ext>
                </a:extLst>
              </a:tr>
              <a:tr h="198530">
                <a:tc>
                  <a:txBody>
                    <a:bodyPr/>
                    <a:lstStyle/>
                    <a:p>
                      <a:pPr algn="l" fontAlgn="b"/>
                      <a:r>
                        <a:rPr lang="en-US" sz="1200" u="none" strike="noStrike" dirty="0">
                          <a:effectLst/>
                        </a:rPr>
                        <a:t>Bay St Area Sewer Main Replacement</a:t>
                      </a:r>
                      <a:endParaRPr lang="en-US" sz="1200" b="0" i="0" u="none" strike="noStrike" dirty="0">
                        <a:solidFill>
                          <a:srgbClr val="000000"/>
                        </a:solidFill>
                        <a:effectLst/>
                        <a:latin typeface="Century Gothic" panose="020B0502020202020204" pitchFamily="34" charset="0"/>
                      </a:endParaRPr>
                    </a:p>
                  </a:txBody>
                  <a:tcPr marL="0" marR="0" marT="0" marB="0" anchor="b"/>
                </a:tc>
                <a:tc>
                  <a:txBody>
                    <a:bodyPr/>
                    <a:lstStyle/>
                    <a:p>
                      <a:pPr algn="l" fontAlgn="b"/>
                      <a:endParaRPr lang="en-CA" sz="1200" b="0" i="0" u="none" strike="noStrike" dirty="0">
                        <a:solidFill>
                          <a:srgbClr val="000000"/>
                        </a:solidFill>
                        <a:effectLst/>
                        <a:latin typeface="+mn-lt"/>
                      </a:endParaRPr>
                    </a:p>
                  </a:txBody>
                  <a:tcPr marL="0" marR="0" marT="0" marB="0" anchor="b"/>
                </a:tc>
                <a:tc>
                  <a:txBody>
                    <a:bodyPr/>
                    <a:lstStyle/>
                    <a:p>
                      <a:pPr algn="l" fontAlgn="b"/>
                      <a:endParaRPr lang="en-CA" sz="1200" b="0" i="0" u="none" strike="noStrike" dirty="0">
                        <a:solidFill>
                          <a:srgbClr val="000000"/>
                        </a:solidFill>
                        <a:effectLst/>
                        <a:latin typeface="+mn-lt"/>
                      </a:endParaRPr>
                    </a:p>
                  </a:txBody>
                  <a:tcPr marL="0" marR="0" marT="0" marB="0" anchor="b"/>
                </a:tc>
                <a:tc>
                  <a:txBody>
                    <a:bodyPr/>
                    <a:lstStyle/>
                    <a:p>
                      <a:pPr algn="l" fontAlgn="b"/>
                      <a:endParaRPr lang="en-CA" sz="1200" b="0" i="0" u="none" strike="noStrike" dirty="0">
                        <a:solidFill>
                          <a:srgbClr val="000000"/>
                        </a:solidFill>
                        <a:effectLst/>
                        <a:latin typeface="+mn-lt"/>
                      </a:endParaRPr>
                    </a:p>
                  </a:txBody>
                  <a:tcPr marL="0" marR="0" marT="0" marB="0" anchor="b"/>
                </a:tc>
                <a:tc>
                  <a:txBody>
                    <a:bodyPr/>
                    <a:lstStyle/>
                    <a:p>
                      <a:pPr algn="l" fontAlgn="b"/>
                      <a:endParaRPr lang="en-CA" sz="1200" b="0" i="0" u="none" strike="noStrike" dirty="0">
                        <a:solidFill>
                          <a:srgbClr val="000000"/>
                        </a:solidFill>
                        <a:effectLst/>
                        <a:latin typeface="+mn-lt"/>
                      </a:endParaRPr>
                    </a:p>
                  </a:txBody>
                  <a:tcPr marL="0" marR="0" marT="0" marB="0" anchor="b"/>
                </a:tc>
                <a:tc>
                  <a:txBody>
                    <a:bodyPr/>
                    <a:lstStyle/>
                    <a:p>
                      <a:pPr algn="r" fontAlgn="b"/>
                      <a:r>
                        <a:rPr lang="en-CA" sz="1200" b="0" i="0" u="none" strike="noStrike" dirty="0">
                          <a:solidFill>
                            <a:srgbClr val="000000"/>
                          </a:solidFill>
                          <a:effectLst/>
                          <a:latin typeface="+mn-lt"/>
                        </a:rPr>
                        <a:t>2,500,000</a:t>
                      </a:r>
                    </a:p>
                  </a:txBody>
                  <a:tcPr marL="0" marR="0" marT="0" marB="0" anchor="b"/>
                </a:tc>
                <a:extLst>
                  <a:ext uri="{0D108BD9-81ED-4DB2-BD59-A6C34878D82A}">
                    <a16:rowId xmlns:a16="http://schemas.microsoft.com/office/drawing/2014/main" val="2261470917"/>
                  </a:ext>
                </a:extLst>
              </a:tr>
              <a:tr h="198530">
                <a:tc>
                  <a:txBody>
                    <a:bodyPr/>
                    <a:lstStyle/>
                    <a:p>
                      <a:pPr algn="l" fontAlgn="b"/>
                      <a:r>
                        <a:rPr lang="en-US" sz="1200" u="none" strike="noStrike" dirty="0">
                          <a:effectLst/>
                        </a:rPr>
                        <a:t>Gravity Sewer Main Replacement (other areas)</a:t>
                      </a:r>
                      <a:endParaRPr lang="en-US" sz="1200" b="0" i="0" u="none" strike="noStrike" dirty="0">
                        <a:solidFill>
                          <a:srgbClr val="000000"/>
                        </a:solidFill>
                        <a:effectLst/>
                        <a:latin typeface="Century Gothic" panose="020B0502020202020204" pitchFamily="34" charset="0"/>
                      </a:endParaRPr>
                    </a:p>
                  </a:txBody>
                  <a:tcPr marL="0" marR="0" marT="0" marB="0" anchor="b"/>
                </a:tc>
                <a:tc>
                  <a:txBody>
                    <a:bodyPr/>
                    <a:lstStyle/>
                    <a:p>
                      <a:pPr algn="l" fontAlgn="b"/>
                      <a:endParaRPr lang="en-CA" sz="1200" b="0" i="0" u="none" strike="noStrike" dirty="0">
                        <a:solidFill>
                          <a:srgbClr val="000000"/>
                        </a:solidFill>
                        <a:effectLst/>
                        <a:latin typeface="+mn-lt"/>
                      </a:endParaRPr>
                    </a:p>
                  </a:txBody>
                  <a:tcPr marL="0" marR="0" marT="0" marB="0" anchor="b"/>
                </a:tc>
                <a:tc>
                  <a:txBody>
                    <a:bodyPr/>
                    <a:lstStyle/>
                    <a:p>
                      <a:pPr algn="l" fontAlgn="b"/>
                      <a:endParaRPr lang="en-CA" sz="1200" b="0" i="0" u="none" strike="noStrike" dirty="0">
                        <a:solidFill>
                          <a:srgbClr val="000000"/>
                        </a:solidFill>
                        <a:effectLst/>
                        <a:latin typeface="+mn-lt"/>
                      </a:endParaRPr>
                    </a:p>
                  </a:txBody>
                  <a:tcPr marL="0" marR="0" marT="0" marB="0" anchor="b"/>
                </a:tc>
                <a:tc>
                  <a:txBody>
                    <a:bodyPr/>
                    <a:lstStyle/>
                    <a:p>
                      <a:pPr algn="l" fontAlgn="b"/>
                      <a:endParaRPr lang="en-CA" sz="1200" b="0" i="0" u="none" strike="noStrike" dirty="0">
                        <a:solidFill>
                          <a:srgbClr val="000000"/>
                        </a:solidFill>
                        <a:effectLst/>
                        <a:latin typeface="+mn-lt"/>
                      </a:endParaRPr>
                    </a:p>
                  </a:txBody>
                  <a:tcPr marL="0" marR="0" marT="0" marB="0" anchor="b"/>
                </a:tc>
                <a:tc>
                  <a:txBody>
                    <a:bodyPr/>
                    <a:lstStyle/>
                    <a:p>
                      <a:pPr algn="l" fontAlgn="b"/>
                      <a:endParaRPr lang="en-CA" sz="1200" b="0" i="0" u="none" strike="noStrike" dirty="0">
                        <a:solidFill>
                          <a:srgbClr val="000000"/>
                        </a:solidFill>
                        <a:effectLst/>
                        <a:latin typeface="+mn-lt"/>
                      </a:endParaRPr>
                    </a:p>
                  </a:txBody>
                  <a:tcPr marL="0" marR="0" marT="0" marB="0" anchor="b"/>
                </a:tc>
                <a:tc>
                  <a:txBody>
                    <a:bodyPr/>
                    <a:lstStyle/>
                    <a:p>
                      <a:pPr algn="r" fontAlgn="b"/>
                      <a:r>
                        <a:rPr lang="en-CA" sz="1200" b="0" i="0" u="none" strike="noStrike" dirty="0">
                          <a:solidFill>
                            <a:srgbClr val="000000"/>
                          </a:solidFill>
                          <a:effectLst/>
                          <a:latin typeface="+mn-lt"/>
                        </a:rPr>
                        <a:t>357,143</a:t>
                      </a:r>
                    </a:p>
                  </a:txBody>
                  <a:tcPr marL="0" marR="0" marT="0" marB="0" anchor="b"/>
                </a:tc>
                <a:extLst>
                  <a:ext uri="{0D108BD9-81ED-4DB2-BD59-A6C34878D82A}">
                    <a16:rowId xmlns:a16="http://schemas.microsoft.com/office/drawing/2014/main" val="1578890910"/>
                  </a:ext>
                </a:extLst>
              </a:tr>
              <a:tr h="198530">
                <a:tc>
                  <a:txBody>
                    <a:bodyPr/>
                    <a:lstStyle/>
                    <a:p>
                      <a:pPr algn="l" fontAlgn="b"/>
                      <a:r>
                        <a:rPr lang="en-US" sz="1200" u="none" strike="noStrike" dirty="0">
                          <a:effectLst/>
                        </a:rPr>
                        <a:t>Hemlock St, Lyche Rd to Existing Lift Station</a:t>
                      </a:r>
                      <a:endParaRPr lang="en-US" sz="1200" b="0" i="0" u="none" strike="noStrike" dirty="0">
                        <a:solidFill>
                          <a:srgbClr val="000000"/>
                        </a:solidFill>
                        <a:effectLst/>
                        <a:latin typeface="Century Gothic" panose="020B0502020202020204" pitchFamily="34" charset="0"/>
                      </a:endParaRPr>
                    </a:p>
                  </a:txBody>
                  <a:tcPr marL="0" marR="0" marT="0" marB="0" anchor="b"/>
                </a:tc>
                <a:tc>
                  <a:txBody>
                    <a:bodyPr/>
                    <a:lstStyle/>
                    <a:p>
                      <a:pPr algn="l" fontAlgn="b"/>
                      <a:endParaRPr lang="en-CA" sz="1200" b="0" i="0" u="none" strike="noStrike" dirty="0">
                        <a:solidFill>
                          <a:srgbClr val="000000"/>
                        </a:solidFill>
                        <a:effectLst/>
                        <a:latin typeface="+mn-lt"/>
                      </a:endParaRPr>
                    </a:p>
                  </a:txBody>
                  <a:tcPr marL="0" marR="0" marT="0" marB="0" anchor="b"/>
                </a:tc>
                <a:tc>
                  <a:txBody>
                    <a:bodyPr/>
                    <a:lstStyle/>
                    <a:p>
                      <a:pPr algn="l" fontAlgn="b"/>
                      <a:endParaRPr lang="en-CA" sz="1200" b="0" i="0" u="none" strike="noStrike" dirty="0">
                        <a:solidFill>
                          <a:srgbClr val="000000"/>
                        </a:solidFill>
                        <a:effectLst/>
                        <a:latin typeface="+mn-lt"/>
                      </a:endParaRPr>
                    </a:p>
                  </a:txBody>
                  <a:tcPr marL="0" marR="0" marT="0" marB="0" anchor="b"/>
                </a:tc>
                <a:tc>
                  <a:txBody>
                    <a:bodyPr/>
                    <a:lstStyle/>
                    <a:p>
                      <a:pPr algn="l" fontAlgn="b"/>
                      <a:endParaRPr lang="en-CA" sz="1200" b="0" i="0" u="none" strike="noStrike" dirty="0">
                        <a:solidFill>
                          <a:srgbClr val="000000"/>
                        </a:solidFill>
                        <a:effectLst/>
                        <a:latin typeface="+mn-lt"/>
                      </a:endParaRPr>
                    </a:p>
                  </a:txBody>
                  <a:tcPr marL="0" marR="0" marT="0" marB="0" anchor="b"/>
                </a:tc>
                <a:tc>
                  <a:txBody>
                    <a:bodyPr/>
                    <a:lstStyle/>
                    <a:p>
                      <a:pPr algn="l" fontAlgn="b"/>
                      <a:endParaRPr lang="en-CA" sz="1200" b="0" i="0" u="none" strike="noStrike" dirty="0">
                        <a:solidFill>
                          <a:srgbClr val="000000"/>
                        </a:solidFill>
                        <a:effectLst/>
                        <a:latin typeface="+mn-lt"/>
                      </a:endParaRPr>
                    </a:p>
                  </a:txBody>
                  <a:tcPr marL="0" marR="0" marT="0" marB="0" anchor="b"/>
                </a:tc>
                <a:tc>
                  <a:txBody>
                    <a:bodyPr/>
                    <a:lstStyle/>
                    <a:p>
                      <a:pPr algn="r" fontAlgn="b"/>
                      <a:r>
                        <a:rPr lang="en-CA" sz="1200" b="0" i="0" u="none" strike="noStrike" dirty="0">
                          <a:solidFill>
                            <a:srgbClr val="000000"/>
                          </a:solidFill>
                          <a:effectLst/>
                          <a:latin typeface="+mn-lt"/>
                        </a:rPr>
                        <a:t>220,000</a:t>
                      </a:r>
                    </a:p>
                  </a:txBody>
                  <a:tcPr marL="0" marR="0" marT="0" marB="0" anchor="b"/>
                </a:tc>
                <a:extLst>
                  <a:ext uri="{0D108BD9-81ED-4DB2-BD59-A6C34878D82A}">
                    <a16:rowId xmlns:a16="http://schemas.microsoft.com/office/drawing/2014/main" val="3485197236"/>
                  </a:ext>
                </a:extLst>
              </a:tr>
              <a:tr h="198530">
                <a:tc>
                  <a:txBody>
                    <a:bodyPr/>
                    <a:lstStyle/>
                    <a:p>
                      <a:pPr algn="l" fontAlgn="b"/>
                      <a:r>
                        <a:rPr lang="en-US" sz="1200" u="none" strike="noStrike" dirty="0">
                          <a:effectLst/>
                        </a:rPr>
                        <a:t>Bay St, Peninsula Rd to 1800 Bay St</a:t>
                      </a:r>
                      <a:endParaRPr lang="en-US" sz="1200" b="0" i="0" u="none" strike="noStrike" dirty="0">
                        <a:solidFill>
                          <a:srgbClr val="000000"/>
                        </a:solidFill>
                        <a:effectLst/>
                        <a:latin typeface="Century Gothic" panose="020B0502020202020204" pitchFamily="34" charset="0"/>
                      </a:endParaRPr>
                    </a:p>
                  </a:txBody>
                  <a:tcPr marL="0" marR="0" marT="0" marB="0" anchor="b"/>
                </a:tc>
                <a:tc>
                  <a:txBody>
                    <a:bodyPr/>
                    <a:lstStyle/>
                    <a:p>
                      <a:pPr algn="l" fontAlgn="b"/>
                      <a:endParaRPr lang="en-CA" sz="1200" b="0" i="0" u="none" strike="noStrike" dirty="0">
                        <a:solidFill>
                          <a:srgbClr val="000000"/>
                        </a:solidFill>
                        <a:effectLst/>
                        <a:latin typeface="+mn-lt"/>
                      </a:endParaRPr>
                    </a:p>
                  </a:txBody>
                  <a:tcPr marL="0" marR="0" marT="0" marB="0" anchor="b"/>
                </a:tc>
                <a:tc>
                  <a:txBody>
                    <a:bodyPr/>
                    <a:lstStyle/>
                    <a:p>
                      <a:pPr algn="l" fontAlgn="b"/>
                      <a:endParaRPr lang="en-CA" sz="1200" b="0" i="0" u="none" strike="noStrike" dirty="0">
                        <a:solidFill>
                          <a:srgbClr val="000000"/>
                        </a:solidFill>
                        <a:effectLst/>
                        <a:latin typeface="+mn-lt"/>
                      </a:endParaRPr>
                    </a:p>
                  </a:txBody>
                  <a:tcPr marL="0" marR="0" marT="0" marB="0" anchor="b"/>
                </a:tc>
                <a:tc>
                  <a:txBody>
                    <a:bodyPr/>
                    <a:lstStyle/>
                    <a:p>
                      <a:pPr algn="l" fontAlgn="b"/>
                      <a:endParaRPr lang="en-CA" sz="1200" b="0" i="0" u="none" strike="noStrike" dirty="0">
                        <a:solidFill>
                          <a:srgbClr val="000000"/>
                        </a:solidFill>
                        <a:effectLst/>
                        <a:latin typeface="+mn-lt"/>
                      </a:endParaRPr>
                    </a:p>
                  </a:txBody>
                  <a:tcPr marL="0" marR="0" marT="0" marB="0" anchor="b"/>
                </a:tc>
                <a:tc>
                  <a:txBody>
                    <a:bodyPr/>
                    <a:lstStyle/>
                    <a:p>
                      <a:pPr algn="l" fontAlgn="b"/>
                      <a:endParaRPr lang="en-CA" sz="1200" b="0" i="0" u="none" strike="noStrike" dirty="0">
                        <a:solidFill>
                          <a:srgbClr val="000000"/>
                        </a:solidFill>
                        <a:effectLst/>
                        <a:latin typeface="+mn-lt"/>
                      </a:endParaRPr>
                    </a:p>
                  </a:txBody>
                  <a:tcPr marL="0" marR="0" marT="0" marB="0" anchor="b"/>
                </a:tc>
                <a:tc>
                  <a:txBody>
                    <a:bodyPr/>
                    <a:lstStyle/>
                    <a:p>
                      <a:pPr algn="r" fontAlgn="b"/>
                      <a:r>
                        <a:rPr lang="en-CA" sz="1200" b="0" i="0" u="none" strike="noStrike" dirty="0">
                          <a:solidFill>
                            <a:srgbClr val="000000"/>
                          </a:solidFill>
                          <a:effectLst/>
                          <a:latin typeface="+mn-lt"/>
                        </a:rPr>
                        <a:t>75,000</a:t>
                      </a:r>
                    </a:p>
                  </a:txBody>
                  <a:tcPr marL="0" marR="0" marT="0" marB="0" anchor="b"/>
                </a:tc>
                <a:extLst>
                  <a:ext uri="{0D108BD9-81ED-4DB2-BD59-A6C34878D82A}">
                    <a16:rowId xmlns:a16="http://schemas.microsoft.com/office/drawing/2014/main" val="2116319394"/>
                  </a:ext>
                </a:extLst>
              </a:tr>
              <a:tr h="198530">
                <a:tc>
                  <a:txBody>
                    <a:bodyPr/>
                    <a:lstStyle/>
                    <a:p>
                      <a:pPr algn="l" fontAlgn="b"/>
                      <a:r>
                        <a:rPr lang="en-US" sz="1200" u="none" strike="noStrike" dirty="0">
                          <a:effectLst/>
                        </a:rPr>
                        <a:t>Upgrading of 100 mm and 150 mm Dia. Mains</a:t>
                      </a:r>
                      <a:endParaRPr lang="en-US" sz="1200" b="0" i="0" u="none" strike="noStrike" dirty="0">
                        <a:solidFill>
                          <a:srgbClr val="000000"/>
                        </a:solidFill>
                        <a:effectLst/>
                        <a:latin typeface="Century Gothic" panose="020B0502020202020204" pitchFamily="34" charset="0"/>
                      </a:endParaRPr>
                    </a:p>
                  </a:txBody>
                  <a:tcPr marL="0" marR="0" marT="0" marB="0" anchor="b"/>
                </a:tc>
                <a:tc>
                  <a:txBody>
                    <a:bodyPr/>
                    <a:lstStyle/>
                    <a:p>
                      <a:pPr algn="l" fontAlgn="b"/>
                      <a:endParaRPr lang="en-CA" sz="1200" b="0" i="0" u="none" strike="noStrike" dirty="0">
                        <a:solidFill>
                          <a:srgbClr val="000000"/>
                        </a:solidFill>
                        <a:effectLst/>
                        <a:latin typeface="+mn-lt"/>
                      </a:endParaRPr>
                    </a:p>
                  </a:txBody>
                  <a:tcPr marL="0" marR="0" marT="0" marB="0" anchor="b"/>
                </a:tc>
                <a:tc>
                  <a:txBody>
                    <a:bodyPr/>
                    <a:lstStyle/>
                    <a:p>
                      <a:pPr algn="l" fontAlgn="b"/>
                      <a:endParaRPr lang="en-CA" sz="1200" b="0" i="0" u="none" strike="noStrike" dirty="0">
                        <a:solidFill>
                          <a:srgbClr val="000000"/>
                        </a:solidFill>
                        <a:effectLst/>
                        <a:latin typeface="+mn-lt"/>
                      </a:endParaRPr>
                    </a:p>
                  </a:txBody>
                  <a:tcPr marL="0" marR="0" marT="0" marB="0" anchor="b"/>
                </a:tc>
                <a:tc>
                  <a:txBody>
                    <a:bodyPr/>
                    <a:lstStyle/>
                    <a:p>
                      <a:pPr algn="l" fontAlgn="b"/>
                      <a:endParaRPr lang="en-CA" sz="1200" b="0" i="0" u="none" strike="noStrike" dirty="0">
                        <a:solidFill>
                          <a:srgbClr val="000000"/>
                        </a:solidFill>
                        <a:effectLst/>
                        <a:latin typeface="+mn-lt"/>
                      </a:endParaRPr>
                    </a:p>
                  </a:txBody>
                  <a:tcPr marL="0" marR="0" marT="0" marB="0" anchor="b"/>
                </a:tc>
                <a:tc>
                  <a:txBody>
                    <a:bodyPr/>
                    <a:lstStyle/>
                    <a:p>
                      <a:pPr algn="l" fontAlgn="b"/>
                      <a:endParaRPr lang="en-CA" sz="1200" b="0" i="0" u="none" strike="noStrike" dirty="0">
                        <a:solidFill>
                          <a:srgbClr val="000000"/>
                        </a:solidFill>
                        <a:effectLst/>
                        <a:latin typeface="+mn-lt"/>
                      </a:endParaRPr>
                    </a:p>
                  </a:txBody>
                  <a:tcPr marL="0" marR="0" marT="0" marB="0" anchor="b"/>
                </a:tc>
                <a:tc>
                  <a:txBody>
                    <a:bodyPr/>
                    <a:lstStyle/>
                    <a:p>
                      <a:pPr algn="r" fontAlgn="b"/>
                      <a:r>
                        <a:rPr lang="en-CA" sz="1200" b="0" i="0" u="none" strike="noStrike" dirty="0">
                          <a:solidFill>
                            <a:srgbClr val="000000"/>
                          </a:solidFill>
                          <a:effectLst/>
                          <a:latin typeface="+mn-lt"/>
                        </a:rPr>
                        <a:t>620,000</a:t>
                      </a:r>
                    </a:p>
                  </a:txBody>
                  <a:tcPr marL="0" marR="0" marT="0" marB="0" anchor="b"/>
                </a:tc>
                <a:extLst>
                  <a:ext uri="{0D108BD9-81ED-4DB2-BD59-A6C34878D82A}">
                    <a16:rowId xmlns:a16="http://schemas.microsoft.com/office/drawing/2014/main" val="1990504666"/>
                  </a:ext>
                </a:extLst>
              </a:tr>
              <a:tr h="198530">
                <a:tc>
                  <a:txBody>
                    <a:bodyPr/>
                    <a:lstStyle/>
                    <a:p>
                      <a:pPr algn="l" fontAlgn="b"/>
                      <a:r>
                        <a:rPr lang="en-CA" sz="1200" u="none" strike="noStrike" dirty="0">
                          <a:effectLst/>
                        </a:rPr>
                        <a:t>Electrical/Controls Kiosk Replacement</a:t>
                      </a:r>
                      <a:endParaRPr lang="en-CA" sz="1200" b="0" i="0" u="none" strike="noStrike" dirty="0">
                        <a:solidFill>
                          <a:srgbClr val="000000"/>
                        </a:solidFill>
                        <a:effectLst/>
                        <a:latin typeface="Century Gothic" panose="020B0502020202020204" pitchFamily="34" charset="0"/>
                      </a:endParaRPr>
                    </a:p>
                  </a:txBody>
                  <a:tcPr marL="0" marR="0" marT="0" marB="0" anchor="b"/>
                </a:tc>
                <a:tc>
                  <a:txBody>
                    <a:bodyPr/>
                    <a:lstStyle/>
                    <a:p>
                      <a:pPr algn="l" fontAlgn="b"/>
                      <a:endParaRPr lang="en-CA" sz="1200" b="0" i="0" u="none" strike="noStrike" dirty="0">
                        <a:solidFill>
                          <a:srgbClr val="000000"/>
                        </a:solidFill>
                        <a:effectLst/>
                        <a:latin typeface="+mn-lt"/>
                      </a:endParaRPr>
                    </a:p>
                  </a:txBody>
                  <a:tcPr marL="0" marR="0" marT="0" marB="0" anchor="b"/>
                </a:tc>
                <a:tc>
                  <a:txBody>
                    <a:bodyPr/>
                    <a:lstStyle/>
                    <a:p>
                      <a:pPr algn="l" fontAlgn="b"/>
                      <a:endParaRPr lang="en-CA" sz="1200" b="0" i="0" u="none" strike="noStrike" dirty="0">
                        <a:solidFill>
                          <a:srgbClr val="000000"/>
                        </a:solidFill>
                        <a:effectLst/>
                        <a:latin typeface="+mn-lt"/>
                      </a:endParaRPr>
                    </a:p>
                  </a:txBody>
                  <a:tcPr marL="0" marR="0" marT="0" marB="0" anchor="b"/>
                </a:tc>
                <a:tc>
                  <a:txBody>
                    <a:bodyPr/>
                    <a:lstStyle/>
                    <a:p>
                      <a:pPr algn="l" fontAlgn="b"/>
                      <a:endParaRPr lang="en-CA" sz="1200" b="0" i="0" u="none" strike="noStrike" dirty="0">
                        <a:solidFill>
                          <a:srgbClr val="000000"/>
                        </a:solidFill>
                        <a:effectLst/>
                        <a:latin typeface="+mn-lt"/>
                      </a:endParaRPr>
                    </a:p>
                  </a:txBody>
                  <a:tcPr marL="0" marR="0" marT="0" marB="0" anchor="b"/>
                </a:tc>
                <a:tc>
                  <a:txBody>
                    <a:bodyPr/>
                    <a:lstStyle/>
                    <a:p>
                      <a:pPr algn="l" fontAlgn="b"/>
                      <a:endParaRPr lang="en-CA" sz="1200" b="0" i="0" u="none" strike="noStrike" dirty="0">
                        <a:solidFill>
                          <a:srgbClr val="000000"/>
                        </a:solidFill>
                        <a:effectLst/>
                        <a:latin typeface="+mn-lt"/>
                      </a:endParaRPr>
                    </a:p>
                  </a:txBody>
                  <a:tcPr marL="0" marR="0" marT="0" marB="0" anchor="b"/>
                </a:tc>
                <a:tc>
                  <a:txBody>
                    <a:bodyPr/>
                    <a:lstStyle/>
                    <a:p>
                      <a:pPr algn="r" fontAlgn="b"/>
                      <a:r>
                        <a:rPr lang="en-CA" sz="1200" b="0" i="0" u="none" strike="noStrike" dirty="0">
                          <a:solidFill>
                            <a:srgbClr val="000000"/>
                          </a:solidFill>
                          <a:effectLst/>
                          <a:latin typeface="+mn-lt"/>
                        </a:rPr>
                        <a:t>420,000</a:t>
                      </a:r>
                    </a:p>
                  </a:txBody>
                  <a:tcPr marL="0" marR="0" marT="0" marB="0" anchor="b"/>
                </a:tc>
                <a:extLst>
                  <a:ext uri="{0D108BD9-81ED-4DB2-BD59-A6C34878D82A}">
                    <a16:rowId xmlns:a16="http://schemas.microsoft.com/office/drawing/2014/main" val="1757559996"/>
                  </a:ext>
                </a:extLst>
              </a:tr>
              <a:tr h="198530">
                <a:tc>
                  <a:txBody>
                    <a:bodyPr/>
                    <a:lstStyle/>
                    <a:p>
                      <a:pPr algn="l" fontAlgn="b"/>
                      <a:r>
                        <a:rPr lang="en-CA" sz="1200" u="none" strike="noStrike" dirty="0">
                          <a:effectLst/>
                        </a:rPr>
                        <a:t>Emergency Power Generator</a:t>
                      </a:r>
                      <a:endParaRPr lang="en-CA" sz="1200" b="0" i="0" u="none" strike="noStrike" dirty="0">
                        <a:solidFill>
                          <a:srgbClr val="000000"/>
                        </a:solidFill>
                        <a:effectLst/>
                        <a:latin typeface="Century Gothic" panose="020B0502020202020204" pitchFamily="34" charset="0"/>
                      </a:endParaRPr>
                    </a:p>
                  </a:txBody>
                  <a:tcPr marL="0" marR="0" marT="0" marB="0" anchor="b"/>
                </a:tc>
                <a:tc>
                  <a:txBody>
                    <a:bodyPr/>
                    <a:lstStyle/>
                    <a:p>
                      <a:pPr algn="l" fontAlgn="b"/>
                      <a:endParaRPr lang="en-CA" sz="1200" b="0" i="0" u="none" strike="noStrike" dirty="0">
                        <a:solidFill>
                          <a:srgbClr val="000000"/>
                        </a:solidFill>
                        <a:effectLst/>
                        <a:latin typeface="+mn-lt"/>
                      </a:endParaRPr>
                    </a:p>
                  </a:txBody>
                  <a:tcPr marL="0" marR="0" marT="0" marB="0" anchor="b"/>
                </a:tc>
                <a:tc>
                  <a:txBody>
                    <a:bodyPr/>
                    <a:lstStyle/>
                    <a:p>
                      <a:pPr algn="l" fontAlgn="b"/>
                      <a:endParaRPr lang="en-CA" sz="1200" b="0" i="0" u="none" strike="noStrike" dirty="0">
                        <a:solidFill>
                          <a:srgbClr val="000000"/>
                        </a:solidFill>
                        <a:effectLst/>
                        <a:latin typeface="+mn-lt"/>
                      </a:endParaRPr>
                    </a:p>
                  </a:txBody>
                  <a:tcPr marL="0" marR="0" marT="0" marB="0" anchor="b"/>
                </a:tc>
                <a:tc>
                  <a:txBody>
                    <a:bodyPr/>
                    <a:lstStyle/>
                    <a:p>
                      <a:pPr algn="l" fontAlgn="b"/>
                      <a:endParaRPr lang="en-CA" sz="1200" b="0" i="0" u="none" strike="noStrike" dirty="0">
                        <a:solidFill>
                          <a:srgbClr val="000000"/>
                        </a:solidFill>
                        <a:effectLst/>
                        <a:latin typeface="+mn-lt"/>
                      </a:endParaRPr>
                    </a:p>
                  </a:txBody>
                  <a:tcPr marL="0" marR="0" marT="0" marB="0" anchor="b"/>
                </a:tc>
                <a:tc>
                  <a:txBody>
                    <a:bodyPr/>
                    <a:lstStyle/>
                    <a:p>
                      <a:pPr algn="l" fontAlgn="b"/>
                      <a:endParaRPr lang="en-CA" sz="1200" b="0" i="0" u="none" strike="noStrike" dirty="0">
                        <a:solidFill>
                          <a:srgbClr val="000000"/>
                        </a:solidFill>
                        <a:effectLst/>
                        <a:latin typeface="+mn-lt"/>
                      </a:endParaRPr>
                    </a:p>
                  </a:txBody>
                  <a:tcPr marL="0" marR="0" marT="0" marB="0" anchor="b"/>
                </a:tc>
                <a:tc>
                  <a:txBody>
                    <a:bodyPr/>
                    <a:lstStyle/>
                    <a:p>
                      <a:pPr algn="r" fontAlgn="b"/>
                      <a:r>
                        <a:rPr lang="en-CA" sz="1200" b="0" i="0" u="none" strike="noStrike" dirty="0">
                          <a:solidFill>
                            <a:srgbClr val="000000"/>
                          </a:solidFill>
                          <a:effectLst/>
                          <a:latin typeface="+mn-lt"/>
                        </a:rPr>
                        <a:t>160,000</a:t>
                      </a:r>
                    </a:p>
                  </a:txBody>
                  <a:tcPr marL="0" marR="0" marT="0" marB="0" anchor="b"/>
                </a:tc>
                <a:extLst>
                  <a:ext uri="{0D108BD9-81ED-4DB2-BD59-A6C34878D82A}">
                    <a16:rowId xmlns:a16="http://schemas.microsoft.com/office/drawing/2014/main" val="3650674922"/>
                  </a:ext>
                </a:extLst>
              </a:tr>
              <a:tr h="198530">
                <a:tc>
                  <a:txBody>
                    <a:bodyPr/>
                    <a:lstStyle/>
                    <a:p>
                      <a:pPr algn="l" fontAlgn="b"/>
                      <a:r>
                        <a:rPr lang="en-CA" sz="1200" u="none" strike="noStrike" dirty="0">
                          <a:effectLst/>
                        </a:rPr>
                        <a:t>Routing Options</a:t>
                      </a:r>
                      <a:endParaRPr lang="en-CA" sz="1200" b="0" i="0" u="none" strike="noStrike" dirty="0">
                        <a:solidFill>
                          <a:srgbClr val="000000"/>
                        </a:solidFill>
                        <a:effectLst/>
                        <a:latin typeface="Century Gothic" panose="020B0502020202020204" pitchFamily="34" charset="0"/>
                      </a:endParaRPr>
                    </a:p>
                  </a:txBody>
                  <a:tcPr marL="0" marR="0" marT="0" marB="0" anchor="b"/>
                </a:tc>
                <a:tc>
                  <a:txBody>
                    <a:bodyPr/>
                    <a:lstStyle/>
                    <a:p>
                      <a:pPr algn="l" fontAlgn="b"/>
                      <a:endParaRPr lang="en-CA" sz="1200" b="0" i="0" u="none" strike="noStrike" dirty="0">
                        <a:solidFill>
                          <a:srgbClr val="000000"/>
                        </a:solidFill>
                        <a:effectLst/>
                        <a:latin typeface="+mn-lt"/>
                      </a:endParaRPr>
                    </a:p>
                  </a:txBody>
                  <a:tcPr marL="0" marR="0" marT="0" marB="0" anchor="b"/>
                </a:tc>
                <a:tc>
                  <a:txBody>
                    <a:bodyPr/>
                    <a:lstStyle/>
                    <a:p>
                      <a:pPr algn="l" fontAlgn="b"/>
                      <a:endParaRPr lang="en-CA" sz="1200" b="0" i="0" u="none" strike="noStrike" dirty="0">
                        <a:solidFill>
                          <a:srgbClr val="000000"/>
                        </a:solidFill>
                        <a:effectLst/>
                        <a:latin typeface="+mn-lt"/>
                      </a:endParaRPr>
                    </a:p>
                  </a:txBody>
                  <a:tcPr marL="0" marR="0" marT="0" marB="0" anchor="b"/>
                </a:tc>
                <a:tc>
                  <a:txBody>
                    <a:bodyPr/>
                    <a:lstStyle/>
                    <a:p>
                      <a:pPr algn="l" fontAlgn="b"/>
                      <a:endParaRPr lang="en-CA" sz="1200" b="0" i="0" u="none" strike="noStrike" dirty="0">
                        <a:solidFill>
                          <a:srgbClr val="000000"/>
                        </a:solidFill>
                        <a:effectLst/>
                        <a:latin typeface="+mn-lt"/>
                      </a:endParaRPr>
                    </a:p>
                  </a:txBody>
                  <a:tcPr marL="0" marR="0" marT="0" marB="0" anchor="b"/>
                </a:tc>
                <a:tc>
                  <a:txBody>
                    <a:bodyPr/>
                    <a:lstStyle/>
                    <a:p>
                      <a:pPr algn="l" fontAlgn="b"/>
                      <a:endParaRPr lang="en-CA" sz="1200" b="0" i="0" u="none" strike="noStrike" dirty="0">
                        <a:solidFill>
                          <a:srgbClr val="000000"/>
                        </a:solidFill>
                        <a:effectLst/>
                        <a:latin typeface="+mn-lt"/>
                      </a:endParaRPr>
                    </a:p>
                  </a:txBody>
                  <a:tcPr marL="0" marR="0" marT="0" marB="0" anchor="b"/>
                </a:tc>
                <a:tc>
                  <a:txBody>
                    <a:bodyPr/>
                    <a:lstStyle/>
                    <a:p>
                      <a:pPr algn="r" fontAlgn="b"/>
                      <a:r>
                        <a:rPr lang="en-CA" sz="1200" b="0" i="0" u="none" strike="noStrike" dirty="0">
                          <a:solidFill>
                            <a:srgbClr val="000000"/>
                          </a:solidFill>
                          <a:effectLst/>
                          <a:latin typeface="+mn-lt"/>
                        </a:rPr>
                        <a:t>200,000</a:t>
                      </a:r>
                    </a:p>
                  </a:txBody>
                  <a:tcPr marL="0" marR="0" marT="0" marB="0" anchor="b"/>
                </a:tc>
                <a:extLst>
                  <a:ext uri="{0D108BD9-81ED-4DB2-BD59-A6C34878D82A}">
                    <a16:rowId xmlns:a16="http://schemas.microsoft.com/office/drawing/2014/main" val="914661708"/>
                  </a:ext>
                </a:extLst>
              </a:tr>
              <a:tr h="198530">
                <a:tc>
                  <a:txBody>
                    <a:bodyPr/>
                    <a:lstStyle/>
                    <a:p>
                      <a:pPr algn="l" fontAlgn="b"/>
                      <a:r>
                        <a:rPr lang="en-CA" sz="1200" u="none" strike="noStrike" dirty="0">
                          <a:effectLst/>
                        </a:rPr>
                        <a:t>Septage Receiving Station</a:t>
                      </a:r>
                      <a:endParaRPr lang="en-CA" sz="1200" b="0" i="0" u="none" strike="noStrike" dirty="0">
                        <a:solidFill>
                          <a:srgbClr val="000000"/>
                        </a:solidFill>
                        <a:effectLst/>
                        <a:latin typeface="Century Gothic" panose="020B0502020202020204" pitchFamily="34" charset="0"/>
                      </a:endParaRPr>
                    </a:p>
                  </a:txBody>
                  <a:tcPr marL="0" marR="0" marT="0" marB="0" anchor="b"/>
                </a:tc>
                <a:tc>
                  <a:txBody>
                    <a:bodyPr/>
                    <a:lstStyle/>
                    <a:p>
                      <a:pPr algn="l" fontAlgn="b"/>
                      <a:endParaRPr lang="en-CA" sz="1200" b="0" i="0" u="none" strike="noStrike" dirty="0">
                        <a:solidFill>
                          <a:srgbClr val="000000"/>
                        </a:solidFill>
                        <a:effectLst/>
                        <a:latin typeface="+mn-lt"/>
                      </a:endParaRPr>
                    </a:p>
                  </a:txBody>
                  <a:tcPr marL="0" marR="0" marT="0" marB="0" anchor="b"/>
                </a:tc>
                <a:tc>
                  <a:txBody>
                    <a:bodyPr/>
                    <a:lstStyle/>
                    <a:p>
                      <a:pPr algn="l" fontAlgn="b"/>
                      <a:endParaRPr lang="en-CA" sz="1200" b="0" i="0" u="none" strike="noStrike" dirty="0">
                        <a:solidFill>
                          <a:srgbClr val="000000"/>
                        </a:solidFill>
                        <a:effectLst/>
                        <a:latin typeface="+mn-lt"/>
                      </a:endParaRPr>
                    </a:p>
                  </a:txBody>
                  <a:tcPr marL="0" marR="0" marT="0" marB="0" anchor="b"/>
                </a:tc>
                <a:tc>
                  <a:txBody>
                    <a:bodyPr/>
                    <a:lstStyle/>
                    <a:p>
                      <a:pPr algn="l" fontAlgn="b"/>
                      <a:endParaRPr lang="en-CA" sz="1200" b="0" i="0" u="none" strike="noStrike" dirty="0">
                        <a:solidFill>
                          <a:srgbClr val="000000"/>
                        </a:solidFill>
                        <a:effectLst/>
                        <a:latin typeface="+mn-lt"/>
                      </a:endParaRPr>
                    </a:p>
                  </a:txBody>
                  <a:tcPr marL="0" marR="0" marT="0" marB="0" anchor="b"/>
                </a:tc>
                <a:tc>
                  <a:txBody>
                    <a:bodyPr/>
                    <a:lstStyle/>
                    <a:p>
                      <a:pPr algn="l" fontAlgn="b"/>
                      <a:endParaRPr lang="en-CA" sz="1200" b="0" i="0" u="none" strike="noStrike" dirty="0">
                        <a:solidFill>
                          <a:srgbClr val="000000"/>
                        </a:solidFill>
                        <a:effectLst/>
                        <a:latin typeface="+mn-lt"/>
                      </a:endParaRPr>
                    </a:p>
                  </a:txBody>
                  <a:tcPr marL="0" marR="0" marT="0" marB="0" anchor="b"/>
                </a:tc>
                <a:tc>
                  <a:txBody>
                    <a:bodyPr/>
                    <a:lstStyle/>
                    <a:p>
                      <a:pPr algn="r" fontAlgn="b"/>
                      <a:r>
                        <a:rPr lang="en-CA" sz="1200" b="0" i="0" u="none" strike="noStrike" dirty="0">
                          <a:solidFill>
                            <a:srgbClr val="000000"/>
                          </a:solidFill>
                          <a:effectLst/>
                          <a:latin typeface="+mn-lt"/>
                        </a:rPr>
                        <a:t>1,100,000</a:t>
                      </a:r>
                    </a:p>
                  </a:txBody>
                  <a:tcPr marL="0" marR="0" marT="0" marB="0" anchor="b"/>
                </a:tc>
                <a:extLst>
                  <a:ext uri="{0D108BD9-81ED-4DB2-BD59-A6C34878D82A}">
                    <a16:rowId xmlns:a16="http://schemas.microsoft.com/office/drawing/2014/main" val="2527691934"/>
                  </a:ext>
                </a:extLst>
              </a:tr>
              <a:tr h="233549">
                <a:tc>
                  <a:txBody>
                    <a:bodyPr/>
                    <a:lstStyle/>
                    <a:p>
                      <a:pPr algn="l" fontAlgn="b"/>
                      <a:r>
                        <a:rPr lang="en-CA" sz="1400" b="1" u="none" strike="noStrike" dirty="0">
                          <a:effectLst/>
                        </a:rPr>
                        <a:t>TOTAL</a:t>
                      </a:r>
                      <a:endParaRPr lang="en-CA" sz="1400" b="1" i="0" u="none" strike="noStrike" dirty="0">
                        <a:solidFill>
                          <a:srgbClr val="000000"/>
                        </a:solidFill>
                        <a:effectLst/>
                        <a:latin typeface="Century Gothic" panose="020B0502020202020204" pitchFamily="34" charset="0"/>
                      </a:endParaRPr>
                    </a:p>
                  </a:txBody>
                  <a:tcPr marL="0" marR="0" marT="0" marB="0" anchor="b"/>
                </a:tc>
                <a:tc>
                  <a:txBody>
                    <a:bodyPr/>
                    <a:lstStyle/>
                    <a:p>
                      <a:pPr algn="r" fontAlgn="b"/>
                      <a:r>
                        <a:rPr lang="en-CA" sz="1400" b="1" i="0" u="none" strike="noStrike" dirty="0">
                          <a:solidFill>
                            <a:srgbClr val="000000"/>
                          </a:solidFill>
                          <a:effectLst/>
                          <a:latin typeface="+mn-lt"/>
                        </a:rPr>
                        <a:t>350,000</a:t>
                      </a:r>
                    </a:p>
                  </a:txBody>
                  <a:tcPr marL="0" marR="0" marT="0" marB="0" anchor="b"/>
                </a:tc>
                <a:tc>
                  <a:txBody>
                    <a:bodyPr/>
                    <a:lstStyle/>
                    <a:p>
                      <a:pPr algn="r" fontAlgn="b"/>
                      <a:r>
                        <a:rPr lang="en-CA" sz="1400" b="1" i="0" u="none" strike="noStrike" dirty="0">
                          <a:solidFill>
                            <a:srgbClr val="000000"/>
                          </a:solidFill>
                          <a:effectLst/>
                          <a:latin typeface="+mn-lt"/>
                        </a:rPr>
                        <a:t>2,180,000</a:t>
                      </a:r>
                    </a:p>
                  </a:txBody>
                  <a:tcPr marL="0" marR="0" marT="0" marB="0" anchor="b"/>
                </a:tc>
                <a:tc>
                  <a:txBody>
                    <a:bodyPr/>
                    <a:lstStyle/>
                    <a:p>
                      <a:pPr algn="r" fontAlgn="b"/>
                      <a:r>
                        <a:rPr lang="en-CA" sz="1400" b="1" i="0" u="none" strike="noStrike" dirty="0">
                          <a:solidFill>
                            <a:srgbClr val="000000"/>
                          </a:solidFill>
                          <a:effectLst/>
                          <a:latin typeface="+mn-lt"/>
                        </a:rPr>
                        <a:t>2,082,143</a:t>
                      </a:r>
                    </a:p>
                  </a:txBody>
                  <a:tcPr marL="0" marR="0" marT="0" marB="0" anchor="b"/>
                </a:tc>
                <a:tc>
                  <a:txBody>
                    <a:bodyPr/>
                    <a:lstStyle/>
                    <a:p>
                      <a:pPr algn="r" fontAlgn="b"/>
                      <a:r>
                        <a:rPr lang="en-CA" sz="1400" b="1" i="0" u="none" strike="noStrike" dirty="0">
                          <a:solidFill>
                            <a:srgbClr val="000000"/>
                          </a:solidFill>
                          <a:effectLst/>
                          <a:latin typeface="+mn-lt"/>
                        </a:rPr>
                        <a:t>9,432,143</a:t>
                      </a:r>
                    </a:p>
                  </a:txBody>
                  <a:tcPr marL="0" marR="0" marT="0" marB="0" anchor="b"/>
                </a:tc>
                <a:tc>
                  <a:txBody>
                    <a:bodyPr/>
                    <a:lstStyle/>
                    <a:p>
                      <a:pPr algn="r" fontAlgn="b"/>
                      <a:r>
                        <a:rPr lang="en-CA" sz="1400" b="1" i="0" u="none" strike="noStrike" dirty="0">
                          <a:solidFill>
                            <a:srgbClr val="000000"/>
                          </a:solidFill>
                          <a:effectLst/>
                          <a:latin typeface="+mn-lt"/>
                        </a:rPr>
                        <a:t>5,652,143</a:t>
                      </a:r>
                    </a:p>
                  </a:txBody>
                  <a:tcPr marL="0" marR="0" marT="0" marB="0" anchor="b"/>
                </a:tc>
                <a:extLst>
                  <a:ext uri="{0D108BD9-81ED-4DB2-BD59-A6C34878D82A}">
                    <a16:rowId xmlns:a16="http://schemas.microsoft.com/office/drawing/2014/main" val="3847653563"/>
                  </a:ext>
                </a:extLst>
              </a:tr>
            </a:tbl>
          </a:graphicData>
        </a:graphic>
      </p:graphicFrame>
    </p:spTree>
    <p:extLst>
      <p:ext uri="{BB962C8B-B14F-4D97-AF65-F5344CB8AC3E}">
        <p14:creationId xmlns:p14="http://schemas.microsoft.com/office/powerpoint/2010/main" val="1030393323"/>
      </p:ext>
    </p:extLst>
  </p:cSld>
  <p:clrMapOvr>
    <a:overrideClrMapping bg1="lt1" tx1="dk1" bg2="lt2" tx2="dk2" accent1="accent1" accent2="accent2" accent3="accent3" accent4="accent4" accent5="accent5" accent6="accent6" hlink="hlink" folHlink="folHlink"/>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00EA5F-198A-2D6D-2C29-ED9EF78CB4BF}"/>
              </a:ext>
            </a:extLst>
          </p:cNvPr>
          <p:cNvSpPr>
            <a:spLocks noGrp="1"/>
          </p:cNvSpPr>
          <p:nvPr>
            <p:ph type="title"/>
          </p:nvPr>
        </p:nvSpPr>
        <p:spPr>
          <a:xfrm>
            <a:off x="1143001" y="60435"/>
            <a:ext cx="9905998" cy="1478570"/>
          </a:xfrm>
        </p:spPr>
        <p:txBody>
          <a:bodyPr/>
          <a:lstStyle/>
          <a:p>
            <a:pPr algn="ctr"/>
            <a:r>
              <a:rPr lang="en-US" dirty="0">
                <a:solidFill>
                  <a:schemeClr val="bg1"/>
                </a:solidFill>
              </a:rPr>
              <a:t>FUNDING BY SOURCE AND YEAR</a:t>
            </a:r>
            <a:endParaRPr lang="en-CA" dirty="0">
              <a:solidFill>
                <a:schemeClr val="bg1"/>
              </a:solidFill>
            </a:endParaRPr>
          </a:p>
        </p:txBody>
      </p:sp>
      <p:graphicFrame>
        <p:nvGraphicFramePr>
          <p:cNvPr id="4" name="Chart 3">
            <a:extLst>
              <a:ext uri="{FF2B5EF4-FFF2-40B4-BE49-F238E27FC236}">
                <a16:creationId xmlns:a16="http://schemas.microsoft.com/office/drawing/2014/main" id="{4188A10B-D981-EDE1-FB1F-5057B5290220}"/>
              </a:ext>
            </a:extLst>
          </p:cNvPr>
          <p:cNvGraphicFramePr>
            <a:graphicFrameLocks/>
          </p:cNvGraphicFramePr>
          <p:nvPr>
            <p:extLst>
              <p:ext uri="{D42A27DB-BD31-4B8C-83A1-F6EECF244321}">
                <p14:modId xmlns:p14="http://schemas.microsoft.com/office/powerpoint/2010/main" val="3408373633"/>
              </p:ext>
            </p:extLst>
          </p:nvPr>
        </p:nvGraphicFramePr>
        <p:xfrm>
          <a:off x="1328737" y="1366518"/>
          <a:ext cx="9534525" cy="4514851"/>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a:extLst>
              <a:ext uri="{FF2B5EF4-FFF2-40B4-BE49-F238E27FC236}">
                <a16:creationId xmlns:a16="http://schemas.microsoft.com/office/drawing/2014/main" id="{B0F11F5C-D51F-E99C-D118-510F3CA822BC}"/>
              </a:ext>
            </a:extLst>
          </p:cNvPr>
          <p:cNvSpPr txBox="1"/>
          <p:nvPr/>
        </p:nvSpPr>
        <p:spPr>
          <a:xfrm>
            <a:off x="2326641" y="5798600"/>
            <a:ext cx="1664334" cy="307777"/>
          </a:xfrm>
          <a:prstGeom prst="rect">
            <a:avLst/>
          </a:prstGeom>
          <a:noFill/>
        </p:spPr>
        <p:txBody>
          <a:bodyPr wrap="square" rtlCol="0">
            <a:spAutoFit/>
          </a:bodyPr>
          <a:lstStyle/>
          <a:p>
            <a:r>
              <a:rPr lang="en-US" sz="1400" dirty="0">
                <a:solidFill>
                  <a:srgbClr val="FFC000"/>
                </a:solidFill>
              </a:rPr>
              <a:t>2024-25-26-27-28</a:t>
            </a:r>
            <a:endParaRPr lang="en-CA" sz="1400" dirty="0">
              <a:solidFill>
                <a:srgbClr val="FFC000"/>
              </a:solidFill>
            </a:endParaRPr>
          </a:p>
        </p:txBody>
      </p:sp>
      <p:sp>
        <p:nvSpPr>
          <p:cNvPr id="6" name="TextBox 5">
            <a:extLst>
              <a:ext uri="{FF2B5EF4-FFF2-40B4-BE49-F238E27FC236}">
                <a16:creationId xmlns:a16="http://schemas.microsoft.com/office/drawing/2014/main" id="{0B10DDF9-A411-9DC6-5B74-C1C98EDF3C2F}"/>
              </a:ext>
            </a:extLst>
          </p:cNvPr>
          <p:cNvSpPr txBox="1"/>
          <p:nvPr/>
        </p:nvSpPr>
        <p:spPr>
          <a:xfrm>
            <a:off x="3907792" y="5798600"/>
            <a:ext cx="1664333" cy="307777"/>
          </a:xfrm>
          <a:prstGeom prst="rect">
            <a:avLst/>
          </a:prstGeom>
          <a:noFill/>
        </p:spPr>
        <p:txBody>
          <a:bodyPr wrap="square" rtlCol="0">
            <a:spAutoFit/>
          </a:bodyPr>
          <a:lstStyle/>
          <a:p>
            <a:r>
              <a:rPr lang="en-US" sz="1400" dirty="0">
                <a:solidFill>
                  <a:srgbClr val="FFC000"/>
                </a:solidFill>
              </a:rPr>
              <a:t>2024-25-26-27-28</a:t>
            </a:r>
            <a:endParaRPr lang="en-CA" sz="1400" dirty="0">
              <a:solidFill>
                <a:srgbClr val="FFC000"/>
              </a:solidFill>
            </a:endParaRPr>
          </a:p>
        </p:txBody>
      </p:sp>
      <p:sp>
        <p:nvSpPr>
          <p:cNvPr id="7" name="TextBox 6">
            <a:extLst>
              <a:ext uri="{FF2B5EF4-FFF2-40B4-BE49-F238E27FC236}">
                <a16:creationId xmlns:a16="http://schemas.microsoft.com/office/drawing/2014/main" id="{73CEF7D5-ED71-199E-7E36-840BE85271C4}"/>
              </a:ext>
            </a:extLst>
          </p:cNvPr>
          <p:cNvSpPr txBox="1"/>
          <p:nvPr/>
        </p:nvSpPr>
        <p:spPr>
          <a:xfrm>
            <a:off x="5658964" y="5793826"/>
            <a:ext cx="1664333" cy="307777"/>
          </a:xfrm>
          <a:prstGeom prst="rect">
            <a:avLst/>
          </a:prstGeom>
          <a:noFill/>
        </p:spPr>
        <p:txBody>
          <a:bodyPr wrap="square" rtlCol="0">
            <a:spAutoFit/>
          </a:bodyPr>
          <a:lstStyle/>
          <a:p>
            <a:r>
              <a:rPr lang="en-US" sz="1400" dirty="0">
                <a:solidFill>
                  <a:srgbClr val="FFC000"/>
                </a:solidFill>
              </a:rPr>
              <a:t>2024-25-26-27-28</a:t>
            </a:r>
            <a:endParaRPr lang="en-CA" sz="1400" dirty="0">
              <a:solidFill>
                <a:srgbClr val="FFC000"/>
              </a:solidFill>
            </a:endParaRPr>
          </a:p>
        </p:txBody>
      </p:sp>
      <p:sp>
        <p:nvSpPr>
          <p:cNvPr id="8" name="TextBox 7">
            <a:extLst>
              <a:ext uri="{FF2B5EF4-FFF2-40B4-BE49-F238E27FC236}">
                <a16:creationId xmlns:a16="http://schemas.microsoft.com/office/drawing/2014/main" id="{7A65970C-8D62-7E32-2152-8A82269082BC}"/>
              </a:ext>
            </a:extLst>
          </p:cNvPr>
          <p:cNvSpPr txBox="1"/>
          <p:nvPr/>
        </p:nvSpPr>
        <p:spPr>
          <a:xfrm>
            <a:off x="7323298" y="5793826"/>
            <a:ext cx="1682590" cy="307777"/>
          </a:xfrm>
          <a:prstGeom prst="rect">
            <a:avLst/>
          </a:prstGeom>
          <a:noFill/>
        </p:spPr>
        <p:txBody>
          <a:bodyPr wrap="square" rtlCol="0">
            <a:spAutoFit/>
          </a:bodyPr>
          <a:lstStyle/>
          <a:p>
            <a:r>
              <a:rPr lang="en-US" sz="1400" dirty="0">
                <a:solidFill>
                  <a:srgbClr val="FFC000"/>
                </a:solidFill>
              </a:rPr>
              <a:t>2024-25-26-27-28</a:t>
            </a:r>
            <a:endParaRPr lang="en-CA" sz="1400" dirty="0">
              <a:solidFill>
                <a:srgbClr val="FFC000"/>
              </a:solidFill>
            </a:endParaRPr>
          </a:p>
        </p:txBody>
      </p:sp>
      <p:sp>
        <p:nvSpPr>
          <p:cNvPr id="9" name="TextBox 8">
            <a:extLst>
              <a:ext uri="{FF2B5EF4-FFF2-40B4-BE49-F238E27FC236}">
                <a16:creationId xmlns:a16="http://schemas.microsoft.com/office/drawing/2014/main" id="{5D5E2CD3-E42E-3F8F-8AD8-345A85629B64}"/>
              </a:ext>
            </a:extLst>
          </p:cNvPr>
          <p:cNvSpPr txBox="1"/>
          <p:nvPr/>
        </p:nvSpPr>
        <p:spPr>
          <a:xfrm>
            <a:off x="9046369" y="5788439"/>
            <a:ext cx="1682590" cy="307777"/>
          </a:xfrm>
          <a:prstGeom prst="rect">
            <a:avLst/>
          </a:prstGeom>
          <a:noFill/>
        </p:spPr>
        <p:txBody>
          <a:bodyPr wrap="square" rtlCol="0">
            <a:spAutoFit/>
          </a:bodyPr>
          <a:lstStyle/>
          <a:p>
            <a:r>
              <a:rPr lang="en-US" sz="1400" dirty="0">
                <a:solidFill>
                  <a:srgbClr val="FFC000"/>
                </a:solidFill>
              </a:rPr>
              <a:t>2024-25-26-27-28</a:t>
            </a:r>
            <a:endParaRPr lang="en-CA" sz="1400" dirty="0">
              <a:solidFill>
                <a:srgbClr val="FFC000"/>
              </a:solidFill>
            </a:endParaRPr>
          </a:p>
        </p:txBody>
      </p:sp>
      <p:sp>
        <p:nvSpPr>
          <p:cNvPr id="10" name="TextBox 9">
            <a:extLst>
              <a:ext uri="{FF2B5EF4-FFF2-40B4-BE49-F238E27FC236}">
                <a16:creationId xmlns:a16="http://schemas.microsoft.com/office/drawing/2014/main" id="{8F5C2F00-1D8A-4D65-AD48-93C0D68C6C54}"/>
              </a:ext>
            </a:extLst>
          </p:cNvPr>
          <p:cNvSpPr txBox="1"/>
          <p:nvPr/>
        </p:nvSpPr>
        <p:spPr>
          <a:xfrm>
            <a:off x="1800223" y="5785944"/>
            <a:ext cx="771526" cy="307777"/>
          </a:xfrm>
          <a:prstGeom prst="rect">
            <a:avLst/>
          </a:prstGeom>
          <a:noFill/>
        </p:spPr>
        <p:txBody>
          <a:bodyPr wrap="square" rtlCol="0">
            <a:spAutoFit/>
          </a:bodyPr>
          <a:lstStyle/>
          <a:p>
            <a:r>
              <a:rPr lang="en-US" sz="1400" dirty="0">
                <a:solidFill>
                  <a:srgbClr val="FFC000"/>
                </a:solidFill>
              </a:rPr>
              <a:t>Year</a:t>
            </a:r>
            <a:endParaRPr lang="en-CA" sz="1400" dirty="0">
              <a:solidFill>
                <a:srgbClr val="FFC000"/>
              </a:solidFill>
            </a:endParaRPr>
          </a:p>
        </p:txBody>
      </p:sp>
    </p:spTree>
    <p:extLst>
      <p:ext uri="{BB962C8B-B14F-4D97-AF65-F5344CB8AC3E}">
        <p14:creationId xmlns:p14="http://schemas.microsoft.com/office/powerpoint/2010/main" val="101239046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DE64CA-6378-4B58-6939-E9E1664CDA79}"/>
              </a:ext>
            </a:extLst>
          </p:cNvPr>
          <p:cNvSpPr>
            <a:spLocks noGrp="1"/>
          </p:cNvSpPr>
          <p:nvPr>
            <p:ph type="title"/>
          </p:nvPr>
        </p:nvSpPr>
        <p:spPr/>
        <p:txBody>
          <a:bodyPr/>
          <a:lstStyle/>
          <a:p>
            <a:r>
              <a:rPr lang="en-US" dirty="0">
                <a:solidFill>
                  <a:schemeClr val="bg1"/>
                </a:solidFill>
              </a:rPr>
              <a:t>Property taxes</a:t>
            </a:r>
            <a:endParaRPr lang="en-CA" dirty="0">
              <a:solidFill>
                <a:schemeClr val="bg1"/>
              </a:solidFill>
            </a:endParaRPr>
          </a:p>
        </p:txBody>
      </p:sp>
      <p:sp>
        <p:nvSpPr>
          <p:cNvPr id="3" name="Content Placeholder 2">
            <a:extLst>
              <a:ext uri="{FF2B5EF4-FFF2-40B4-BE49-F238E27FC236}">
                <a16:creationId xmlns:a16="http://schemas.microsoft.com/office/drawing/2014/main" id="{9F84EDB4-66A6-5C31-54EE-10D295786DEC}"/>
              </a:ext>
            </a:extLst>
          </p:cNvPr>
          <p:cNvSpPr>
            <a:spLocks noGrp="1"/>
          </p:cNvSpPr>
          <p:nvPr>
            <p:ph idx="1"/>
          </p:nvPr>
        </p:nvSpPr>
        <p:spPr>
          <a:xfrm>
            <a:off x="1141414" y="2107762"/>
            <a:ext cx="3678124" cy="3541714"/>
          </a:xfrm>
        </p:spPr>
        <p:txBody>
          <a:bodyPr>
            <a:normAutofit fontScale="77500" lnSpcReduction="20000"/>
          </a:bodyPr>
          <a:lstStyle/>
          <a:p>
            <a:r>
              <a:rPr lang="en-US" sz="2400" dirty="0">
                <a:solidFill>
                  <a:schemeClr val="bg1"/>
                </a:solidFill>
                <a:latin typeface="Calibri" panose="020F0502020204030204" pitchFamily="34" charset="0"/>
                <a:cs typeface="Calibri" panose="020F0502020204030204" pitchFamily="34" charset="0"/>
              </a:rPr>
              <a:t>2024 assessments are based on </a:t>
            </a:r>
            <a:r>
              <a:rPr lang="en-US" dirty="0">
                <a:solidFill>
                  <a:schemeClr val="bg1"/>
                </a:solidFill>
                <a:latin typeface="Calibri" panose="020F0502020204030204" pitchFamily="34" charset="0"/>
                <a:cs typeface="Calibri" panose="020F0502020204030204" pitchFamily="34" charset="0"/>
              </a:rPr>
              <a:t>July 1, 2023 market values</a:t>
            </a:r>
          </a:p>
          <a:p>
            <a:r>
              <a:rPr lang="en-US" dirty="0">
                <a:solidFill>
                  <a:schemeClr val="bg1"/>
                </a:solidFill>
                <a:latin typeface="Calibri" panose="020F0502020204030204" pitchFamily="34" charset="0"/>
                <a:cs typeface="Calibri" panose="020F0502020204030204" pitchFamily="34" charset="0"/>
              </a:rPr>
              <a:t>Average increase for a Single Family home in Ucluelet is -1.5%</a:t>
            </a:r>
          </a:p>
          <a:p>
            <a:r>
              <a:rPr lang="en-US" dirty="0">
                <a:solidFill>
                  <a:schemeClr val="bg1"/>
                </a:solidFill>
                <a:latin typeface="Calibri" panose="020F0502020204030204" pitchFamily="34" charset="0"/>
                <a:cs typeface="Calibri" panose="020F0502020204030204" pitchFamily="34" charset="0"/>
              </a:rPr>
              <a:t>Average increase for business is 12% (recovered to pre-COVID values – 2020 assessments)</a:t>
            </a:r>
          </a:p>
          <a:p>
            <a:r>
              <a:rPr lang="en-US" sz="2400" dirty="0">
                <a:solidFill>
                  <a:schemeClr val="bg1"/>
                </a:solidFill>
                <a:latin typeface="Calibri" panose="020F0502020204030204" pitchFamily="34" charset="0"/>
                <a:cs typeface="Calibri" panose="020F0502020204030204" pitchFamily="34" charset="0"/>
              </a:rPr>
              <a:t>Does not automatically translate into a corresponding increase in property taxes</a:t>
            </a:r>
          </a:p>
          <a:p>
            <a:endParaRPr lang="en-CA" dirty="0">
              <a:solidFill>
                <a:schemeClr val="bg1"/>
              </a:solidFill>
            </a:endParaRPr>
          </a:p>
        </p:txBody>
      </p:sp>
      <p:pic>
        <p:nvPicPr>
          <p:cNvPr id="4" name="Picture 3">
            <a:extLst>
              <a:ext uri="{FF2B5EF4-FFF2-40B4-BE49-F238E27FC236}">
                <a16:creationId xmlns:a16="http://schemas.microsoft.com/office/drawing/2014/main" id="{2ACCAAFB-26CD-0F11-9912-54FA6853CAF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30068" y="2018375"/>
            <a:ext cx="6566263" cy="35490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338687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1FEAD3-567C-C962-2057-54A341DBA5F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F84713E-E779-E7D5-57C4-4E132CDD4512}"/>
              </a:ext>
            </a:extLst>
          </p:cNvPr>
          <p:cNvSpPr>
            <a:spLocks noGrp="1"/>
          </p:cNvSpPr>
          <p:nvPr>
            <p:ph type="title"/>
          </p:nvPr>
        </p:nvSpPr>
        <p:spPr>
          <a:xfrm>
            <a:off x="1231849" y="297370"/>
            <a:ext cx="9905998" cy="1478570"/>
          </a:xfrm>
        </p:spPr>
        <p:txBody>
          <a:bodyPr/>
          <a:lstStyle/>
          <a:p>
            <a:pPr algn="ctr"/>
            <a:r>
              <a:rPr lang="en-US" dirty="0">
                <a:solidFill>
                  <a:schemeClr val="bg1"/>
                </a:solidFill>
              </a:rPr>
              <a:t>% change in residential Assessed value </a:t>
            </a:r>
            <a:endParaRPr lang="en-CA" dirty="0">
              <a:solidFill>
                <a:schemeClr val="bg1"/>
              </a:solidFill>
            </a:endParaRPr>
          </a:p>
        </p:txBody>
      </p:sp>
      <p:graphicFrame>
        <p:nvGraphicFramePr>
          <p:cNvPr id="8" name="Content Placeholder 7">
            <a:extLst>
              <a:ext uri="{FF2B5EF4-FFF2-40B4-BE49-F238E27FC236}">
                <a16:creationId xmlns:a16="http://schemas.microsoft.com/office/drawing/2014/main" id="{B3E4DD06-6BE0-2E7D-18F3-C652857FC3D4}"/>
              </a:ext>
            </a:extLst>
          </p:cNvPr>
          <p:cNvGraphicFramePr>
            <a:graphicFrameLocks noGrp="1"/>
          </p:cNvGraphicFramePr>
          <p:nvPr>
            <p:ph idx="1"/>
            <p:extLst>
              <p:ext uri="{D42A27DB-BD31-4B8C-83A1-F6EECF244321}">
                <p14:modId xmlns:p14="http://schemas.microsoft.com/office/powerpoint/2010/main" val="451201126"/>
              </p:ext>
            </p:extLst>
          </p:nvPr>
        </p:nvGraphicFramePr>
        <p:xfrm>
          <a:off x="4501661" y="1847554"/>
          <a:ext cx="6636186" cy="453419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9" name="Table 8">
            <a:extLst>
              <a:ext uri="{FF2B5EF4-FFF2-40B4-BE49-F238E27FC236}">
                <a16:creationId xmlns:a16="http://schemas.microsoft.com/office/drawing/2014/main" id="{392A8A9F-4B05-72C2-D5E6-8AA2C94E957D}"/>
              </a:ext>
            </a:extLst>
          </p:cNvPr>
          <p:cNvGraphicFramePr>
            <a:graphicFrameLocks noGrp="1"/>
          </p:cNvGraphicFramePr>
          <p:nvPr>
            <p:extLst>
              <p:ext uri="{D42A27DB-BD31-4B8C-83A1-F6EECF244321}">
                <p14:modId xmlns:p14="http://schemas.microsoft.com/office/powerpoint/2010/main" val="4253025512"/>
              </p:ext>
            </p:extLst>
          </p:nvPr>
        </p:nvGraphicFramePr>
        <p:xfrm>
          <a:off x="1623734" y="2318261"/>
          <a:ext cx="3510973" cy="2221477"/>
        </p:xfrm>
        <a:graphic>
          <a:graphicData uri="http://schemas.openxmlformats.org/drawingml/2006/table">
            <a:tbl>
              <a:tblPr>
                <a:tableStyleId>{2D5ABB26-0587-4C30-8999-92F81FD0307C}</a:tableStyleId>
              </a:tblPr>
              <a:tblGrid>
                <a:gridCol w="1481207">
                  <a:extLst>
                    <a:ext uri="{9D8B030D-6E8A-4147-A177-3AD203B41FA5}">
                      <a16:colId xmlns:a16="http://schemas.microsoft.com/office/drawing/2014/main" val="3073315336"/>
                    </a:ext>
                  </a:extLst>
                </a:gridCol>
                <a:gridCol w="2029766">
                  <a:extLst>
                    <a:ext uri="{9D8B030D-6E8A-4147-A177-3AD203B41FA5}">
                      <a16:colId xmlns:a16="http://schemas.microsoft.com/office/drawing/2014/main" val="3169894594"/>
                    </a:ext>
                  </a:extLst>
                </a:gridCol>
              </a:tblGrid>
              <a:tr h="439413">
                <a:tc>
                  <a:txBody>
                    <a:bodyPr/>
                    <a:lstStyle/>
                    <a:p>
                      <a:pPr algn="ctr" fontAlgn="b"/>
                      <a:r>
                        <a:rPr lang="en-US" sz="1800" b="1" i="0" u="none" strike="noStrike" dirty="0">
                          <a:solidFill>
                            <a:schemeClr val="bg1"/>
                          </a:solidFill>
                          <a:effectLst/>
                          <a:latin typeface="Century Gothic" panose="020B0502020202020204" pitchFamily="34" charset="0"/>
                        </a:rPr>
                        <a:t>% Change </a:t>
                      </a:r>
                      <a:endParaRPr lang="en-CA" sz="1800" b="1" i="0" u="none" strike="noStrike" dirty="0">
                        <a:solidFill>
                          <a:schemeClr val="bg1"/>
                        </a:solidFill>
                        <a:effectLst/>
                        <a:latin typeface="Century Gothic" panose="020B0502020202020204" pitchFamily="34" charset="0"/>
                      </a:endParaRPr>
                    </a:p>
                  </a:txBody>
                  <a:tcPr marL="0" marR="0" marT="0" marB="0" anchor="b"/>
                </a:tc>
                <a:tc>
                  <a:txBody>
                    <a:bodyPr/>
                    <a:lstStyle/>
                    <a:p>
                      <a:pPr algn="ctr" fontAlgn="b"/>
                      <a:r>
                        <a:rPr lang="en-US" sz="1800" b="1" i="0" u="none" strike="noStrike" dirty="0">
                          <a:solidFill>
                            <a:schemeClr val="bg1"/>
                          </a:solidFill>
                          <a:effectLst/>
                          <a:latin typeface="Century Gothic" panose="020B0502020202020204" pitchFamily="34" charset="0"/>
                        </a:rPr>
                        <a:t>Total Properties</a:t>
                      </a:r>
                      <a:endParaRPr lang="en-CA" sz="1800" b="1" i="0" u="none" strike="noStrike" dirty="0">
                        <a:solidFill>
                          <a:schemeClr val="bg1"/>
                        </a:solidFill>
                        <a:effectLst/>
                        <a:latin typeface="Century Gothic" panose="020B0502020202020204" pitchFamily="34" charset="0"/>
                      </a:endParaRPr>
                    </a:p>
                  </a:txBody>
                  <a:tcPr marL="0" marR="0" marT="0" marB="0" anchor="b"/>
                </a:tc>
                <a:extLst>
                  <a:ext uri="{0D108BD9-81ED-4DB2-BD59-A6C34878D82A}">
                    <a16:rowId xmlns:a16="http://schemas.microsoft.com/office/drawing/2014/main" val="904703021"/>
                  </a:ext>
                </a:extLst>
              </a:tr>
              <a:tr h="439413">
                <a:tc>
                  <a:txBody>
                    <a:bodyPr/>
                    <a:lstStyle/>
                    <a:p>
                      <a:pPr algn="ctr" fontAlgn="b"/>
                      <a:r>
                        <a:rPr lang="en-CA" sz="1800" b="1" u="none" strike="noStrike" dirty="0">
                          <a:solidFill>
                            <a:schemeClr val="bg1"/>
                          </a:solidFill>
                          <a:effectLst/>
                        </a:rPr>
                        <a:t>0 to -14%</a:t>
                      </a:r>
                      <a:endParaRPr lang="en-CA" sz="1800" b="1" i="0" u="none" strike="noStrike" dirty="0">
                        <a:solidFill>
                          <a:schemeClr val="bg1"/>
                        </a:solidFill>
                        <a:effectLst/>
                        <a:latin typeface="Century Gothic" panose="020B0502020202020204" pitchFamily="34" charset="0"/>
                      </a:endParaRPr>
                    </a:p>
                  </a:txBody>
                  <a:tcPr marL="0" marR="0" marT="0" marB="0" anchor="b"/>
                </a:tc>
                <a:tc>
                  <a:txBody>
                    <a:bodyPr/>
                    <a:lstStyle/>
                    <a:p>
                      <a:pPr algn="ctr" fontAlgn="b"/>
                      <a:r>
                        <a:rPr lang="en-CA" sz="1800" b="1" u="none" strike="noStrike" dirty="0">
                          <a:solidFill>
                            <a:schemeClr val="bg1"/>
                          </a:solidFill>
                          <a:effectLst/>
                        </a:rPr>
                        <a:t>994</a:t>
                      </a:r>
                      <a:endParaRPr lang="en-CA" sz="1800" b="1" i="0" u="none" strike="noStrike" dirty="0">
                        <a:solidFill>
                          <a:schemeClr val="bg1"/>
                        </a:solidFill>
                        <a:effectLst/>
                        <a:latin typeface="Century Gothic" panose="020B0502020202020204" pitchFamily="34" charset="0"/>
                      </a:endParaRPr>
                    </a:p>
                  </a:txBody>
                  <a:tcPr marL="0" marR="0" marT="0" marB="0" anchor="b"/>
                </a:tc>
                <a:extLst>
                  <a:ext uri="{0D108BD9-81ED-4DB2-BD59-A6C34878D82A}">
                    <a16:rowId xmlns:a16="http://schemas.microsoft.com/office/drawing/2014/main" val="3871444060"/>
                  </a:ext>
                </a:extLst>
              </a:tr>
              <a:tr h="439413">
                <a:tc>
                  <a:txBody>
                    <a:bodyPr/>
                    <a:lstStyle/>
                    <a:p>
                      <a:pPr algn="ctr" fontAlgn="b"/>
                      <a:r>
                        <a:rPr lang="en-CA" sz="1800" b="1" u="none" strike="noStrike" dirty="0">
                          <a:solidFill>
                            <a:schemeClr val="bg1"/>
                          </a:solidFill>
                          <a:effectLst/>
                        </a:rPr>
                        <a:t>0 to 12%</a:t>
                      </a:r>
                      <a:endParaRPr lang="en-CA" sz="1800" b="1" i="0" u="none" strike="noStrike" dirty="0">
                        <a:solidFill>
                          <a:schemeClr val="bg1"/>
                        </a:solidFill>
                        <a:effectLst/>
                        <a:latin typeface="Century Gothic" panose="020B0502020202020204" pitchFamily="34" charset="0"/>
                      </a:endParaRPr>
                    </a:p>
                  </a:txBody>
                  <a:tcPr marL="0" marR="0" marT="0" marB="0" anchor="b"/>
                </a:tc>
                <a:tc>
                  <a:txBody>
                    <a:bodyPr/>
                    <a:lstStyle/>
                    <a:p>
                      <a:pPr algn="ctr" fontAlgn="ctr"/>
                      <a:r>
                        <a:rPr lang="en-CA" sz="1800" b="1" u="none" strike="noStrike" dirty="0">
                          <a:solidFill>
                            <a:schemeClr val="bg1"/>
                          </a:solidFill>
                          <a:effectLst/>
                        </a:rPr>
                        <a:t>371</a:t>
                      </a:r>
                      <a:endParaRPr lang="en-CA" sz="1800" b="1" i="0" u="none" strike="noStrike" dirty="0">
                        <a:solidFill>
                          <a:schemeClr val="bg1"/>
                        </a:solidFill>
                        <a:effectLst/>
                        <a:latin typeface="Century Gothic" panose="020B0502020202020204" pitchFamily="34" charset="0"/>
                      </a:endParaRPr>
                    </a:p>
                  </a:txBody>
                  <a:tcPr marL="0" marR="0" marT="0" marB="0" anchor="ctr"/>
                </a:tc>
                <a:extLst>
                  <a:ext uri="{0D108BD9-81ED-4DB2-BD59-A6C34878D82A}">
                    <a16:rowId xmlns:a16="http://schemas.microsoft.com/office/drawing/2014/main" val="4049373081"/>
                  </a:ext>
                </a:extLst>
              </a:tr>
              <a:tr h="439413">
                <a:tc>
                  <a:txBody>
                    <a:bodyPr/>
                    <a:lstStyle/>
                    <a:p>
                      <a:pPr algn="ctr" fontAlgn="b"/>
                      <a:r>
                        <a:rPr lang="en-CA" sz="1800" b="1" u="none" strike="noStrike" dirty="0">
                          <a:solidFill>
                            <a:schemeClr val="bg1"/>
                          </a:solidFill>
                          <a:effectLst/>
                        </a:rPr>
                        <a:t>13 - 25 %</a:t>
                      </a:r>
                      <a:endParaRPr lang="en-CA" sz="1800" b="1" i="0" u="none" strike="noStrike" dirty="0">
                        <a:solidFill>
                          <a:schemeClr val="bg1"/>
                        </a:solidFill>
                        <a:effectLst/>
                        <a:latin typeface="Century Gothic" panose="020B0502020202020204" pitchFamily="34" charset="0"/>
                      </a:endParaRPr>
                    </a:p>
                  </a:txBody>
                  <a:tcPr marL="0" marR="0" marT="0" marB="0" anchor="b"/>
                </a:tc>
                <a:tc>
                  <a:txBody>
                    <a:bodyPr/>
                    <a:lstStyle/>
                    <a:p>
                      <a:pPr algn="ctr" fontAlgn="b"/>
                      <a:r>
                        <a:rPr lang="en-CA" sz="1800" b="1" u="none" strike="noStrike" dirty="0">
                          <a:solidFill>
                            <a:schemeClr val="bg1"/>
                          </a:solidFill>
                          <a:effectLst/>
                        </a:rPr>
                        <a:t>17</a:t>
                      </a:r>
                      <a:endParaRPr lang="en-CA" sz="1800" b="1" i="0" u="none" strike="noStrike" dirty="0">
                        <a:solidFill>
                          <a:schemeClr val="bg1"/>
                        </a:solidFill>
                        <a:effectLst/>
                        <a:latin typeface="Century Gothic" panose="020B0502020202020204" pitchFamily="34" charset="0"/>
                      </a:endParaRPr>
                    </a:p>
                  </a:txBody>
                  <a:tcPr marL="0" marR="0" marT="0" marB="0" anchor="b"/>
                </a:tc>
                <a:extLst>
                  <a:ext uri="{0D108BD9-81ED-4DB2-BD59-A6C34878D82A}">
                    <a16:rowId xmlns:a16="http://schemas.microsoft.com/office/drawing/2014/main" val="1266203038"/>
                  </a:ext>
                </a:extLst>
              </a:tr>
              <a:tr h="463825">
                <a:tc>
                  <a:txBody>
                    <a:bodyPr/>
                    <a:lstStyle/>
                    <a:p>
                      <a:pPr algn="ctr" fontAlgn="b"/>
                      <a:r>
                        <a:rPr lang="en-CA" sz="1800" b="1" u="none" strike="noStrike" dirty="0">
                          <a:solidFill>
                            <a:schemeClr val="bg1"/>
                          </a:solidFill>
                          <a:effectLst/>
                        </a:rPr>
                        <a:t>25 to 50%+</a:t>
                      </a:r>
                      <a:endParaRPr lang="en-CA" sz="1800" b="1" i="0" u="none" strike="noStrike" dirty="0">
                        <a:solidFill>
                          <a:schemeClr val="bg1"/>
                        </a:solidFill>
                        <a:effectLst/>
                        <a:latin typeface="Century Gothic" panose="020B0502020202020204" pitchFamily="34" charset="0"/>
                      </a:endParaRPr>
                    </a:p>
                  </a:txBody>
                  <a:tcPr marL="0" marR="0" marT="0" marB="0" anchor="b"/>
                </a:tc>
                <a:tc>
                  <a:txBody>
                    <a:bodyPr/>
                    <a:lstStyle/>
                    <a:p>
                      <a:pPr algn="ctr" fontAlgn="b"/>
                      <a:r>
                        <a:rPr lang="en-CA" sz="1800" b="1" u="none" strike="noStrike" dirty="0">
                          <a:solidFill>
                            <a:schemeClr val="bg1"/>
                          </a:solidFill>
                          <a:effectLst/>
                        </a:rPr>
                        <a:t>46</a:t>
                      </a:r>
                      <a:endParaRPr lang="en-CA" sz="1800" b="1" i="0" u="none" strike="noStrike" dirty="0">
                        <a:solidFill>
                          <a:schemeClr val="bg1"/>
                        </a:solidFill>
                        <a:effectLst/>
                        <a:latin typeface="Century Gothic" panose="020B0502020202020204" pitchFamily="34" charset="0"/>
                      </a:endParaRPr>
                    </a:p>
                  </a:txBody>
                  <a:tcPr marL="0" marR="0" marT="0" marB="0" anchor="b"/>
                </a:tc>
                <a:extLst>
                  <a:ext uri="{0D108BD9-81ED-4DB2-BD59-A6C34878D82A}">
                    <a16:rowId xmlns:a16="http://schemas.microsoft.com/office/drawing/2014/main" val="2073353871"/>
                  </a:ext>
                </a:extLst>
              </a:tr>
            </a:tbl>
          </a:graphicData>
        </a:graphic>
      </p:graphicFrame>
    </p:spTree>
    <p:extLst>
      <p:ext uri="{BB962C8B-B14F-4D97-AF65-F5344CB8AC3E}">
        <p14:creationId xmlns:p14="http://schemas.microsoft.com/office/powerpoint/2010/main" val="302834870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7426B6-4D96-B59D-4BAB-77F76D9AB0A8}"/>
              </a:ext>
            </a:extLst>
          </p:cNvPr>
          <p:cNvSpPr>
            <a:spLocks noGrp="1"/>
          </p:cNvSpPr>
          <p:nvPr>
            <p:ph type="title"/>
          </p:nvPr>
        </p:nvSpPr>
        <p:spPr>
          <a:xfrm>
            <a:off x="1141414" y="708953"/>
            <a:ext cx="9905998" cy="1478570"/>
          </a:xfrm>
        </p:spPr>
        <p:txBody>
          <a:bodyPr/>
          <a:lstStyle/>
          <a:p>
            <a:pPr algn="ctr"/>
            <a:r>
              <a:rPr lang="en-US" dirty="0">
                <a:solidFill>
                  <a:schemeClr val="bg1"/>
                </a:solidFill>
              </a:rPr>
              <a:t>% change in Business Assessed value</a:t>
            </a:r>
            <a:endParaRPr lang="en-CA" dirty="0">
              <a:solidFill>
                <a:schemeClr val="bg1"/>
              </a:solidFill>
            </a:endParaRPr>
          </a:p>
        </p:txBody>
      </p:sp>
      <p:graphicFrame>
        <p:nvGraphicFramePr>
          <p:cNvPr id="8" name="Content Placeholder 7">
            <a:extLst>
              <a:ext uri="{FF2B5EF4-FFF2-40B4-BE49-F238E27FC236}">
                <a16:creationId xmlns:a16="http://schemas.microsoft.com/office/drawing/2014/main" id="{DB856FE5-9F11-1144-8749-2D8E68F69A16}"/>
              </a:ext>
            </a:extLst>
          </p:cNvPr>
          <p:cNvGraphicFramePr>
            <a:graphicFrameLocks noGrp="1"/>
          </p:cNvGraphicFramePr>
          <p:nvPr>
            <p:ph idx="1"/>
            <p:extLst>
              <p:ext uri="{D42A27DB-BD31-4B8C-83A1-F6EECF244321}">
                <p14:modId xmlns:p14="http://schemas.microsoft.com/office/powerpoint/2010/main" val="299538659"/>
              </p:ext>
            </p:extLst>
          </p:nvPr>
        </p:nvGraphicFramePr>
        <p:xfrm>
          <a:off x="4411226" y="2289682"/>
          <a:ext cx="6636186" cy="354171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9" name="Table 8">
            <a:extLst>
              <a:ext uri="{FF2B5EF4-FFF2-40B4-BE49-F238E27FC236}">
                <a16:creationId xmlns:a16="http://schemas.microsoft.com/office/drawing/2014/main" id="{B381FFA0-C2D5-B535-CF33-9286EF5DC43E}"/>
              </a:ext>
            </a:extLst>
          </p:cNvPr>
          <p:cNvGraphicFramePr>
            <a:graphicFrameLocks noGrp="1"/>
          </p:cNvGraphicFramePr>
          <p:nvPr>
            <p:extLst>
              <p:ext uri="{D42A27DB-BD31-4B8C-83A1-F6EECF244321}">
                <p14:modId xmlns:p14="http://schemas.microsoft.com/office/powerpoint/2010/main" val="2106957493"/>
              </p:ext>
            </p:extLst>
          </p:nvPr>
        </p:nvGraphicFramePr>
        <p:xfrm>
          <a:off x="1583540" y="2449001"/>
          <a:ext cx="3510973" cy="2221477"/>
        </p:xfrm>
        <a:graphic>
          <a:graphicData uri="http://schemas.openxmlformats.org/drawingml/2006/table">
            <a:tbl>
              <a:tblPr>
                <a:tableStyleId>{2D5ABB26-0587-4C30-8999-92F81FD0307C}</a:tableStyleId>
              </a:tblPr>
              <a:tblGrid>
                <a:gridCol w="1481207">
                  <a:extLst>
                    <a:ext uri="{9D8B030D-6E8A-4147-A177-3AD203B41FA5}">
                      <a16:colId xmlns:a16="http://schemas.microsoft.com/office/drawing/2014/main" val="3073315336"/>
                    </a:ext>
                  </a:extLst>
                </a:gridCol>
                <a:gridCol w="2029766">
                  <a:extLst>
                    <a:ext uri="{9D8B030D-6E8A-4147-A177-3AD203B41FA5}">
                      <a16:colId xmlns:a16="http://schemas.microsoft.com/office/drawing/2014/main" val="3169894594"/>
                    </a:ext>
                  </a:extLst>
                </a:gridCol>
              </a:tblGrid>
              <a:tr h="439413">
                <a:tc>
                  <a:txBody>
                    <a:bodyPr/>
                    <a:lstStyle/>
                    <a:p>
                      <a:pPr algn="ctr" fontAlgn="b"/>
                      <a:r>
                        <a:rPr lang="en-US" sz="1800" b="1" i="0" u="none" strike="noStrike" dirty="0">
                          <a:solidFill>
                            <a:schemeClr val="bg1"/>
                          </a:solidFill>
                          <a:effectLst/>
                          <a:latin typeface="Century Gothic" panose="020B0502020202020204" pitchFamily="34" charset="0"/>
                        </a:rPr>
                        <a:t>% Change </a:t>
                      </a:r>
                      <a:endParaRPr lang="en-CA" sz="1800" b="1" i="0" u="none" strike="noStrike" dirty="0">
                        <a:solidFill>
                          <a:schemeClr val="bg1"/>
                        </a:solidFill>
                        <a:effectLst/>
                        <a:latin typeface="Century Gothic" panose="020B0502020202020204" pitchFamily="34" charset="0"/>
                      </a:endParaRPr>
                    </a:p>
                  </a:txBody>
                  <a:tcPr marL="0" marR="0" marT="0" marB="0" anchor="b"/>
                </a:tc>
                <a:tc>
                  <a:txBody>
                    <a:bodyPr/>
                    <a:lstStyle/>
                    <a:p>
                      <a:pPr algn="ctr" fontAlgn="b"/>
                      <a:r>
                        <a:rPr lang="en-US" sz="1800" b="1" i="0" u="none" strike="noStrike" dirty="0">
                          <a:solidFill>
                            <a:schemeClr val="bg1"/>
                          </a:solidFill>
                          <a:effectLst/>
                          <a:latin typeface="Century Gothic" panose="020B0502020202020204" pitchFamily="34" charset="0"/>
                        </a:rPr>
                        <a:t>Total Properties</a:t>
                      </a:r>
                      <a:endParaRPr lang="en-CA" sz="1800" b="1" i="0" u="none" strike="noStrike" dirty="0">
                        <a:solidFill>
                          <a:schemeClr val="bg1"/>
                        </a:solidFill>
                        <a:effectLst/>
                        <a:latin typeface="Century Gothic" panose="020B0502020202020204" pitchFamily="34" charset="0"/>
                      </a:endParaRPr>
                    </a:p>
                  </a:txBody>
                  <a:tcPr marL="0" marR="0" marT="0" marB="0" anchor="b"/>
                </a:tc>
                <a:extLst>
                  <a:ext uri="{0D108BD9-81ED-4DB2-BD59-A6C34878D82A}">
                    <a16:rowId xmlns:a16="http://schemas.microsoft.com/office/drawing/2014/main" val="904703021"/>
                  </a:ext>
                </a:extLst>
              </a:tr>
              <a:tr h="439413">
                <a:tc>
                  <a:txBody>
                    <a:bodyPr/>
                    <a:lstStyle/>
                    <a:p>
                      <a:pPr algn="ctr" fontAlgn="b"/>
                      <a:r>
                        <a:rPr lang="en-CA" sz="1800" b="1" i="0" u="none" strike="noStrike" kern="1200" dirty="0">
                          <a:solidFill>
                            <a:schemeClr val="bg1"/>
                          </a:solidFill>
                          <a:effectLst/>
                          <a:latin typeface="Century Gothic" panose="020B0502020202020204" pitchFamily="34" charset="0"/>
                          <a:ea typeface="+mn-ea"/>
                          <a:cs typeface="+mn-cs"/>
                        </a:rPr>
                        <a:t>0 to -9%</a:t>
                      </a:r>
                    </a:p>
                  </a:txBody>
                  <a:tcPr marL="0" marR="0" marT="0" marB="0" anchor="b"/>
                </a:tc>
                <a:tc>
                  <a:txBody>
                    <a:bodyPr/>
                    <a:lstStyle/>
                    <a:p>
                      <a:pPr algn="ctr" fontAlgn="ctr"/>
                      <a:r>
                        <a:rPr lang="en-CA" sz="1800" b="1" i="0" u="none" strike="noStrike" kern="1200" dirty="0">
                          <a:solidFill>
                            <a:schemeClr val="bg1"/>
                          </a:solidFill>
                          <a:effectLst/>
                          <a:latin typeface="Century Gothic" panose="020B0502020202020204" pitchFamily="34" charset="0"/>
                          <a:ea typeface="+mn-ea"/>
                          <a:cs typeface="+mn-cs"/>
                        </a:rPr>
                        <a:t>20</a:t>
                      </a:r>
                    </a:p>
                  </a:txBody>
                  <a:tcPr marL="0" marR="0" marT="0" marB="0" anchor="ctr"/>
                </a:tc>
                <a:extLst>
                  <a:ext uri="{0D108BD9-81ED-4DB2-BD59-A6C34878D82A}">
                    <a16:rowId xmlns:a16="http://schemas.microsoft.com/office/drawing/2014/main" val="3871444060"/>
                  </a:ext>
                </a:extLst>
              </a:tr>
              <a:tr h="439413">
                <a:tc>
                  <a:txBody>
                    <a:bodyPr/>
                    <a:lstStyle/>
                    <a:p>
                      <a:pPr algn="ctr" fontAlgn="b"/>
                      <a:r>
                        <a:rPr lang="en-CA" sz="1800" b="1" i="0" u="none" strike="noStrike" kern="1200" dirty="0">
                          <a:solidFill>
                            <a:schemeClr val="bg1"/>
                          </a:solidFill>
                          <a:effectLst/>
                          <a:latin typeface="Century Gothic" panose="020B0502020202020204" pitchFamily="34" charset="0"/>
                          <a:ea typeface="+mn-ea"/>
                          <a:cs typeface="+mn-cs"/>
                        </a:rPr>
                        <a:t>0 to 5 %</a:t>
                      </a:r>
                    </a:p>
                  </a:txBody>
                  <a:tcPr marL="0" marR="0" marT="0" marB="0" anchor="b"/>
                </a:tc>
                <a:tc>
                  <a:txBody>
                    <a:bodyPr/>
                    <a:lstStyle/>
                    <a:p>
                      <a:pPr algn="ctr" fontAlgn="ctr"/>
                      <a:r>
                        <a:rPr lang="en-CA" sz="1800" b="1" i="0" u="none" strike="noStrike" kern="1200" dirty="0">
                          <a:solidFill>
                            <a:schemeClr val="bg1"/>
                          </a:solidFill>
                          <a:effectLst/>
                          <a:latin typeface="Century Gothic" panose="020B0502020202020204" pitchFamily="34" charset="0"/>
                          <a:ea typeface="+mn-ea"/>
                          <a:cs typeface="+mn-cs"/>
                        </a:rPr>
                        <a:t>89</a:t>
                      </a:r>
                    </a:p>
                  </a:txBody>
                  <a:tcPr marL="0" marR="0" marT="0" marB="0" anchor="ctr"/>
                </a:tc>
                <a:extLst>
                  <a:ext uri="{0D108BD9-81ED-4DB2-BD59-A6C34878D82A}">
                    <a16:rowId xmlns:a16="http://schemas.microsoft.com/office/drawing/2014/main" val="4049373081"/>
                  </a:ext>
                </a:extLst>
              </a:tr>
              <a:tr h="439413">
                <a:tc>
                  <a:txBody>
                    <a:bodyPr/>
                    <a:lstStyle/>
                    <a:p>
                      <a:pPr algn="ctr" fontAlgn="b"/>
                      <a:r>
                        <a:rPr lang="en-CA" sz="1800" b="1" i="0" u="none" strike="noStrike" kern="1200" dirty="0">
                          <a:solidFill>
                            <a:schemeClr val="bg1"/>
                          </a:solidFill>
                          <a:effectLst/>
                          <a:latin typeface="Century Gothic" panose="020B0502020202020204" pitchFamily="34" charset="0"/>
                          <a:ea typeface="+mn-ea"/>
                          <a:cs typeface="+mn-cs"/>
                        </a:rPr>
                        <a:t>6 to 23%</a:t>
                      </a:r>
                    </a:p>
                  </a:txBody>
                  <a:tcPr marL="0" marR="0" marT="0" marB="0" anchor="b"/>
                </a:tc>
                <a:tc>
                  <a:txBody>
                    <a:bodyPr/>
                    <a:lstStyle/>
                    <a:p>
                      <a:pPr algn="ctr" fontAlgn="b"/>
                      <a:r>
                        <a:rPr lang="en-CA" sz="1800" b="1" i="0" u="none" strike="noStrike" kern="1200" dirty="0">
                          <a:solidFill>
                            <a:schemeClr val="bg1"/>
                          </a:solidFill>
                          <a:effectLst/>
                          <a:latin typeface="Century Gothic" panose="020B0502020202020204" pitchFamily="34" charset="0"/>
                          <a:ea typeface="+mn-ea"/>
                          <a:cs typeface="+mn-cs"/>
                        </a:rPr>
                        <a:t>84</a:t>
                      </a:r>
                    </a:p>
                  </a:txBody>
                  <a:tcPr marL="0" marR="0" marT="0" marB="0" anchor="b"/>
                </a:tc>
                <a:extLst>
                  <a:ext uri="{0D108BD9-81ED-4DB2-BD59-A6C34878D82A}">
                    <a16:rowId xmlns:a16="http://schemas.microsoft.com/office/drawing/2014/main" val="1266203038"/>
                  </a:ext>
                </a:extLst>
              </a:tr>
              <a:tr h="463825">
                <a:tc>
                  <a:txBody>
                    <a:bodyPr/>
                    <a:lstStyle/>
                    <a:p>
                      <a:pPr algn="ctr" fontAlgn="b"/>
                      <a:r>
                        <a:rPr lang="en-CA" sz="1800" b="1" i="0" u="none" strike="noStrike" kern="1200" dirty="0">
                          <a:solidFill>
                            <a:schemeClr val="bg1"/>
                          </a:solidFill>
                          <a:effectLst/>
                          <a:latin typeface="Century Gothic" panose="020B0502020202020204" pitchFamily="34" charset="0"/>
                          <a:ea typeface="+mn-ea"/>
                          <a:cs typeface="+mn-cs"/>
                        </a:rPr>
                        <a:t>40 to 55%+</a:t>
                      </a:r>
                    </a:p>
                  </a:txBody>
                  <a:tcPr marL="0" marR="0" marT="0" marB="0" anchor="b"/>
                </a:tc>
                <a:tc>
                  <a:txBody>
                    <a:bodyPr/>
                    <a:lstStyle/>
                    <a:p>
                      <a:pPr algn="ctr" fontAlgn="b"/>
                      <a:r>
                        <a:rPr lang="en-CA" sz="1800" b="1" i="0" u="none" strike="noStrike" kern="1200" dirty="0">
                          <a:solidFill>
                            <a:schemeClr val="bg1"/>
                          </a:solidFill>
                          <a:effectLst/>
                          <a:latin typeface="Century Gothic" panose="020B0502020202020204" pitchFamily="34" charset="0"/>
                          <a:ea typeface="+mn-ea"/>
                          <a:cs typeface="+mn-cs"/>
                        </a:rPr>
                        <a:t>18</a:t>
                      </a:r>
                    </a:p>
                  </a:txBody>
                  <a:tcPr marL="0" marR="0" marT="0" marB="0" anchor="b"/>
                </a:tc>
                <a:extLst>
                  <a:ext uri="{0D108BD9-81ED-4DB2-BD59-A6C34878D82A}">
                    <a16:rowId xmlns:a16="http://schemas.microsoft.com/office/drawing/2014/main" val="2073353871"/>
                  </a:ext>
                </a:extLst>
              </a:tr>
            </a:tbl>
          </a:graphicData>
        </a:graphic>
      </p:graphicFrame>
    </p:spTree>
    <p:extLst>
      <p:ext uri="{BB962C8B-B14F-4D97-AF65-F5344CB8AC3E}">
        <p14:creationId xmlns:p14="http://schemas.microsoft.com/office/powerpoint/2010/main" val="284532768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CBC844-6B55-2BA4-B71E-685715A2E5DD}"/>
              </a:ext>
            </a:extLst>
          </p:cNvPr>
          <p:cNvSpPr>
            <a:spLocks noGrp="1"/>
          </p:cNvSpPr>
          <p:nvPr>
            <p:ph type="title"/>
          </p:nvPr>
        </p:nvSpPr>
        <p:spPr>
          <a:xfrm>
            <a:off x="1144589" y="326318"/>
            <a:ext cx="9905998" cy="1478570"/>
          </a:xfrm>
        </p:spPr>
        <p:txBody>
          <a:bodyPr/>
          <a:lstStyle/>
          <a:p>
            <a:pPr algn="ctr"/>
            <a:r>
              <a:rPr lang="en-US" dirty="0">
                <a:solidFill>
                  <a:schemeClr val="bg1"/>
                </a:solidFill>
              </a:rPr>
              <a:t>Average assessed values </a:t>
            </a:r>
            <a:br>
              <a:rPr lang="en-US" dirty="0">
                <a:solidFill>
                  <a:schemeClr val="bg1"/>
                </a:solidFill>
              </a:rPr>
            </a:br>
            <a:r>
              <a:rPr lang="en-US" dirty="0">
                <a:solidFill>
                  <a:schemeClr val="bg1"/>
                </a:solidFill>
              </a:rPr>
              <a:t>for 2024 Completed Roll</a:t>
            </a:r>
            <a:endParaRPr lang="en-CA" dirty="0">
              <a:solidFill>
                <a:schemeClr val="bg1"/>
              </a:solidFill>
            </a:endParaRPr>
          </a:p>
        </p:txBody>
      </p:sp>
      <p:graphicFrame>
        <p:nvGraphicFramePr>
          <p:cNvPr id="8" name="Table 7">
            <a:extLst>
              <a:ext uri="{FF2B5EF4-FFF2-40B4-BE49-F238E27FC236}">
                <a16:creationId xmlns:a16="http://schemas.microsoft.com/office/drawing/2014/main" id="{CFFC449A-0F41-475E-4DF0-90376596B6BB}"/>
              </a:ext>
            </a:extLst>
          </p:cNvPr>
          <p:cNvGraphicFramePr>
            <a:graphicFrameLocks noGrp="1"/>
          </p:cNvGraphicFramePr>
          <p:nvPr>
            <p:extLst>
              <p:ext uri="{D42A27DB-BD31-4B8C-83A1-F6EECF244321}">
                <p14:modId xmlns:p14="http://schemas.microsoft.com/office/powerpoint/2010/main" val="3430418064"/>
              </p:ext>
            </p:extLst>
          </p:nvPr>
        </p:nvGraphicFramePr>
        <p:xfrm>
          <a:off x="1141413" y="1804888"/>
          <a:ext cx="9761050" cy="1854200"/>
        </p:xfrm>
        <a:graphic>
          <a:graphicData uri="http://schemas.openxmlformats.org/drawingml/2006/table">
            <a:tbl>
              <a:tblPr firstRow="1" bandRow="1">
                <a:tableStyleId>{5C22544A-7EE6-4342-B048-85BDC9FD1C3A}</a:tableStyleId>
              </a:tblPr>
              <a:tblGrid>
                <a:gridCol w="1952210">
                  <a:extLst>
                    <a:ext uri="{9D8B030D-6E8A-4147-A177-3AD203B41FA5}">
                      <a16:colId xmlns:a16="http://schemas.microsoft.com/office/drawing/2014/main" val="4197152917"/>
                    </a:ext>
                  </a:extLst>
                </a:gridCol>
                <a:gridCol w="1940601">
                  <a:extLst>
                    <a:ext uri="{9D8B030D-6E8A-4147-A177-3AD203B41FA5}">
                      <a16:colId xmlns:a16="http://schemas.microsoft.com/office/drawing/2014/main" val="2274777953"/>
                    </a:ext>
                  </a:extLst>
                </a:gridCol>
                <a:gridCol w="1963819">
                  <a:extLst>
                    <a:ext uri="{9D8B030D-6E8A-4147-A177-3AD203B41FA5}">
                      <a16:colId xmlns:a16="http://schemas.microsoft.com/office/drawing/2014/main" val="2646579444"/>
                    </a:ext>
                  </a:extLst>
                </a:gridCol>
                <a:gridCol w="1952210">
                  <a:extLst>
                    <a:ext uri="{9D8B030D-6E8A-4147-A177-3AD203B41FA5}">
                      <a16:colId xmlns:a16="http://schemas.microsoft.com/office/drawing/2014/main" val="673025253"/>
                    </a:ext>
                  </a:extLst>
                </a:gridCol>
                <a:gridCol w="1952210">
                  <a:extLst>
                    <a:ext uri="{9D8B030D-6E8A-4147-A177-3AD203B41FA5}">
                      <a16:colId xmlns:a16="http://schemas.microsoft.com/office/drawing/2014/main" val="1157961034"/>
                    </a:ext>
                  </a:extLst>
                </a:gridCol>
              </a:tblGrid>
              <a:tr h="370840">
                <a:tc>
                  <a:txBody>
                    <a:bodyPr/>
                    <a:lstStyle/>
                    <a:p>
                      <a:r>
                        <a:rPr lang="en-US" dirty="0">
                          <a:solidFill>
                            <a:schemeClr val="bg1"/>
                          </a:solidFill>
                        </a:rPr>
                        <a:t>Class 1</a:t>
                      </a:r>
                      <a:endParaRPr lang="en-CA" dirty="0">
                        <a:solidFill>
                          <a:schemeClr val="bg1"/>
                        </a:solidFill>
                      </a:endParaRPr>
                    </a:p>
                  </a:txBody>
                  <a:tcPr/>
                </a:tc>
                <a:tc>
                  <a:txBody>
                    <a:bodyPr/>
                    <a:lstStyle/>
                    <a:p>
                      <a:r>
                        <a:rPr lang="en-US" dirty="0">
                          <a:solidFill>
                            <a:schemeClr val="bg1"/>
                          </a:solidFill>
                        </a:rPr>
                        <a:t>2024 Count</a:t>
                      </a:r>
                      <a:endParaRPr lang="en-CA" dirty="0">
                        <a:solidFill>
                          <a:schemeClr val="bg1"/>
                        </a:solidFill>
                      </a:endParaRPr>
                    </a:p>
                  </a:txBody>
                  <a:tcPr/>
                </a:tc>
                <a:tc>
                  <a:txBody>
                    <a:bodyPr/>
                    <a:lstStyle/>
                    <a:p>
                      <a:r>
                        <a:rPr lang="en-US" dirty="0">
                          <a:solidFill>
                            <a:schemeClr val="bg1"/>
                          </a:solidFill>
                        </a:rPr>
                        <a:t>2024</a:t>
                      </a:r>
                      <a:endParaRPr lang="en-CA" dirty="0">
                        <a:solidFill>
                          <a:schemeClr val="bg1"/>
                        </a:solidFill>
                      </a:endParaRPr>
                    </a:p>
                  </a:txBody>
                  <a:tcPr/>
                </a:tc>
                <a:tc>
                  <a:txBody>
                    <a:bodyPr/>
                    <a:lstStyle/>
                    <a:p>
                      <a:r>
                        <a:rPr lang="en-US" dirty="0">
                          <a:solidFill>
                            <a:schemeClr val="bg1"/>
                          </a:solidFill>
                        </a:rPr>
                        <a:t>2023</a:t>
                      </a:r>
                      <a:endParaRPr lang="en-CA" dirty="0">
                        <a:solidFill>
                          <a:schemeClr val="bg1"/>
                        </a:solidFill>
                      </a:endParaRPr>
                    </a:p>
                  </a:txBody>
                  <a:tcPr/>
                </a:tc>
                <a:tc>
                  <a:txBody>
                    <a:bodyPr/>
                    <a:lstStyle/>
                    <a:p>
                      <a:r>
                        <a:rPr lang="en-US" dirty="0">
                          <a:solidFill>
                            <a:schemeClr val="bg1"/>
                          </a:solidFill>
                        </a:rPr>
                        <a:t>2022</a:t>
                      </a:r>
                      <a:endParaRPr lang="en-CA" dirty="0">
                        <a:solidFill>
                          <a:schemeClr val="bg1"/>
                        </a:solidFill>
                      </a:endParaRPr>
                    </a:p>
                  </a:txBody>
                  <a:tcPr/>
                </a:tc>
                <a:extLst>
                  <a:ext uri="{0D108BD9-81ED-4DB2-BD59-A6C34878D82A}">
                    <a16:rowId xmlns:a16="http://schemas.microsoft.com/office/drawing/2014/main" val="893778293"/>
                  </a:ext>
                </a:extLst>
              </a:tr>
              <a:tr h="370840">
                <a:tc>
                  <a:txBody>
                    <a:bodyPr/>
                    <a:lstStyle/>
                    <a:p>
                      <a:r>
                        <a:rPr lang="en-US" dirty="0">
                          <a:solidFill>
                            <a:schemeClr val="bg1"/>
                          </a:solidFill>
                        </a:rPr>
                        <a:t>Vacant</a:t>
                      </a:r>
                      <a:endParaRPr lang="en-CA" dirty="0">
                        <a:solidFill>
                          <a:schemeClr val="bg1"/>
                        </a:solidFill>
                      </a:endParaRPr>
                    </a:p>
                  </a:txBody>
                  <a:tcPr/>
                </a:tc>
                <a:tc>
                  <a:txBody>
                    <a:bodyPr/>
                    <a:lstStyle/>
                    <a:p>
                      <a:r>
                        <a:rPr lang="en-US" dirty="0">
                          <a:solidFill>
                            <a:schemeClr val="bg1"/>
                          </a:solidFill>
                        </a:rPr>
                        <a:t>183</a:t>
                      </a:r>
                      <a:endParaRPr lang="en-CA" dirty="0">
                        <a:solidFill>
                          <a:schemeClr val="bg1"/>
                        </a:solidFill>
                      </a:endParaRPr>
                    </a:p>
                  </a:txBody>
                  <a:tcPr/>
                </a:tc>
                <a:tc>
                  <a:txBody>
                    <a:bodyPr/>
                    <a:lstStyle/>
                    <a:p>
                      <a:r>
                        <a:rPr lang="en-US" dirty="0">
                          <a:solidFill>
                            <a:schemeClr val="bg1"/>
                          </a:solidFill>
                        </a:rPr>
                        <a:t>146,221,800</a:t>
                      </a:r>
                      <a:endParaRPr lang="en-CA" dirty="0">
                        <a:solidFill>
                          <a:schemeClr val="bg1"/>
                        </a:solidFill>
                      </a:endParaRPr>
                    </a:p>
                  </a:txBody>
                  <a:tcPr/>
                </a:tc>
                <a:tc>
                  <a:txBody>
                    <a:bodyPr/>
                    <a:lstStyle/>
                    <a:p>
                      <a:r>
                        <a:rPr lang="en-US" dirty="0">
                          <a:solidFill>
                            <a:schemeClr val="bg1"/>
                          </a:solidFill>
                        </a:rPr>
                        <a:t>148,779,400</a:t>
                      </a:r>
                      <a:endParaRPr lang="en-CA" dirty="0">
                        <a:solidFill>
                          <a:schemeClr val="bg1"/>
                        </a:solidFill>
                      </a:endParaRPr>
                    </a:p>
                  </a:txBody>
                  <a:tcPr/>
                </a:tc>
                <a:tc>
                  <a:txBody>
                    <a:bodyPr/>
                    <a:lstStyle/>
                    <a:p>
                      <a:r>
                        <a:rPr lang="en-US" dirty="0">
                          <a:solidFill>
                            <a:schemeClr val="bg1"/>
                          </a:solidFill>
                        </a:rPr>
                        <a:t>129,971,700</a:t>
                      </a:r>
                      <a:endParaRPr lang="en-CA" dirty="0">
                        <a:solidFill>
                          <a:schemeClr val="bg1"/>
                        </a:solidFill>
                      </a:endParaRPr>
                    </a:p>
                  </a:txBody>
                  <a:tcPr/>
                </a:tc>
                <a:extLst>
                  <a:ext uri="{0D108BD9-81ED-4DB2-BD59-A6C34878D82A}">
                    <a16:rowId xmlns:a16="http://schemas.microsoft.com/office/drawing/2014/main" val="1496207768"/>
                  </a:ext>
                </a:extLst>
              </a:tr>
              <a:tr h="370840">
                <a:tc>
                  <a:txBody>
                    <a:bodyPr/>
                    <a:lstStyle/>
                    <a:p>
                      <a:r>
                        <a:rPr lang="en-US" dirty="0">
                          <a:solidFill>
                            <a:schemeClr val="bg1"/>
                          </a:solidFill>
                        </a:rPr>
                        <a:t>Single Family</a:t>
                      </a:r>
                      <a:endParaRPr lang="en-CA" dirty="0">
                        <a:solidFill>
                          <a:schemeClr val="bg1"/>
                        </a:solidFill>
                      </a:endParaRPr>
                    </a:p>
                  </a:txBody>
                  <a:tcPr/>
                </a:tc>
                <a:tc>
                  <a:txBody>
                    <a:bodyPr/>
                    <a:lstStyle/>
                    <a:p>
                      <a:r>
                        <a:rPr lang="en-US" dirty="0">
                          <a:solidFill>
                            <a:schemeClr val="bg1"/>
                          </a:solidFill>
                        </a:rPr>
                        <a:t>800 </a:t>
                      </a:r>
                      <a:r>
                        <a:rPr lang="en-US" sz="1100" dirty="0">
                          <a:solidFill>
                            <a:schemeClr val="bg1"/>
                          </a:solidFill>
                        </a:rPr>
                        <a:t>(815 in 2023)</a:t>
                      </a:r>
                      <a:endParaRPr lang="en-CA" dirty="0">
                        <a:solidFill>
                          <a:schemeClr val="bg1"/>
                        </a:solidFill>
                      </a:endParaRPr>
                    </a:p>
                  </a:txBody>
                  <a:tcPr/>
                </a:tc>
                <a:tc>
                  <a:txBody>
                    <a:bodyPr/>
                    <a:lstStyle/>
                    <a:p>
                      <a:r>
                        <a:rPr lang="en-US" dirty="0">
                          <a:solidFill>
                            <a:schemeClr val="bg1"/>
                          </a:solidFill>
                        </a:rPr>
                        <a:t>694,752,900</a:t>
                      </a:r>
                      <a:endParaRPr lang="en-CA" dirty="0">
                        <a:solidFill>
                          <a:schemeClr val="bg1"/>
                        </a:solidFill>
                      </a:endParaRPr>
                    </a:p>
                  </a:txBody>
                  <a:tcPr/>
                </a:tc>
                <a:tc>
                  <a:txBody>
                    <a:bodyPr/>
                    <a:lstStyle/>
                    <a:p>
                      <a:r>
                        <a:rPr lang="en-US" dirty="0">
                          <a:solidFill>
                            <a:schemeClr val="bg1"/>
                          </a:solidFill>
                        </a:rPr>
                        <a:t>730,112,400</a:t>
                      </a:r>
                      <a:endParaRPr lang="en-CA" dirty="0">
                        <a:solidFill>
                          <a:schemeClr val="bg1"/>
                        </a:solidFill>
                      </a:endParaRPr>
                    </a:p>
                  </a:txBody>
                  <a:tcPr/>
                </a:tc>
                <a:tc>
                  <a:txBody>
                    <a:bodyPr/>
                    <a:lstStyle/>
                    <a:p>
                      <a:r>
                        <a:rPr lang="en-US" dirty="0">
                          <a:solidFill>
                            <a:schemeClr val="bg1"/>
                          </a:solidFill>
                        </a:rPr>
                        <a:t>594,651,900</a:t>
                      </a:r>
                      <a:endParaRPr lang="en-CA" dirty="0">
                        <a:solidFill>
                          <a:schemeClr val="bg1"/>
                        </a:solidFill>
                      </a:endParaRPr>
                    </a:p>
                  </a:txBody>
                  <a:tcPr/>
                </a:tc>
                <a:extLst>
                  <a:ext uri="{0D108BD9-81ED-4DB2-BD59-A6C34878D82A}">
                    <a16:rowId xmlns:a16="http://schemas.microsoft.com/office/drawing/2014/main" val="2831134758"/>
                  </a:ext>
                </a:extLst>
              </a:tr>
              <a:tr h="370840">
                <a:tc>
                  <a:txBody>
                    <a:bodyPr/>
                    <a:lstStyle/>
                    <a:p>
                      <a:r>
                        <a:rPr lang="en-US" dirty="0">
                          <a:solidFill>
                            <a:schemeClr val="bg1"/>
                          </a:solidFill>
                        </a:rPr>
                        <a:t>Strata/Other</a:t>
                      </a:r>
                      <a:endParaRPr lang="en-CA" dirty="0">
                        <a:solidFill>
                          <a:schemeClr val="bg1"/>
                        </a:solidFill>
                      </a:endParaRPr>
                    </a:p>
                  </a:txBody>
                  <a:tcPr/>
                </a:tc>
                <a:tc>
                  <a:txBody>
                    <a:bodyPr/>
                    <a:lstStyle/>
                    <a:p>
                      <a:r>
                        <a:rPr lang="en-US" dirty="0">
                          <a:solidFill>
                            <a:schemeClr val="bg1"/>
                          </a:solidFill>
                        </a:rPr>
                        <a:t>479 </a:t>
                      </a:r>
                      <a:r>
                        <a:rPr lang="en-US" sz="1100" dirty="0">
                          <a:solidFill>
                            <a:schemeClr val="bg1"/>
                          </a:solidFill>
                        </a:rPr>
                        <a:t>(451 in 2023)</a:t>
                      </a:r>
                      <a:endParaRPr lang="en-CA" dirty="0">
                        <a:solidFill>
                          <a:schemeClr val="bg1"/>
                        </a:solidFill>
                      </a:endParaRPr>
                    </a:p>
                  </a:txBody>
                  <a:tcPr/>
                </a:tc>
                <a:tc>
                  <a:txBody>
                    <a:bodyPr/>
                    <a:lstStyle/>
                    <a:p>
                      <a:r>
                        <a:rPr lang="en-US" dirty="0">
                          <a:solidFill>
                            <a:schemeClr val="bg1"/>
                          </a:solidFill>
                        </a:rPr>
                        <a:t>268,131,700</a:t>
                      </a:r>
                      <a:endParaRPr lang="en-CA" dirty="0">
                        <a:solidFill>
                          <a:schemeClr val="bg1"/>
                        </a:solidFill>
                      </a:endParaRPr>
                    </a:p>
                  </a:txBody>
                  <a:tcPr/>
                </a:tc>
                <a:tc>
                  <a:txBody>
                    <a:bodyPr/>
                    <a:lstStyle/>
                    <a:p>
                      <a:r>
                        <a:rPr lang="en-US" dirty="0">
                          <a:solidFill>
                            <a:schemeClr val="bg1"/>
                          </a:solidFill>
                        </a:rPr>
                        <a:t>243,788,600</a:t>
                      </a:r>
                      <a:endParaRPr lang="en-CA" dirty="0">
                        <a:solidFill>
                          <a:schemeClr val="bg1"/>
                        </a:solidFill>
                      </a:endParaRPr>
                    </a:p>
                  </a:txBody>
                  <a:tcPr/>
                </a:tc>
                <a:tc>
                  <a:txBody>
                    <a:bodyPr/>
                    <a:lstStyle/>
                    <a:p>
                      <a:r>
                        <a:rPr lang="en-US" dirty="0">
                          <a:solidFill>
                            <a:schemeClr val="bg1"/>
                          </a:solidFill>
                        </a:rPr>
                        <a:t>203,981,700</a:t>
                      </a:r>
                      <a:endParaRPr lang="en-CA" dirty="0">
                        <a:solidFill>
                          <a:schemeClr val="bg1"/>
                        </a:solidFill>
                      </a:endParaRPr>
                    </a:p>
                  </a:txBody>
                  <a:tcPr/>
                </a:tc>
                <a:extLst>
                  <a:ext uri="{0D108BD9-81ED-4DB2-BD59-A6C34878D82A}">
                    <a16:rowId xmlns:a16="http://schemas.microsoft.com/office/drawing/2014/main" val="2065699158"/>
                  </a:ext>
                </a:extLst>
              </a:tr>
              <a:tr h="370840">
                <a:tc>
                  <a:txBody>
                    <a:bodyPr/>
                    <a:lstStyle/>
                    <a:p>
                      <a:r>
                        <a:rPr lang="en-US" b="1" dirty="0">
                          <a:solidFill>
                            <a:schemeClr val="bg1"/>
                          </a:solidFill>
                        </a:rPr>
                        <a:t>Total Residential</a:t>
                      </a:r>
                      <a:endParaRPr lang="en-CA" b="1" dirty="0">
                        <a:solidFill>
                          <a:schemeClr val="bg1"/>
                        </a:solidFill>
                      </a:endParaRPr>
                    </a:p>
                  </a:txBody>
                  <a:tcPr/>
                </a:tc>
                <a:tc>
                  <a:txBody>
                    <a:bodyPr/>
                    <a:lstStyle/>
                    <a:p>
                      <a:r>
                        <a:rPr lang="en-US" b="1" dirty="0">
                          <a:solidFill>
                            <a:schemeClr val="bg1"/>
                          </a:solidFill>
                        </a:rPr>
                        <a:t>1,462</a:t>
                      </a:r>
                      <a:endParaRPr lang="en-CA" b="1" dirty="0">
                        <a:solidFill>
                          <a:schemeClr val="bg1"/>
                        </a:solidFill>
                      </a:endParaRPr>
                    </a:p>
                  </a:txBody>
                  <a:tcPr/>
                </a:tc>
                <a:tc>
                  <a:txBody>
                    <a:bodyPr/>
                    <a:lstStyle/>
                    <a:p>
                      <a:r>
                        <a:rPr lang="en-US" b="1" dirty="0">
                          <a:solidFill>
                            <a:schemeClr val="bg1"/>
                          </a:solidFill>
                        </a:rPr>
                        <a:t>1,128,958,700</a:t>
                      </a:r>
                      <a:endParaRPr lang="en-CA" b="1" dirty="0">
                        <a:solidFill>
                          <a:schemeClr val="bg1"/>
                        </a:solidFill>
                      </a:endParaRPr>
                    </a:p>
                  </a:txBody>
                  <a:tcPr/>
                </a:tc>
                <a:tc>
                  <a:txBody>
                    <a:bodyPr/>
                    <a:lstStyle/>
                    <a:p>
                      <a:r>
                        <a:rPr lang="en-US" b="1" dirty="0">
                          <a:solidFill>
                            <a:schemeClr val="bg1"/>
                          </a:solidFill>
                        </a:rPr>
                        <a:t>1,122,680,400</a:t>
                      </a:r>
                      <a:endParaRPr lang="en-CA" b="1" dirty="0">
                        <a:solidFill>
                          <a:schemeClr val="bg1"/>
                        </a:solidFill>
                      </a:endParaRPr>
                    </a:p>
                  </a:txBody>
                  <a:tcPr/>
                </a:tc>
                <a:tc>
                  <a:txBody>
                    <a:bodyPr/>
                    <a:lstStyle/>
                    <a:p>
                      <a:r>
                        <a:rPr lang="en-US" b="1" dirty="0">
                          <a:solidFill>
                            <a:schemeClr val="bg1"/>
                          </a:solidFill>
                        </a:rPr>
                        <a:t>928,605,300</a:t>
                      </a:r>
                      <a:endParaRPr lang="en-CA" b="1" dirty="0">
                        <a:solidFill>
                          <a:schemeClr val="bg1"/>
                        </a:solidFill>
                      </a:endParaRPr>
                    </a:p>
                  </a:txBody>
                  <a:tcPr/>
                </a:tc>
                <a:extLst>
                  <a:ext uri="{0D108BD9-81ED-4DB2-BD59-A6C34878D82A}">
                    <a16:rowId xmlns:a16="http://schemas.microsoft.com/office/drawing/2014/main" val="3787271178"/>
                  </a:ext>
                </a:extLst>
              </a:tr>
            </a:tbl>
          </a:graphicData>
        </a:graphic>
      </p:graphicFrame>
      <p:graphicFrame>
        <p:nvGraphicFramePr>
          <p:cNvPr id="11" name="Content Placeholder 10">
            <a:extLst>
              <a:ext uri="{FF2B5EF4-FFF2-40B4-BE49-F238E27FC236}">
                <a16:creationId xmlns:a16="http://schemas.microsoft.com/office/drawing/2014/main" id="{1EF4F891-0933-EDB1-5CBE-29983769B6BB}"/>
              </a:ext>
            </a:extLst>
          </p:cNvPr>
          <p:cNvGraphicFramePr>
            <a:graphicFrameLocks noGrp="1"/>
          </p:cNvGraphicFramePr>
          <p:nvPr>
            <p:ph idx="1"/>
            <p:extLst>
              <p:ext uri="{D42A27DB-BD31-4B8C-83A1-F6EECF244321}">
                <p14:modId xmlns:p14="http://schemas.microsoft.com/office/powerpoint/2010/main" val="583532384"/>
              </p:ext>
            </p:extLst>
          </p:nvPr>
        </p:nvGraphicFramePr>
        <p:xfrm>
          <a:off x="1141413" y="4017998"/>
          <a:ext cx="9761050" cy="2287622"/>
        </p:xfrm>
        <a:graphic>
          <a:graphicData uri="http://schemas.openxmlformats.org/drawingml/2006/table">
            <a:tbl>
              <a:tblPr firstRow="1" bandRow="1">
                <a:tableStyleId>{5C22544A-7EE6-4342-B048-85BDC9FD1C3A}</a:tableStyleId>
              </a:tblPr>
              <a:tblGrid>
                <a:gridCol w="1952210">
                  <a:extLst>
                    <a:ext uri="{9D8B030D-6E8A-4147-A177-3AD203B41FA5}">
                      <a16:colId xmlns:a16="http://schemas.microsoft.com/office/drawing/2014/main" val="2052146911"/>
                    </a:ext>
                  </a:extLst>
                </a:gridCol>
                <a:gridCol w="1952210">
                  <a:extLst>
                    <a:ext uri="{9D8B030D-6E8A-4147-A177-3AD203B41FA5}">
                      <a16:colId xmlns:a16="http://schemas.microsoft.com/office/drawing/2014/main" val="337996490"/>
                    </a:ext>
                  </a:extLst>
                </a:gridCol>
                <a:gridCol w="1952210">
                  <a:extLst>
                    <a:ext uri="{9D8B030D-6E8A-4147-A177-3AD203B41FA5}">
                      <a16:colId xmlns:a16="http://schemas.microsoft.com/office/drawing/2014/main" val="1107976855"/>
                    </a:ext>
                  </a:extLst>
                </a:gridCol>
                <a:gridCol w="1952210">
                  <a:extLst>
                    <a:ext uri="{9D8B030D-6E8A-4147-A177-3AD203B41FA5}">
                      <a16:colId xmlns:a16="http://schemas.microsoft.com/office/drawing/2014/main" val="372902953"/>
                    </a:ext>
                  </a:extLst>
                </a:gridCol>
                <a:gridCol w="1952210">
                  <a:extLst>
                    <a:ext uri="{9D8B030D-6E8A-4147-A177-3AD203B41FA5}">
                      <a16:colId xmlns:a16="http://schemas.microsoft.com/office/drawing/2014/main" val="3655464765"/>
                    </a:ext>
                  </a:extLst>
                </a:gridCol>
              </a:tblGrid>
              <a:tr h="433422">
                <a:tc>
                  <a:txBody>
                    <a:bodyPr/>
                    <a:lstStyle/>
                    <a:p>
                      <a:r>
                        <a:rPr lang="en-US" dirty="0">
                          <a:solidFill>
                            <a:schemeClr val="bg1"/>
                          </a:solidFill>
                        </a:rPr>
                        <a:t>Other Classes</a:t>
                      </a:r>
                      <a:endParaRPr lang="en-CA" dirty="0">
                        <a:solidFill>
                          <a:schemeClr val="bg1"/>
                        </a:solidFill>
                      </a:endParaRPr>
                    </a:p>
                  </a:txBody>
                  <a:tcPr/>
                </a:tc>
                <a:tc>
                  <a:txBody>
                    <a:bodyPr/>
                    <a:lstStyle/>
                    <a:p>
                      <a:r>
                        <a:rPr lang="en-US" dirty="0">
                          <a:solidFill>
                            <a:schemeClr val="bg1"/>
                          </a:solidFill>
                        </a:rPr>
                        <a:t>Count</a:t>
                      </a:r>
                      <a:endParaRPr lang="en-CA" dirty="0">
                        <a:solidFill>
                          <a:schemeClr val="bg1"/>
                        </a:solidFill>
                      </a:endParaRPr>
                    </a:p>
                  </a:txBody>
                  <a:tcPr/>
                </a:tc>
                <a:tc>
                  <a:txBody>
                    <a:bodyPr/>
                    <a:lstStyle/>
                    <a:p>
                      <a:r>
                        <a:rPr lang="en-US" dirty="0">
                          <a:solidFill>
                            <a:schemeClr val="bg1"/>
                          </a:solidFill>
                        </a:rPr>
                        <a:t>2024</a:t>
                      </a:r>
                    </a:p>
                  </a:txBody>
                  <a:tcPr/>
                </a:tc>
                <a:tc>
                  <a:txBody>
                    <a:bodyPr/>
                    <a:lstStyle/>
                    <a:p>
                      <a:r>
                        <a:rPr lang="en-US" dirty="0">
                          <a:solidFill>
                            <a:schemeClr val="bg1"/>
                          </a:solidFill>
                        </a:rPr>
                        <a:t>2023</a:t>
                      </a:r>
                    </a:p>
                  </a:txBody>
                  <a:tcPr/>
                </a:tc>
                <a:tc>
                  <a:txBody>
                    <a:bodyPr/>
                    <a:lstStyle/>
                    <a:p>
                      <a:r>
                        <a:rPr lang="en-US" dirty="0">
                          <a:solidFill>
                            <a:schemeClr val="bg1"/>
                          </a:solidFill>
                        </a:rPr>
                        <a:t>2022</a:t>
                      </a:r>
                      <a:endParaRPr lang="en-CA" dirty="0">
                        <a:solidFill>
                          <a:schemeClr val="bg1"/>
                        </a:solidFill>
                      </a:endParaRPr>
                    </a:p>
                  </a:txBody>
                  <a:tcPr/>
                </a:tc>
                <a:extLst>
                  <a:ext uri="{0D108BD9-81ED-4DB2-BD59-A6C34878D82A}">
                    <a16:rowId xmlns:a16="http://schemas.microsoft.com/office/drawing/2014/main" val="638804770"/>
                  </a:ext>
                </a:extLst>
              </a:tr>
              <a:tr h="370840">
                <a:tc>
                  <a:txBody>
                    <a:bodyPr/>
                    <a:lstStyle/>
                    <a:p>
                      <a:pPr marL="0" algn="l" defTabSz="914400" rtl="0" eaLnBrk="1" latinLnBrk="0" hangingPunct="1"/>
                      <a:r>
                        <a:rPr lang="en-US" sz="1800" kern="1200" dirty="0">
                          <a:solidFill>
                            <a:schemeClr val="bg1"/>
                          </a:solidFill>
                          <a:latin typeface="+mn-lt"/>
                          <a:ea typeface="+mn-ea"/>
                          <a:cs typeface="+mn-cs"/>
                        </a:rPr>
                        <a:t>Utilities</a:t>
                      </a:r>
                      <a:endParaRPr lang="en-CA" sz="1800" kern="1200" dirty="0">
                        <a:solidFill>
                          <a:schemeClr val="bg1"/>
                        </a:solidFill>
                        <a:latin typeface="+mn-lt"/>
                        <a:ea typeface="+mn-ea"/>
                        <a:cs typeface="+mn-cs"/>
                      </a:endParaRPr>
                    </a:p>
                  </a:txBody>
                  <a:tcPr/>
                </a:tc>
                <a:tc>
                  <a:txBody>
                    <a:bodyPr/>
                    <a:lstStyle/>
                    <a:p>
                      <a:pPr marL="0" algn="l" defTabSz="914400" rtl="0" eaLnBrk="1" latinLnBrk="0" hangingPunct="1"/>
                      <a:r>
                        <a:rPr lang="en-US" sz="1800" kern="1200" dirty="0">
                          <a:solidFill>
                            <a:schemeClr val="bg1"/>
                          </a:solidFill>
                          <a:latin typeface="+mn-lt"/>
                          <a:ea typeface="+mn-ea"/>
                          <a:cs typeface="+mn-cs"/>
                        </a:rPr>
                        <a:t>8</a:t>
                      </a:r>
                      <a:endParaRPr lang="en-CA" sz="1800" kern="1200" dirty="0">
                        <a:solidFill>
                          <a:schemeClr val="bg1"/>
                        </a:solidFill>
                        <a:latin typeface="+mn-lt"/>
                        <a:ea typeface="+mn-ea"/>
                        <a:cs typeface="+mn-cs"/>
                      </a:endParaRPr>
                    </a:p>
                  </a:txBody>
                  <a:tcPr/>
                </a:tc>
                <a:tc>
                  <a:txBody>
                    <a:bodyPr/>
                    <a:lstStyle/>
                    <a:p>
                      <a:pPr marL="0" algn="l" defTabSz="914400" rtl="0" eaLnBrk="1" latinLnBrk="0" hangingPunct="1"/>
                      <a:r>
                        <a:rPr lang="en-US" sz="1800" kern="1200" dirty="0">
                          <a:solidFill>
                            <a:schemeClr val="bg1"/>
                          </a:solidFill>
                          <a:latin typeface="+mn-lt"/>
                          <a:ea typeface="+mn-ea"/>
                          <a:cs typeface="+mn-cs"/>
                        </a:rPr>
                        <a:t>661,600</a:t>
                      </a:r>
                      <a:endParaRPr lang="en-CA" sz="1800" kern="1200" dirty="0">
                        <a:solidFill>
                          <a:schemeClr val="bg1"/>
                        </a:solidFill>
                        <a:latin typeface="+mn-lt"/>
                        <a:ea typeface="+mn-ea"/>
                        <a:cs typeface="+mn-cs"/>
                      </a:endParaRPr>
                    </a:p>
                  </a:txBody>
                  <a:tcPr/>
                </a:tc>
                <a:tc>
                  <a:txBody>
                    <a:bodyPr/>
                    <a:lstStyle/>
                    <a:p>
                      <a:pPr marL="0" algn="l" defTabSz="914400" rtl="0" eaLnBrk="1" latinLnBrk="0" hangingPunct="1"/>
                      <a:r>
                        <a:rPr lang="en-US" sz="1800" kern="1200" dirty="0">
                          <a:solidFill>
                            <a:schemeClr val="bg1"/>
                          </a:solidFill>
                          <a:latin typeface="+mn-lt"/>
                          <a:ea typeface="+mn-ea"/>
                          <a:cs typeface="+mn-cs"/>
                        </a:rPr>
                        <a:t>607,200</a:t>
                      </a:r>
                      <a:endParaRPr lang="en-CA" sz="1800" kern="1200" dirty="0">
                        <a:solidFill>
                          <a:schemeClr val="bg1"/>
                        </a:solidFill>
                        <a:latin typeface="+mn-lt"/>
                        <a:ea typeface="+mn-ea"/>
                        <a:cs typeface="+mn-cs"/>
                      </a:endParaRPr>
                    </a:p>
                  </a:txBody>
                  <a:tcPr/>
                </a:tc>
                <a:tc>
                  <a:txBody>
                    <a:bodyPr/>
                    <a:lstStyle/>
                    <a:p>
                      <a:pPr marL="0" algn="l" defTabSz="914400" rtl="0" eaLnBrk="1" latinLnBrk="0" hangingPunct="1"/>
                      <a:r>
                        <a:rPr lang="en-US" sz="1800" kern="1200" dirty="0">
                          <a:solidFill>
                            <a:schemeClr val="bg1"/>
                          </a:solidFill>
                          <a:latin typeface="+mn-lt"/>
                          <a:ea typeface="+mn-ea"/>
                          <a:cs typeface="+mn-cs"/>
                        </a:rPr>
                        <a:t>550,200</a:t>
                      </a:r>
                      <a:endParaRPr lang="en-CA" sz="1800" kern="1200" dirty="0">
                        <a:solidFill>
                          <a:schemeClr val="bg1"/>
                        </a:solidFill>
                        <a:latin typeface="+mn-lt"/>
                        <a:ea typeface="+mn-ea"/>
                        <a:cs typeface="+mn-cs"/>
                      </a:endParaRPr>
                    </a:p>
                  </a:txBody>
                  <a:tcPr/>
                </a:tc>
                <a:extLst>
                  <a:ext uri="{0D108BD9-81ED-4DB2-BD59-A6C34878D82A}">
                    <a16:rowId xmlns:a16="http://schemas.microsoft.com/office/drawing/2014/main" val="3176267793"/>
                  </a:ext>
                </a:extLst>
              </a:tr>
              <a:tr h="370840">
                <a:tc>
                  <a:txBody>
                    <a:bodyPr/>
                    <a:lstStyle/>
                    <a:p>
                      <a:pPr marL="0" algn="l" defTabSz="914400" rtl="0" eaLnBrk="1" latinLnBrk="0" hangingPunct="1"/>
                      <a:r>
                        <a:rPr lang="en-US" sz="1800" kern="1200" dirty="0">
                          <a:solidFill>
                            <a:schemeClr val="bg1"/>
                          </a:solidFill>
                          <a:latin typeface="+mn-lt"/>
                          <a:ea typeface="+mn-ea"/>
                          <a:cs typeface="+mn-cs"/>
                        </a:rPr>
                        <a:t>Light Industrial</a:t>
                      </a:r>
                      <a:endParaRPr lang="en-CA" sz="1800" kern="1200" dirty="0">
                        <a:solidFill>
                          <a:schemeClr val="bg1"/>
                        </a:solidFill>
                        <a:latin typeface="+mn-lt"/>
                        <a:ea typeface="+mn-ea"/>
                        <a:cs typeface="+mn-cs"/>
                      </a:endParaRPr>
                    </a:p>
                  </a:txBody>
                  <a:tcPr/>
                </a:tc>
                <a:tc>
                  <a:txBody>
                    <a:bodyPr/>
                    <a:lstStyle/>
                    <a:p>
                      <a:pPr marL="0" algn="l" defTabSz="914400" rtl="0" eaLnBrk="1" latinLnBrk="0" hangingPunct="1"/>
                      <a:r>
                        <a:rPr lang="en-US" sz="1800" kern="1200" dirty="0">
                          <a:solidFill>
                            <a:schemeClr val="bg1"/>
                          </a:solidFill>
                          <a:latin typeface="+mn-lt"/>
                          <a:ea typeface="+mn-ea"/>
                          <a:cs typeface="+mn-cs"/>
                        </a:rPr>
                        <a:t>3</a:t>
                      </a:r>
                      <a:endParaRPr lang="en-CA" sz="1800" kern="1200" dirty="0">
                        <a:solidFill>
                          <a:schemeClr val="bg1"/>
                        </a:solidFill>
                        <a:latin typeface="+mn-lt"/>
                        <a:ea typeface="+mn-ea"/>
                        <a:cs typeface="+mn-cs"/>
                      </a:endParaRPr>
                    </a:p>
                  </a:txBody>
                  <a:tcPr/>
                </a:tc>
                <a:tc>
                  <a:txBody>
                    <a:bodyPr/>
                    <a:lstStyle/>
                    <a:p>
                      <a:pPr marL="0" algn="l" defTabSz="914400" rtl="0" eaLnBrk="1" latinLnBrk="0" hangingPunct="1"/>
                      <a:r>
                        <a:rPr lang="en-US" sz="1800" kern="1200" dirty="0">
                          <a:solidFill>
                            <a:schemeClr val="bg1"/>
                          </a:solidFill>
                          <a:latin typeface="+mn-lt"/>
                          <a:ea typeface="+mn-ea"/>
                          <a:cs typeface="+mn-cs"/>
                        </a:rPr>
                        <a:t>571,000</a:t>
                      </a:r>
                      <a:endParaRPr lang="en-CA" sz="1800" kern="1200" dirty="0">
                        <a:solidFill>
                          <a:schemeClr val="bg1"/>
                        </a:solidFill>
                        <a:latin typeface="+mn-lt"/>
                        <a:ea typeface="+mn-ea"/>
                        <a:cs typeface="+mn-cs"/>
                      </a:endParaRPr>
                    </a:p>
                  </a:txBody>
                  <a:tcPr/>
                </a:tc>
                <a:tc>
                  <a:txBody>
                    <a:bodyPr/>
                    <a:lstStyle/>
                    <a:p>
                      <a:pPr marL="0" algn="l" defTabSz="914400" rtl="0" eaLnBrk="1" latinLnBrk="0" hangingPunct="1"/>
                      <a:r>
                        <a:rPr lang="en-US" sz="1800" kern="1200" dirty="0">
                          <a:solidFill>
                            <a:schemeClr val="bg1"/>
                          </a:solidFill>
                          <a:latin typeface="+mn-lt"/>
                          <a:ea typeface="+mn-ea"/>
                          <a:cs typeface="+mn-cs"/>
                        </a:rPr>
                        <a:t>555,000</a:t>
                      </a:r>
                      <a:endParaRPr lang="en-CA" sz="1800" kern="1200" dirty="0">
                        <a:solidFill>
                          <a:schemeClr val="bg1"/>
                        </a:solidFill>
                        <a:latin typeface="+mn-lt"/>
                        <a:ea typeface="+mn-ea"/>
                        <a:cs typeface="+mn-cs"/>
                      </a:endParaRPr>
                    </a:p>
                  </a:txBody>
                  <a:tcPr/>
                </a:tc>
                <a:tc>
                  <a:txBody>
                    <a:bodyPr/>
                    <a:lstStyle/>
                    <a:p>
                      <a:pPr marL="0" algn="l" defTabSz="914400" rtl="0" eaLnBrk="1" latinLnBrk="0" hangingPunct="1"/>
                      <a:r>
                        <a:rPr lang="en-US" sz="1800" kern="1200" dirty="0">
                          <a:solidFill>
                            <a:schemeClr val="bg1"/>
                          </a:solidFill>
                          <a:latin typeface="+mn-lt"/>
                          <a:ea typeface="+mn-ea"/>
                          <a:cs typeface="+mn-cs"/>
                        </a:rPr>
                        <a:t>549,200</a:t>
                      </a:r>
                      <a:endParaRPr lang="en-CA" sz="1800" kern="1200" dirty="0">
                        <a:solidFill>
                          <a:schemeClr val="bg1"/>
                        </a:solidFill>
                        <a:latin typeface="+mn-lt"/>
                        <a:ea typeface="+mn-ea"/>
                        <a:cs typeface="+mn-cs"/>
                      </a:endParaRPr>
                    </a:p>
                  </a:txBody>
                  <a:tcPr/>
                </a:tc>
                <a:extLst>
                  <a:ext uri="{0D108BD9-81ED-4DB2-BD59-A6C34878D82A}">
                    <a16:rowId xmlns:a16="http://schemas.microsoft.com/office/drawing/2014/main" val="742656114"/>
                  </a:ext>
                </a:extLst>
              </a:tr>
              <a:tr h="370840">
                <a:tc>
                  <a:txBody>
                    <a:bodyPr/>
                    <a:lstStyle/>
                    <a:p>
                      <a:pPr marL="0" algn="l" defTabSz="914400" rtl="0" eaLnBrk="1" latinLnBrk="0" hangingPunct="1"/>
                      <a:r>
                        <a:rPr lang="en-US" sz="1800" kern="1200" dirty="0">
                          <a:solidFill>
                            <a:schemeClr val="bg1"/>
                          </a:solidFill>
                          <a:latin typeface="+mn-lt"/>
                          <a:ea typeface="+mn-ea"/>
                          <a:cs typeface="+mn-cs"/>
                        </a:rPr>
                        <a:t>Business</a:t>
                      </a:r>
                      <a:endParaRPr lang="en-CA" sz="1800" kern="1200" dirty="0">
                        <a:solidFill>
                          <a:schemeClr val="bg1"/>
                        </a:solidFill>
                        <a:latin typeface="+mn-lt"/>
                        <a:ea typeface="+mn-ea"/>
                        <a:cs typeface="+mn-cs"/>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a:solidFill>
                            <a:schemeClr val="bg1"/>
                          </a:solidFill>
                          <a:latin typeface="+mn-lt"/>
                          <a:ea typeface="+mn-ea"/>
                          <a:cs typeface="+mn-cs"/>
                        </a:rPr>
                        <a:t>399 </a:t>
                      </a:r>
                      <a:r>
                        <a:rPr lang="en-US" sz="1100" dirty="0">
                          <a:solidFill>
                            <a:schemeClr val="bg1"/>
                          </a:solidFill>
                        </a:rPr>
                        <a:t>(401 in 202</a:t>
                      </a:r>
                      <a:r>
                        <a:rPr lang="en-US" sz="1000" dirty="0">
                          <a:solidFill>
                            <a:schemeClr val="bg1"/>
                          </a:solidFill>
                        </a:rPr>
                        <a:t>3</a:t>
                      </a:r>
                      <a:r>
                        <a:rPr lang="en-US" sz="1400" dirty="0">
                          <a:solidFill>
                            <a:schemeClr val="bg1"/>
                          </a:solidFill>
                        </a:rPr>
                        <a:t>)</a:t>
                      </a:r>
                      <a:endParaRPr lang="en-CA" sz="1800" kern="1200" dirty="0">
                        <a:solidFill>
                          <a:schemeClr val="bg1"/>
                        </a:solidFill>
                        <a:latin typeface="+mn-lt"/>
                        <a:ea typeface="+mn-ea"/>
                        <a:cs typeface="+mn-cs"/>
                      </a:endParaRPr>
                    </a:p>
                  </a:txBody>
                  <a:tcPr/>
                </a:tc>
                <a:tc>
                  <a:txBody>
                    <a:bodyPr/>
                    <a:lstStyle/>
                    <a:p>
                      <a:pPr marL="0" algn="l" defTabSz="914400" rtl="0" eaLnBrk="1" latinLnBrk="0" hangingPunct="1"/>
                      <a:r>
                        <a:rPr lang="en-US" sz="1800" kern="1200" dirty="0">
                          <a:solidFill>
                            <a:schemeClr val="bg1"/>
                          </a:solidFill>
                          <a:latin typeface="+mn-lt"/>
                          <a:ea typeface="+mn-ea"/>
                          <a:cs typeface="+mn-cs"/>
                        </a:rPr>
                        <a:t>184,301,443</a:t>
                      </a:r>
                      <a:endParaRPr lang="en-CA" sz="1800" kern="1200" dirty="0">
                        <a:solidFill>
                          <a:schemeClr val="bg1"/>
                        </a:solidFill>
                        <a:latin typeface="+mn-lt"/>
                        <a:ea typeface="+mn-ea"/>
                        <a:cs typeface="+mn-cs"/>
                      </a:endParaRPr>
                    </a:p>
                  </a:txBody>
                  <a:tcPr/>
                </a:tc>
                <a:tc>
                  <a:txBody>
                    <a:bodyPr/>
                    <a:lstStyle/>
                    <a:p>
                      <a:pPr marL="0" algn="l" defTabSz="914400" rtl="0" eaLnBrk="1" latinLnBrk="0" hangingPunct="1"/>
                      <a:r>
                        <a:rPr lang="en-US" sz="1800" kern="1200" dirty="0">
                          <a:solidFill>
                            <a:schemeClr val="bg1"/>
                          </a:solidFill>
                          <a:latin typeface="+mn-lt"/>
                          <a:ea typeface="+mn-ea"/>
                          <a:cs typeface="+mn-cs"/>
                        </a:rPr>
                        <a:t>162,300,902</a:t>
                      </a:r>
                      <a:endParaRPr lang="en-CA" sz="1800" kern="1200" dirty="0">
                        <a:solidFill>
                          <a:schemeClr val="bg1"/>
                        </a:solidFill>
                        <a:latin typeface="+mn-lt"/>
                        <a:ea typeface="+mn-ea"/>
                        <a:cs typeface="+mn-cs"/>
                      </a:endParaRPr>
                    </a:p>
                  </a:txBody>
                  <a:tcPr/>
                </a:tc>
                <a:tc>
                  <a:txBody>
                    <a:bodyPr/>
                    <a:lstStyle/>
                    <a:p>
                      <a:pPr marL="0" algn="l" defTabSz="914400" rtl="0" eaLnBrk="1" latinLnBrk="0" hangingPunct="1"/>
                      <a:r>
                        <a:rPr lang="en-US" sz="1800" kern="1200" dirty="0">
                          <a:solidFill>
                            <a:schemeClr val="bg1"/>
                          </a:solidFill>
                          <a:latin typeface="+mn-lt"/>
                          <a:ea typeface="+mn-ea"/>
                          <a:cs typeface="+mn-cs"/>
                        </a:rPr>
                        <a:t>126,209,502</a:t>
                      </a:r>
                      <a:endParaRPr lang="en-CA" sz="1800" kern="1200" dirty="0">
                        <a:solidFill>
                          <a:schemeClr val="bg1"/>
                        </a:solidFill>
                        <a:latin typeface="+mn-lt"/>
                        <a:ea typeface="+mn-ea"/>
                        <a:cs typeface="+mn-cs"/>
                      </a:endParaRPr>
                    </a:p>
                  </a:txBody>
                  <a:tcPr/>
                </a:tc>
                <a:extLst>
                  <a:ext uri="{0D108BD9-81ED-4DB2-BD59-A6C34878D82A}">
                    <a16:rowId xmlns:a16="http://schemas.microsoft.com/office/drawing/2014/main" val="1591778933"/>
                  </a:ext>
                </a:extLst>
              </a:tr>
              <a:tr h="370840">
                <a:tc>
                  <a:txBody>
                    <a:bodyPr/>
                    <a:lstStyle/>
                    <a:p>
                      <a:pPr marL="0" algn="l" defTabSz="914400" rtl="0" eaLnBrk="1" latinLnBrk="0" hangingPunct="1"/>
                      <a:r>
                        <a:rPr lang="en-US" sz="1800" kern="1200" dirty="0">
                          <a:solidFill>
                            <a:schemeClr val="bg1"/>
                          </a:solidFill>
                          <a:latin typeface="+mn-lt"/>
                          <a:ea typeface="+mn-ea"/>
                          <a:cs typeface="+mn-cs"/>
                        </a:rPr>
                        <a:t>Recreation</a:t>
                      </a:r>
                      <a:endParaRPr lang="en-CA" sz="1800" kern="1200" dirty="0">
                        <a:solidFill>
                          <a:schemeClr val="bg1"/>
                        </a:solidFill>
                        <a:latin typeface="+mn-lt"/>
                        <a:ea typeface="+mn-ea"/>
                        <a:cs typeface="+mn-cs"/>
                      </a:endParaRPr>
                    </a:p>
                  </a:txBody>
                  <a:tcPr/>
                </a:tc>
                <a:tc>
                  <a:txBody>
                    <a:bodyPr/>
                    <a:lstStyle/>
                    <a:p>
                      <a:pPr marL="0" algn="l" defTabSz="914400" rtl="0" eaLnBrk="1" latinLnBrk="0" hangingPunct="1"/>
                      <a:r>
                        <a:rPr lang="en-US" sz="1800" kern="1200" dirty="0">
                          <a:solidFill>
                            <a:schemeClr val="bg1"/>
                          </a:solidFill>
                          <a:latin typeface="+mn-lt"/>
                          <a:ea typeface="+mn-ea"/>
                          <a:cs typeface="+mn-cs"/>
                        </a:rPr>
                        <a:t>35</a:t>
                      </a:r>
                      <a:endParaRPr lang="en-CA" sz="1800" kern="1200" dirty="0">
                        <a:solidFill>
                          <a:schemeClr val="bg1"/>
                        </a:solidFill>
                        <a:latin typeface="+mn-lt"/>
                        <a:ea typeface="+mn-ea"/>
                        <a:cs typeface="+mn-cs"/>
                      </a:endParaRPr>
                    </a:p>
                  </a:txBody>
                  <a:tcPr/>
                </a:tc>
                <a:tc>
                  <a:txBody>
                    <a:bodyPr/>
                    <a:lstStyle/>
                    <a:p>
                      <a:pPr marL="0" algn="l" defTabSz="914400" rtl="0" eaLnBrk="1" latinLnBrk="0" hangingPunct="1"/>
                      <a:r>
                        <a:rPr lang="en-US" sz="1800" kern="1200" dirty="0">
                          <a:solidFill>
                            <a:schemeClr val="bg1"/>
                          </a:solidFill>
                          <a:latin typeface="+mn-lt"/>
                          <a:ea typeface="+mn-ea"/>
                          <a:cs typeface="+mn-cs"/>
                        </a:rPr>
                        <a:t>6,258,100</a:t>
                      </a:r>
                      <a:endParaRPr lang="en-CA" sz="1800" kern="1200" dirty="0">
                        <a:solidFill>
                          <a:schemeClr val="bg1"/>
                        </a:solidFill>
                        <a:latin typeface="+mn-lt"/>
                        <a:ea typeface="+mn-ea"/>
                        <a:cs typeface="+mn-cs"/>
                      </a:endParaRPr>
                    </a:p>
                  </a:txBody>
                  <a:tcPr/>
                </a:tc>
                <a:tc>
                  <a:txBody>
                    <a:bodyPr/>
                    <a:lstStyle/>
                    <a:p>
                      <a:pPr marL="0" algn="l" defTabSz="914400" rtl="0" eaLnBrk="1" latinLnBrk="0" hangingPunct="1"/>
                      <a:r>
                        <a:rPr lang="en-US" sz="1800" kern="1200" dirty="0">
                          <a:solidFill>
                            <a:schemeClr val="bg1"/>
                          </a:solidFill>
                          <a:latin typeface="+mn-lt"/>
                          <a:ea typeface="+mn-ea"/>
                          <a:cs typeface="+mn-cs"/>
                        </a:rPr>
                        <a:t>5,648,900</a:t>
                      </a:r>
                      <a:endParaRPr lang="en-CA" sz="1800" kern="1200" dirty="0">
                        <a:solidFill>
                          <a:schemeClr val="bg1"/>
                        </a:solidFill>
                        <a:latin typeface="+mn-lt"/>
                        <a:ea typeface="+mn-ea"/>
                        <a:cs typeface="+mn-cs"/>
                      </a:endParaRPr>
                    </a:p>
                  </a:txBody>
                  <a:tcPr/>
                </a:tc>
                <a:tc>
                  <a:txBody>
                    <a:bodyPr/>
                    <a:lstStyle/>
                    <a:p>
                      <a:pPr marL="0" algn="l" defTabSz="914400" rtl="0" eaLnBrk="1" latinLnBrk="0" hangingPunct="1"/>
                      <a:r>
                        <a:rPr lang="en-US" sz="1800" kern="1200" dirty="0">
                          <a:solidFill>
                            <a:schemeClr val="bg1"/>
                          </a:solidFill>
                          <a:latin typeface="+mn-lt"/>
                          <a:ea typeface="+mn-ea"/>
                          <a:cs typeface="+mn-cs"/>
                        </a:rPr>
                        <a:t>4,266,900</a:t>
                      </a:r>
                      <a:endParaRPr lang="en-CA" sz="1800" kern="1200" dirty="0">
                        <a:solidFill>
                          <a:schemeClr val="bg1"/>
                        </a:solidFill>
                        <a:latin typeface="+mn-lt"/>
                        <a:ea typeface="+mn-ea"/>
                        <a:cs typeface="+mn-cs"/>
                      </a:endParaRPr>
                    </a:p>
                  </a:txBody>
                  <a:tcPr/>
                </a:tc>
                <a:extLst>
                  <a:ext uri="{0D108BD9-81ED-4DB2-BD59-A6C34878D82A}">
                    <a16:rowId xmlns:a16="http://schemas.microsoft.com/office/drawing/2014/main" val="1911679030"/>
                  </a:ext>
                </a:extLst>
              </a:tr>
              <a:tr h="370840">
                <a:tc>
                  <a:txBody>
                    <a:bodyPr/>
                    <a:lstStyle/>
                    <a:p>
                      <a:pPr marL="0" algn="l" defTabSz="914400" rtl="0" eaLnBrk="1" latinLnBrk="0" hangingPunct="1"/>
                      <a:r>
                        <a:rPr lang="en-US" sz="1800" b="1" kern="1200" dirty="0">
                          <a:solidFill>
                            <a:schemeClr val="bg1"/>
                          </a:solidFill>
                          <a:latin typeface="+mn-lt"/>
                          <a:ea typeface="+mn-ea"/>
                          <a:cs typeface="+mn-cs"/>
                        </a:rPr>
                        <a:t>TOTAL OTHER</a:t>
                      </a:r>
                      <a:endParaRPr lang="en-CA" sz="1800" b="1" kern="1200" dirty="0">
                        <a:solidFill>
                          <a:schemeClr val="bg1"/>
                        </a:solidFill>
                        <a:latin typeface="+mn-lt"/>
                        <a:ea typeface="+mn-ea"/>
                        <a:cs typeface="+mn-cs"/>
                      </a:endParaRPr>
                    </a:p>
                  </a:txBody>
                  <a:tcPr/>
                </a:tc>
                <a:tc>
                  <a:txBody>
                    <a:bodyPr/>
                    <a:lstStyle/>
                    <a:p>
                      <a:pPr marL="0" algn="l" defTabSz="914400" rtl="0" eaLnBrk="1" latinLnBrk="0" hangingPunct="1"/>
                      <a:r>
                        <a:rPr lang="en-US" sz="1800" b="1" kern="1200" dirty="0">
                          <a:solidFill>
                            <a:schemeClr val="bg1"/>
                          </a:solidFill>
                          <a:latin typeface="+mn-lt"/>
                          <a:ea typeface="+mn-ea"/>
                          <a:cs typeface="+mn-cs"/>
                        </a:rPr>
                        <a:t>445</a:t>
                      </a:r>
                      <a:endParaRPr lang="en-CA" sz="1800" b="1" kern="1200" dirty="0">
                        <a:solidFill>
                          <a:schemeClr val="bg1"/>
                        </a:solidFill>
                        <a:latin typeface="+mn-lt"/>
                        <a:ea typeface="+mn-ea"/>
                        <a:cs typeface="+mn-cs"/>
                      </a:endParaRPr>
                    </a:p>
                  </a:txBody>
                  <a:tcPr/>
                </a:tc>
                <a:tc>
                  <a:txBody>
                    <a:bodyPr/>
                    <a:lstStyle/>
                    <a:p>
                      <a:pPr marL="0" algn="l" defTabSz="914400" rtl="0" eaLnBrk="1" latinLnBrk="0" hangingPunct="1"/>
                      <a:r>
                        <a:rPr lang="en-US" sz="1800" b="1" kern="1200" dirty="0">
                          <a:solidFill>
                            <a:schemeClr val="bg1"/>
                          </a:solidFill>
                          <a:latin typeface="+mn-lt"/>
                          <a:ea typeface="+mn-ea"/>
                          <a:cs typeface="+mn-cs"/>
                        </a:rPr>
                        <a:t>1,409,471,655</a:t>
                      </a:r>
                      <a:endParaRPr lang="en-CA" sz="1800" b="1" kern="1200" dirty="0">
                        <a:solidFill>
                          <a:schemeClr val="bg1"/>
                        </a:solidFill>
                        <a:latin typeface="+mn-lt"/>
                        <a:ea typeface="+mn-ea"/>
                        <a:cs typeface="+mn-cs"/>
                      </a:endParaRPr>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b="1" dirty="0">
                          <a:solidFill>
                            <a:schemeClr val="bg1"/>
                          </a:solidFill>
                        </a:rPr>
                        <a:t>1,291,792,402</a:t>
                      </a:r>
                      <a:endParaRPr lang="en-CA" b="1" dirty="0">
                        <a:solidFill>
                          <a:schemeClr val="bg1"/>
                        </a:solidFill>
                      </a:endParaRPr>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b="1" dirty="0">
                          <a:solidFill>
                            <a:schemeClr val="bg1"/>
                          </a:solidFill>
                        </a:rPr>
                        <a:t>1,060,181,102</a:t>
                      </a:r>
                      <a:endParaRPr lang="en-CA" b="1" dirty="0">
                        <a:solidFill>
                          <a:schemeClr val="bg1"/>
                        </a:solidFill>
                      </a:endParaRPr>
                    </a:p>
                  </a:txBody>
                  <a:tcPr/>
                </a:tc>
                <a:extLst>
                  <a:ext uri="{0D108BD9-81ED-4DB2-BD59-A6C34878D82A}">
                    <a16:rowId xmlns:a16="http://schemas.microsoft.com/office/drawing/2014/main" val="1552125532"/>
                  </a:ext>
                </a:extLst>
              </a:tr>
            </a:tbl>
          </a:graphicData>
        </a:graphic>
      </p:graphicFrame>
    </p:spTree>
    <p:extLst>
      <p:ext uri="{BB962C8B-B14F-4D97-AF65-F5344CB8AC3E}">
        <p14:creationId xmlns:p14="http://schemas.microsoft.com/office/powerpoint/2010/main" val="5691302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DDD10A-79D1-40AB-AD4F-0B83313CFD9E}"/>
              </a:ext>
            </a:extLst>
          </p:cNvPr>
          <p:cNvSpPr>
            <a:spLocks noGrp="1"/>
          </p:cNvSpPr>
          <p:nvPr>
            <p:ph type="title"/>
          </p:nvPr>
        </p:nvSpPr>
        <p:spPr>
          <a:xfrm>
            <a:off x="1141412" y="409176"/>
            <a:ext cx="9905998" cy="1478570"/>
          </a:xfrm>
        </p:spPr>
        <p:txBody>
          <a:bodyPr/>
          <a:lstStyle/>
          <a:p>
            <a:pPr algn="ctr"/>
            <a:r>
              <a:rPr lang="en-US" dirty="0">
                <a:solidFill>
                  <a:schemeClr val="bg1"/>
                </a:solidFill>
              </a:rPr>
              <a:t>Non-market Changes </a:t>
            </a:r>
            <a:endParaRPr lang="en-CA" dirty="0">
              <a:solidFill>
                <a:schemeClr val="bg1"/>
              </a:solidFill>
            </a:endParaRPr>
          </a:p>
        </p:txBody>
      </p:sp>
      <p:sp>
        <p:nvSpPr>
          <p:cNvPr id="3" name="Content Placeholder 2">
            <a:extLst>
              <a:ext uri="{FF2B5EF4-FFF2-40B4-BE49-F238E27FC236}">
                <a16:creationId xmlns:a16="http://schemas.microsoft.com/office/drawing/2014/main" id="{069AC029-DC3B-787B-66E4-DA95720C4844}"/>
              </a:ext>
            </a:extLst>
          </p:cNvPr>
          <p:cNvSpPr>
            <a:spLocks noGrp="1"/>
          </p:cNvSpPr>
          <p:nvPr>
            <p:ph idx="1"/>
          </p:nvPr>
        </p:nvSpPr>
        <p:spPr>
          <a:xfrm>
            <a:off x="1808162" y="1737021"/>
            <a:ext cx="9905999" cy="2511426"/>
          </a:xfrm>
        </p:spPr>
        <p:txBody>
          <a:bodyPr/>
          <a:lstStyle/>
          <a:p>
            <a:pPr marL="0" indent="0">
              <a:buNone/>
            </a:pPr>
            <a:r>
              <a:rPr lang="en-US" dirty="0">
                <a:solidFill>
                  <a:schemeClr val="bg1"/>
                </a:solidFill>
              </a:rPr>
              <a:t>Changes in Inventory – i.e. new construction, renovations etc. </a:t>
            </a:r>
          </a:p>
          <a:p>
            <a:pPr marL="0" indent="0">
              <a:buNone/>
            </a:pPr>
            <a:r>
              <a:rPr lang="en-US" dirty="0">
                <a:solidFill>
                  <a:schemeClr val="bg1"/>
                </a:solidFill>
              </a:rPr>
              <a:t>Additions or Deletions – adding subdivisions, merging properties</a:t>
            </a:r>
          </a:p>
          <a:p>
            <a:pPr marL="0" indent="0">
              <a:buNone/>
            </a:pPr>
            <a:r>
              <a:rPr lang="en-US" dirty="0">
                <a:solidFill>
                  <a:schemeClr val="bg1"/>
                </a:solidFill>
              </a:rPr>
              <a:t>Property Class Changes – Business to Residential or Residential to Business</a:t>
            </a:r>
          </a:p>
          <a:p>
            <a:pPr marL="0" indent="0">
              <a:buNone/>
            </a:pPr>
            <a:r>
              <a:rPr lang="en-US" dirty="0">
                <a:solidFill>
                  <a:schemeClr val="bg1"/>
                </a:solidFill>
              </a:rPr>
              <a:t>Zoning Changes – Changes in property zoning/land use designation</a:t>
            </a:r>
          </a:p>
          <a:p>
            <a:pPr marL="0" indent="0">
              <a:buNone/>
            </a:pPr>
            <a:endParaRPr lang="en-CA" dirty="0">
              <a:solidFill>
                <a:schemeClr val="bg1"/>
              </a:solidFill>
            </a:endParaRPr>
          </a:p>
        </p:txBody>
      </p:sp>
      <p:graphicFrame>
        <p:nvGraphicFramePr>
          <p:cNvPr id="4" name="Table 3">
            <a:extLst>
              <a:ext uri="{FF2B5EF4-FFF2-40B4-BE49-F238E27FC236}">
                <a16:creationId xmlns:a16="http://schemas.microsoft.com/office/drawing/2014/main" id="{EB9FAE0F-6F43-C735-8663-46C8F925B93E}"/>
              </a:ext>
            </a:extLst>
          </p:cNvPr>
          <p:cNvGraphicFramePr>
            <a:graphicFrameLocks noGrp="1"/>
          </p:cNvGraphicFramePr>
          <p:nvPr>
            <p:extLst>
              <p:ext uri="{D42A27DB-BD31-4B8C-83A1-F6EECF244321}">
                <p14:modId xmlns:p14="http://schemas.microsoft.com/office/powerpoint/2010/main" val="2357760029"/>
              </p:ext>
            </p:extLst>
          </p:nvPr>
        </p:nvGraphicFramePr>
        <p:xfrm>
          <a:off x="3241932" y="4248447"/>
          <a:ext cx="5898382" cy="1750486"/>
        </p:xfrm>
        <a:graphic>
          <a:graphicData uri="http://schemas.openxmlformats.org/drawingml/2006/table">
            <a:tbl>
              <a:tblPr>
                <a:tableStyleId>{5C22544A-7EE6-4342-B048-85BDC9FD1C3A}</a:tableStyleId>
              </a:tblPr>
              <a:tblGrid>
                <a:gridCol w="1507040">
                  <a:extLst>
                    <a:ext uri="{9D8B030D-6E8A-4147-A177-3AD203B41FA5}">
                      <a16:colId xmlns:a16="http://schemas.microsoft.com/office/drawing/2014/main" val="1102625097"/>
                    </a:ext>
                  </a:extLst>
                </a:gridCol>
                <a:gridCol w="2361576">
                  <a:extLst>
                    <a:ext uri="{9D8B030D-6E8A-4147-A177-3AD203B41FA5}">
                      <a16:colId xmlns:a16="http://schemas.microsoft.com/office/drawing/2014/main" val="3355141571"/>
                    </a:ext>
                  </a:extLst>
                </a:gridCol>
                <a:gridCol w="2029766">
                  <a:extLst>
                    <a:ext uri="{9D8B030D-6E8A-4147-A177-3AD203B41FA5}">
                      <a16:colId xmlns:a16="http://schemas.microsoft.com/office/drawing/2014/main" val="1435395129"/>
                    </a:ext>
                  </a:extLst>
                </a:gridCol>
              </a:tblGrid>
              <a:tr h="750208">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800" b="1" i="0" u="none" strike="noStrike" dirty="0">
                          <a:solidFill>
                            <a:srgbClr val="000000"/>
                          </a:solidFill>
                          <a:effectLst/>
                          <a:latin typeface="+mj-lt"/>
                        </a:rPr>
                        <a:t>Property Type</a:t>
                      </a:r>
                      <a:endParaRPr lang="en-CA" sz="1800" b="1" i="0" u="none" strike="noStrike" dirty="0">
                        <a:solidFill>
                          <a:srgbClr val="000000"/>
                        </a:solidFill>
                        <a:effectLst/>
                        <a:latin typeface="+mj-lt"/>
                      </a:endParaRPr>
                    </a:p>
                    <a:p>
                      <a:pPr algn="ctr" fontAlgn="b"/>
                      <a:endParaRPr lang="en-CA" sz="1800" b="1" i="0" u="none" strike="noStrike" dirty="0">
                        <a:solidFill>
                          <a:srgbClr val="000000"/>
                        </a:solidFill>
                        <a:effectLst/>
                        <a:latin typeface="+mj-lt"/>
                      </a:endParaRPr>
                    </a:p>
                  </a:txBody>
                  <a:tcPr marL="0" marR="0" marT="0" marB="0" anchor="b">
                    <a:solidFill>
                      <a:schemeClr val="accent2"/>
                    </a:solidFill>
                  </a:tcPr>
                </a:tc>
                <a:tc>
                  <a:txBody>
                    <a:bodyPr/>
                    <a:lstStyle/>
                    <a:p>
                      <a:pPr algn="ctr" fontAlgn="b"/>
                      <a:r>
                        <a:rPr lang="en-US" sz="1800" b="1" i="0" u="none" strike="noStrike" dirty="0">
                          <a:solidFill>
                            <a:srgbClr val="000000"/>
                          </a:solidFill>
                          <a:effectLst/>
                          <a:latin typeface="+mj-lt"/>
                        </a:rPr>
                        <a:t>Total Non-Market Changes</a:t>
                      </a:r>
                      <a:endParaRPr lang="en-CA" sz="1800" b="1" i="0" u="none" strike="noStrike" dirty="0">
                        <a:solidFill>
                          <a:srgbClr val="000000"/>
                        </a:solidFill>
                        <a:effectLst/>
                        <a:latin typeface="+mj-lt"/>
                      </a:endParaRPr>
                    </a:p>
                  </a:txBody>
                  <a:tcPr marL="0" marR="0" marT="0" marB="0" anchor="b">
                    <a:solidFill>
                      <a:schemeClr val="accent2"/>
                    </a:solidFill>
                  </a:tcPr>
                </a:tc>
                <a:tc>
                  <a:txBody>
                    <a:bodyPr/>
                    <a:lstStyle/>
                    <a:p>
                      <a:pPr algn="ctr" fontAlgn="b"/>
                      <a:r>
                        <a:rPr lang="en-US" sz="1800" b="1" i="0" u="none" strike="noStrike" dirty="0">
                          <a:solidFill>
                            <a:srgbClr val="000000"/>
                          </a:solidFill>
                          <a:effectLst/>
                          <a:latin typeface="+mj-lt"/>
                        </a:rPr>
                        <a:t>Additional Property Taxes</a:t>
                      </a:r>
                      <a:endParaRPr lang="en-CA" sz="1800" b="1" i="0" u="none" strike="noStrike" dirty="0">
                        <a:solidFill>
                          <a:srgbClr val="000000"/>
                        </a:solidFill>
                        <a:effectLst/>
                        <a:latin typeface="+mj-lt"/>
                      </a:endParaRPr>
                    </a:p>
                  </a:txBody>
                  <a:tcPr marL="0" marR="0" marT="0" marB="0" anchor="b">
                    <a:solidFill>
                      <a:schemeClr val="accent2"/>
                    </a:solidFill>
                  </a:tcPr>
                </a:tc>
                <a:extLst>
                  <a:ext uri="{0D108BD9-81ED-4DB2-BD59-A6C34878D82A}">
                    <a16:rowId xmlns:a16="http://schemas.microsoft.com/office/drawing/2014/main" val="2242241893"/>
                  </a:ext>
                </a:extLst>
              </a:tr>
              <a:tr h="500139">
                <a:tc>
                  <a:txBody>
                    <a:bodyPr/>
                    <a:lstStyle/>
                    <a:p>
                      <a:pPr algn="r" fontAlgn="b"/>
                      <a:r>
                        <a:rPr lang="en-CA" sz="1800" u="none" strike="noStrike" dirty="0">
                          <a:effectLst/>
                          <a:latin typeface="+mj-lt"/>
                        </a:rPr>
                        <a:t>Residential</a:t>
                      </a:r>
                      <a:endParaRPr lang="en-CA" sz="1800" b="0" i="0" u="none" strike="noStrike" dirty="0">
                        <a:solidFill>
                          <a:srgbClr val="000000"/>
                        </a:solidFill>
                        <a:effectLst/>
                        <a:latin typeface="+mj-lt"/>
                      </a:endParaRPr>
                    </a:p>
                  </a:txBody>
                  <a:tcPr marL="0" marR="0" marT="0" marB="0" anchor="b"/>
                </a:tc>
                <a:tc>
                  <a:txBody>
                    <a:bodyPr/>
                    <a:lstStyle/>
                    <a:p>
                      <a:pPr algn="r" fontAlgn="b"/>
                      <a:r>
                        <a:rPr lang="en-CA" sz="1800" u="none" strike="noStrike" dirty="0">
                          <a:effectLst/>
                          <a:latin typeface="+mj-lt"/>
                        </a:rPr>
                        <a:t>$23,653,000</a:t>
                      </a:r>
                      <a:endParaRPr lang="en-CA" sz="1800" b="0" i="0" u="none" strike="noStrike" dirty="0">
                        <a:solidFill>
                          <a:srgbClr val="000000"/>
                        </a:solidFill>
                        <a:effectLst/>
                        <a:latin typeface="+mj-lt"/>
                      </a:endParaRPr>
                    </a:p>
                  </a:txBody>
                  <a:tcPr marL="0" marR="0" marT="0" marB="0" anchor="b"/>
                </a:tc>
                <a:tc>
                  <a:txBody>
                    <a:bodyPr/>
                    <a:lstStyle/>
                    <a:p>
                      <a:pPr algn="r" fontAlgn="b"/>
                      <a:r>
                        <a:rPr lang="en-CA" sz="1800" b="0" i="0" u="none" strike="noStrike" dirty="0">
                          <a:solidFill>
                            <a:srgbClr val="000000"/>
                          </a:solidFill>
                          <a:effectLst/>
                          <a:latin typeface="+mj-lt"/>
                        </a:rPr>
                        <a:t>$57,294</a:t>
                      </a:r>
                    </a:p>
                  </a:txBody>
                  <a:tcPr marL="0" marR="0" marT="0" marB="0" anchor="b"/>
                </a:tc>
                <a:extLst>
                  <a:ext uri="{0D108BD9-81ED-4DB2-BD59-A6C34878D82A}">
                    <a16:rowId xmlns:a16="http://schemas.microsoft.com/office/drawing/2014/main" val="788292049"/>
                  </a:ext>
                </a:extLst>
              </a:tr>
              <a:tr h="500139">
                <a:tc>
                  <a:txBody>
                    <a:bodyPr/>
                    <a:lstStyle/>
                    <a:p>
                      <a:pPr algn="r" fontAlgn="b"/>
                      <a:r>
                        <a:rPr lang="en-US" sz="1800" b="0" i="0" u="none" strike="noStrike" dirty="0">
                          <a:solidFill>
                            <a:srgbClr val="000000"/>
                          </a:solidFill>
                          <a:effectLst/>
                          <a:latin typeface="+mj-lt"/>
                        </a:rPr>
                        <a:t>B</a:t>
                      </a:r>
                      <a:r>
                        <a:rPr lang="en-CA" sz="1800" b="0" i="0" u="none" strike="noStrike" dirty="0">
                          <a:solidFill>
                            <a:srgbClr val="000000"/>
                          </a:solidFill>
                          <a:effectLst/>
                          <a:latin typeface="+mj-lt"/>
                        </a:rPr>
                        <a:t>usiness</a:t>
                      </a:r>
                    </a:p>
                  </a:txBody>
                  <a:tcPr marL="0" marR="0" marT="0" marB="0" anchor="b"/>
                </a:tc>
                <a:tc>
                  <a:txBody>
                    <a:bodyPr/>
                    <a:lstStyle/>
                    <a:p>
                      <a:pPr algn="r" fontAlgn="b"/>
                      <a:r>
                        <a:rPr lang="en-CA" sz="1800" u="none" strike="noStrike" dirty="0">
                          <a:effectLst/>
                          <a:latin typeface="+mj-lt"/>
                        </a:rPr>
                        <a:t>$4,348,100</a:t>
                      </a:r>
                      <a:endParaRPr lang="en-CA" sz="1800" b="0" i="0" u="none" strike="noStrike" dirty="0">
                        <a:solidFill>
                          <a:srgbClr val="000000"/>
                        </a:solidFill>
                        <a:effectLst/>
                        <a:latin typeface="+mj-lt"/>
                      </a:endParaRPr>
                    </a:p>
                  </a:txBody>
                  <a:tcPr marL="0" marR="0" marT="0" marB="0" anchor="b"/>
                </a:tc>
                <a:tc>
                  <a:txBody>
                    <a:bodyPr/>
                    <a:lstStyle/>
                    <a:p>
                      <a:pPr algn="r" fontAlgn="b"/>
                      <a:r>
                        <a:rPr lang="en-CA" sz="1800" b="0" i="0" u="none" strike="noStrike" dirty="0">
                          <a:solidFill>
                            <a:srgbClr val="000000"/>
                          </a:solidFill>
                          <a:effectLst/>
                          <a:latin typeface="+mj-lt"/>
                        </a:rPr>
                        <a:t>$37,916</a:t>
                      </a:r>
                    </a:p>
                  </a:txBody>
                  <a:tcPr marL="0" marR="0" marT="0" marB="0" anchor="b"/>
                </a:tc>
                <a:extLst>
                  <a:ext uri="{0D108BD9-81ED-4DB2-BD59-A6C34878D82A}">
                    <a16:rowId xmlns:a16="http://schemas.microsoft.com/office/drawing/2014/main" val="17048221"/>
                  </a:ext>
                </a:extLst>
              </a:tr>
            </a:tbl>
          </a:graphicData>
        </a:graphic>
      </p:graphicFrame>
    </p:spTree>
    <p:extLst>
      <p:ext uri="{BB962C8B-B14F-4D97-AF65-F5344CB8AC3E}">
        <p14:creationId xmlns:p14="http://schemas.microsoft.com/office/powerpoint/2010/main" val="274772804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EA9898-7705-CAB5-1D35-1EF4B7120DBC}"/>
              </a:ext>
            </a:extLst>
          </p:cNvPr>
          <p:cNvSpPr>
            <a:spLocks noGrp="1"/>
          </p:cNvSpPr>
          <p:nvPr>
            <p:ph type="title"/>
          </p:nvPr>
        </p:nvSpPr>
        <p:spPr>
          <a:xfrm>
            <a:off x="1141413" y="618518"/>
            <a:ext cx="9906000" cy="1478570"/>
          </a:xfrm>
        </p:spPr>
        <p:txBody>
          <a:bodyPr/>
          <a:lstStyle/>
          <a:p>
            <a:pPr algn="ctr"/>
            <a:r>
              <a:rPr lang="en-US" dirty="0">
                <a:solidFill>
                  <a:schemeClr val="bg1"/>
                </a:solidFill>
              </a:rPr>
              <a:t>Indicative Tax Rate Increases - 2024</a:t>
            </a:r>
            <a:endParaRPr lang="en-CA" dirty="0">
              <a:solidFill>
                <a:schemeClr val="bg1"/>
              </a:solidFill>
            </a:endParaRPr>
          </a:p>
        </p:txBody>
      </p:sp>
      <p:graphicFrame>
        <p:nvGraphicFramePr>
          <p:cNvPr id="4" name="Content Placeholder 3">
            <a:extLst>
              <a:ext uri="{FF2B5EF4-FFF2-40B4-BE49-F238E27FC236}">
                <a16:creationId xmlns:a16="http://schemas.microsoft.com/office/drawing/2014/main" id="{63D9C30E-1060-B654-1DE8-B12EEF736387}"/>
              </a:ext>
            </a:extLst>
          </p:cNvPr>
          <p:cNvGraphicFramePr>
            <a:graphicFrameLocks noGrp="1"/>
          </p:cNvGraphicFramePr>
          <p:nvPr>
            <p:ph idx="1"/>
            <p:extLst>
              <p:ext uri="{D42A27DB-BD31-4B8C-83A1-F6EECF244321}">
                <p14:modId xmlns:p14="http://schemas.microsoft.com/office/powerpoint/2010/main" val="913713446"/>
              </p:ext>
            </p:extLst>
          </p:nvPr>
        </p:nvGraphicFramePr>
        <p:xfrm>
          <a:off x="1141413" y="2249488"/>
          <a:ext cx="9906000" cy="2570706"/>
        </p:xfrm>
        <a:graphic>
          <a:graphicData uri="http://schemas.openxmlformats.org/drawingml/2006/table">
            <a:tbl>
              <a:tblPr firstRow="1" bandRow="1">
                <a:tableStyleId>{5C22544A-7EE6-4342-B048-85BDC9FD1C3A}</a:tableStyleId>
              </a:tblPr>
              <a:tblGrid>
                <a:gridCol w="6244125">
                  <a:extLst>
                    <a:ext uri="{9D8B030D-6E8A-4147-A177-3AD203B41FA5}">
                      <a16:colId xmlns:a16="http://schemas.microsoft.com/office/drawing/2014/main" val="455081960"/>
                    </a:ext>
                  </a:extLst>
                </a:gridCol>
                <a:gridCol w="1758462">
                  <a:extLst>
                    <a:ext uri="{9D8B030D-6E8A-4147-A177-3AD203B41FA5}">
                      <a16:colId xmlns:a16="http://schemas.microsoft.com/office/drawing/2014/main" val="2362652116"/>
                    </a:ext>
                  </a:extLst>
                </a:gridCol>
                <a:gridCol w="1903413">
                  <a:extLst>
                    <a:ext uri="{9D8B030D-6E8A-4147-A177-3AD203B41FA5}">
                      <a16:colId xmlns:a16="http://schemas.microsoft.com/office/drawing/2014/main" val="3657130906"/>
                    </a:ext>
                  </a:extLst>
                </a:gridCol>
              </a:tblGrid>
              <a:tr h="370840">
                <a:tc>
                  <a:txBody>
                    <a:bodyPr/>
                    <a:lstStyle/>
                    <a:p>
                      <a:endParaRPr lang="en-US" i="1" dirty="0">
                        <a:solidFill>
                          <a:schemeClr val="bg1"/>
                        </a:solidFill>
                      </a:endParaRPr>
                    </a:p>
                  </a:txBody>
                  <a:tcPr/>
                </a:tc>
                <a:tc>
                  <a:txBody>
                    <a:bodyPr/>
                    <a:lstStyle/>
                    <a:p>
                      <a:pPr algn="ctr"/>
                      <a:r>
                        <a:rPr lang="en-US" dirty="0">
                          <a:solidFill>
                            <a:schemeClr val="bg1"/>
                          </a:solidFill>
                        </a:rPr>
                        <a:t>Indicative Range</a:t>
                      </a:r>
                    </a:p>
                  </a:txBody>
                  <a:tcPr/>
                </a:tc>
                <a:tc>
                  <a:txBody>
                    <a:bodyPr/>
                    <a:lstStyle/>
                    <a:p>
                      <a:pPr algn="ctr"/>
                      <a:r>
                        <a:rPr lang="en-US" dirty="0">
                          <a:solidFill>
                            <a:schemeClr val="bg1"/>
                          </a:solidFill>
                        </a:rPr>
                        <a:t>Indicative Average</a:t>
                      </a:r>
                    </a:p>
                  </a:txBody>
                  <a:tcPr/>
                </a:tc>
                <a:extLst>
                  <a:ext uri="{0D108BD9-81ED-4DB2-BD59-A6C34878D82A}">
                    <a16:rowId xmlns:a16="http://schemas.microsoft.com/office/drawing/2014/main" val="2001806083"/>
                  </a:ext>
                </a:extLst>
              </a:tr>
              <a:tr h="370840">
                <a:tc>
                  <a:txBody>
                    <a:bodyPr/>
                    <a:lstStyle/>
                    <a:p>
                      <a:r>
                        <a:rPr lang="en-US" dirty="0"/>
                        <a:t>Island municipalities</a:t>
                      </a:r>
                    </a:p>
                  </a:txBody>
                  <a:tcPr/>
                </a:tc>
                <a:tc>
                  <a:txBody>
                    <a:bodyPr/>
                    <a:lstStyle/>
                    <a:p>
                      <a:pPr algn="r"/>
                      <a:r>
                        <a:rPr lang="en-US" u="none" dirty="0"/>
                        <a:t>3.5% - 9.7%</a:t>
                      </a:r>
                    </a:p>
                  </a:txBody>
                  <a:tcPr/>
                </a:tc>
                <a:tc>
                  <a:txBody>
                    <a:bodyPr/>
                    <a:lstStyle/>
                    <a:p>
                      <a:pPr algn="r"/>
                      <a:r>
                        <a:rPr lang="en-US" u="none" dirty="0"/>
                        <a:t>7.3%</a:t>
                      </a:r>
                    </a:p>
                  </a:txBody>
                  <a:tcPr/>
                </a:tc>
                <a:extLst>
                  <a:ext uri="{0D108BD9-81ED-4DB2-BD59-A6C34878D82A}">
                    <a16:rowId xmlns:a16="http://schemas.microsoft.com/office/drawing/2014/main" val="2594103387"/>
                  </a:ext>
                </a:extLst>
              </a:tr>
              <a:tr h="370840">
                <a:tc>
                  <a:txBody>
                    <a:bodyPr/>
                    <a:lstStyle/>
                    <a:p>
                      <a:pPr lvl="1"/>
                      <a:r>
                        <a:rPr lang="en-US" b="0" dirty="0"/>
                        <a:t>Campbell River, Comox, Courtenay, Cumberland, Nanaimo </a:t>
                      </a:r>
                      <a:endParaRPr lang="en-US" dirty="0"/>
                    </a:p>
                  </a:txBody>
                  <a:tcPr/>
                </a:tc>
                <a:tc>
                  <a:txBody>
                    <a:bodyPr/>
                    <a:lstStyle/>
                    <a:p>
                      <a:pPr algn="r"/>
                      <a:endParaRPr lang="en-US" u="sng" dirty="0"/>
                    </a:p>
                  </a:txBody>
                  <a:tcPr/>
                </a:tc>
                <a:tc>
                  <a:txBody>
                    <a:bodyPr/>
                    <a:lstStyle/>
                    <a:p>
                      <a:pPr algn="r"/>
                      <a:endParaRPr lang="en-US" u="sng" dirty="0"/>
                    </a:p>
                  </a:txBody>
                  <a:tcPr/>
                </a:tc>
                <a:extLst>
                  <a:ext uri="{0D108BD9-81ED-4DB2-BD59-A6C34878D82A}">
                    <a16:rowId xmlns:a16="http://schemas.microsoft.com/office/drawing/2014/main" val="2230799505"/>
                  </a:ext>
                </a:extLst>
              </a:tr>
              <a:tr h="178026">
                <a:tc>
                  <a:txBody>
                    <a:bodyPr/>
                    <a:lstStyle/>
                    <a:p>
                      <a:endParaRPr lang="en-US" sz="400" dirty="0"/>
                    </a:p>
                  </a:txBody>
                  <a:tcPr/>
                </a:tc>
                <a:tc>
                  <a:txBody>
                    <a:bodyPr/>
                    <a:lstStyle/>
                    <a:p>
                      <a:pPr algn="r"/>
                      <a:endParaRPr lang="en-US" sz="400" dirty="0"/>
                    </a:p>
                  </a:txBody>
                  <a:tcPr/>
                </a:tc>
                <a:tc>
                  <a:txBody>
                    <a:bodyPr/>
                    <a:lstStyle/>
                    <a:p>
                      <a:pPr algn="r"/>
                      <a:endParaRPr lang="en-US" sz="400" dirty="0"/>
                    </a:p>
                  </a:txBody>
                  <a:tcPr/>
                </a:tc>
                <a:extLst>
                  <a:ext uri="{0D108BD9-81ED-4DB2-BD59-A6C34878D82A}">
                    <a16:rowId xmlns:a16="http://schemas.microsoft.com/office/drawing/2014/main" val="346887000"/>
                  </a:ext>
                </a:extLst>
              </a:tr>
              <a:tr h="370840">
                <a:tc>
                  <a:txBody>
                    <a:bodyPr/>
                    <a:lstStyle/>
                    <a:p>
                      <a:r>
                        <a:rPr lang="en-US" b="0" dirty="0"/>
                        <a:t>RMI municipalities</a:t>
                      </a:r>
                    </a:p>
                  </a:txBody>
                  <a:tcPr/>
                </a:tc>
                <a:tc>
                  <a:txBody>
                    <a:bodyPr/>
                    <a:lstStyle/>
                    <a:p>
                      <a:pPr algn="r"/>
                      <a:r>
                        <a:rPr lang="en-US" b="0" u="none" dirty="0"/>
                        <a:t>5% - 9%</a:t>
                      </a:r>
                    </a:p>
                  </a:txBody>
                  <a:tcPr/>
                </a:tc>
                <a:tc>
                  <a:txBody>
                    <a:bodyPr/>
                    <a:lstStyle/>
                    <a:p>
                      <a:pPr algn="r"/>
                      <a:r>
                        <a:rPr lang="en-US" b="0" u="none" dirty="0"/>
                        <a:t>6.9%</a:t>
                      </a:r>
                    </a:p>
                  </a:txBody>
                  <a:tcPr/>
                </a:tc>
                <a:extLst>
                  <a:ext uri="{0D108BD9-81ED-4DB2-BD59-A6C34878D82A}">
                    <a16:rowId xmlns:a16="http://schemas.microsoft.com/office/drawing/2014/main" val="193358367"/>
                  </a:ext>
                </a:extLst>
              </a:tr>
              <a:tr h="370840">
                <a:tc>
                  <a:txBody>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lang="en-US" b="0" dirty="0"/>
                        <a:t>Invermere, Revelstoke, Rossland, Ucluelet, Resort Municipality of Whistler</a:t>
                      </a:r>
                      <a:endParaRPr lang="en-US" dirty="0"/>
                    </a:p>
                  </a:txBody>
                  <a:tcPr/>
                </a:tc>
                <a:tc>
                  <a:txBody>
                    <a:bodyPr/>
                    <a:lstStyle/>
                    <a:p>
                      <a:pPr algn="r"/>
                      <a:endParaRPr lang="en-US" b="0" dirty="0"/>
                    </a:p>
                  </a:txBody>
                  <a:tcPr/>
                </a:tc>
                <a:tc>
                  <a:txBody>
                    <a:bodyPr/>
                    <a:lstStyle/>
                    <a:p>
                      <a:pPr algn="r"/>
                      <a:endParaRPr lang="en-US" b="0" dirty="0"/>
                    </a:p>
                  </a:txBody>
                  <a:tcPr/>
                </a:tc>
                <a:extLst>
                  <a:ext uri="{0D108BD9-81ED-4DB2-BD59-A6C34878D82A}">
                    <a16:rowId xmlns:a16="http://schemas.microsoft.com/office/drawing/2014/main" val="1305144874"/>
                  </a:ext>
                </a:extLst>
              </a:tr>
            </a:tbl>
          </a:graphicData>
        </a:graphic>
      </p:graphicFrame>
    </p:spTree>
    <p:extLst>
      <p:ext uri="{BB962C8B-B14F-4D97-AF65-F5344CB8AC3E}">
        <p14:creationId xmlns:p14="http://schemas.microsoft.com/office/powerpoint/2010/main" val="7802501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35E27155-981B-41FD-8670-5A3DAB78E1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8579206-1362-65B7-BA1F-29A84DCF107F}"/>
              </a:ext>
            </a:extLst>
          </p:cNvPr>
          <p:cNvSpPr>
            <a:spLocks noGrp="1"/>
          </p:cNvSpPr>
          <p:nvPr>
            <p:ph type="title"/>
          </p:nvPr>
        </p:nvSpPr>
        <p:spPr>
          <a:xfrm>
            <a:off x="1141421" y="0"/>
            <a:ext cx="9905998" cy="1478570"/>
          </a:xfrm>
        </p:spPr>
        <p:txBody>
          <a:bodyPr>
            <a:normAutofit/>
          </a:bodyPr>
          <a:lstStyle/>
          <a:p>
            <a:r>
              <a:rPr lang="en-US" dirty="0">
                <a:solidFill>
                  <a:schemeClr val="bg1"/>
                </a:solidFill>
              </a:rPr>
              <a:t>Council</a:t>
            </a:r>
            <a:endParaRPr lang="en-CA" dirty="0">
              <a:solidFill>
                <a:schemeClr val="bg1"/>
              </a:solidFill>
            </a:endParaRPr>
          </a:p>
        </p:txBody>
      </p:sp>
      <p:graphicFrame>
        <p:nvGraphicFramePr>
          <p:cNvPr id="8" name="Content Placeholder 7">
            <a:extLst>
              <a:ext uri="{FF2B5EF4-FFF2-40B4-BE49-F238E27FC236}">
                <a16:creationId xmlns:a16="http://schemas.microsoft.com/office/drawing/2014/main" id="{FC83DD54-6D18-CD9E-7584-8788B660D30B}"/>
              </a:ext>
            </a:extLst>
          </p:cNvPr>
          <p:cNvGraphicFramePr>
            <a:graphicFrameLocks noGrp="1"/>
          </p:cNvGraphicFramePr>
          <p:nvPr>
            <p:ph idx="1"/>
            <p:extLst>
              <p:ext uri="{D42A27DB-BD31-4B8C-83A1-F6EECF244321}">
                <p14:modId xmlns:p14="http://schemas.microsoft.com/office/powerpoint/2010/main" val="2367275599"/>
              </p:ext>
            </p:extLst>
          </p:nvPr>
        </p:nvGraphicFramePr>
        <p:xfrm>
          <a:off x="1141413" y="1605315"/>
          <a:ext cx="8835481" cy="2562969"/>
        </p:xfrm>
        <a:graphic>
          <a:graphicData uri="http://schemas.openxmlformats.org/drawingml/2006/table">
            <a:tbl>
              <a:tblPr firstRow="1" bandRow="1">
                <a:tableStyleId>{5C22544A-7EE6-4342-B048-85BDC9FD1C3A}</a:tableStyleId>
              </a:tblPr>
              <a:tblGrid>
                <a:gridCol w="3482856">
                  <a:extLst>
                    <a:ext uri="{9D8B030D-6E8A-4147-A177-3AD203B41FA5}">
                      <a16:colId xmlns:a16="http://schemas.microsoft.com/office/drawing/2014/main" val="2454734809"/>
                    </a:ext>
                  </a:extLst>
                </a:gridCol>
                <a:gridCol w="1070525">
                  <a:extLst>
                    <a:ext uri="{9D8B030D-6E8A-4147-A177-3AD203B41FA5}">
                      <a16:colId xmlns:a16="http://schemas.microsoft.com/office/drawing/2014/main" val="4068535465"/>
                    </a:ext>
                  </a:extLst>
                </a:gridCol>
                <a:gridCol w="1070525">
                  <a:extLst>
                    <a:ext uri="{9D8B030D-6E8A-4147-A177-3AD203B41FA5}">
                      <a16:colId xmlns:a16="http://schemas.microsoft.com/office/drawing/2014/main" val="3434953376"/>
                    </a:ext>
                  </a:extLst>
                </a:gridCol>
                <a:gridCol w="1070525">
                  <a:extLst>
                    <a:ext uri="{9D8B030D-6E8A-4147-A177-3AD203B41FA5}">
                      <a16:colId xmlns:a16="http://schemas.microsoft.com/office/drawing/2014/main" val="3327984348"/>
                    </a:ext>
                  </a:extLst>
                </a:gridCol>
                <a:gridCol w="1070525">
                  <a:extLst>
                    <a:ext uri="{9D8B030D-6E8A-4147-A177-3AD203B41FA5}">
                      <a16:colId xmlns:a16="http://schemas.microsoft.com/office/drawing/2014/main" val="1310490030"/>
                    </a:ext>
                  </a:extLst>
                </a:gridCol>
                <a:gridCol w="1070525">
                  <a:extLst>
                    <a:ext uri="{9D8B030D-6E8A-4147-A177-3AD203B41FA5}">
                      <a16:colId xmlns:a16="http://schemas.microsoft.com/office/drawing/2014/main" val="4176021641"/>
                    </a:ext>
                  </a:extLst>
                </a:gridCol>
              </a:tblGrid>
              <a:tr h="361260">
                <a:tc>
                  <a:txBody>
                    <a:bodyPr/>
                    <a:lstStyle/>
                    <a:p>
                      <a:pPr algn="l" fontAlgn="b"/>
                      <a:endParaRPr lang="en-CA" sz="1400" b="1" i="0" u="none" strike="noStrike" dirty="0">
                        <a:solidFill>
                          <a:srgbClr val="000000"/>
                        </a:solidFill>
                        <a:effectLst/>
                        <a:latin typeface="Calibri" panose="020F0502020204030204" pitchFamily="34" charset="0"/>
                      </a:endParaRPr>
                    </a:p>
                  </a:txBody>
                  <a:tcPr marL="0" marR="0" marT="0" marB="0" anchor="b"/>
                </a:tc>
                <a:tc>
                  <a:txBody>
                    <a:bodyPr/>
                    <a:lstStyle/>
                    <a:p>
                      <a:pPr algn="ctr" fontAlgn="b"/>
                      <a:r>
                        <a:rPr lang="en-CA" sz="1400" u="none" strike="noStrike" dirty="0">
                          <a:solidFill>
                            <a:schemeClr val="bg1"/>
                          </a:solidFill>
                          <a:effectLst/>
                        </a:rPr>
                        <a:t>2024</a:t>
                      </a:r>
                      <a:endParaRPr lang="en-CA" sz="1400" b="1" i="0" u="none" strike="noStrike" dirty="0">
                        <a:solidFill>
                          <a:schemeClr val="bg1"/>
                        </a:solidFill>
                        <a:effectLst/>
                        <a:latin typeface="Calibri" panose="020F0502020204030204" pitchFamily="34" charset="0"/>
                      </a:endParaRPr>
                    </a:p>
                  </a:txBody>
                  <a:tcPr marL="0" marR="0" marT="0" marB="0" anchor="b"/>
                </a:tc>
                <a:tc>
                  <a:txBody>
                    <a:bodyPr/>
                    <a:lstStyle/>
                    <a:p>
                      <a:pPr algn="ctr" fontAlgn="b"/>
                      <a:r>
                        <a:rPr lang="en-CA" sz="1400" u="none" strike="noStrike" dirty="0">
                          <a:solidFill>
                            <a:schemeClr val="bg1"/>
                          </a:solidFill>
                          <a:effectLst/>
                        </a:rPr>
                        <a:t>2025</a:t>
                      </a:r>
                      <a:endParaRPr lang="en-CA" sz="1400" b="1" i="0" u="none" strike="noStrike" dirty="0">
                        <a:solidFill>
                          <a:schemeClr val="bg1"/>
                        </a:solidFill>
                        <a:effectLst/>
                        <a:latin typeface="Calibri" panose="020F0502020204030204" pitchFamily="34" charset="0"/>
                      </a:endParaRPr>
                    </a:p>
                  </a:txBody>
                  <a:tcPr marL="0" marR="0" marT="0" marB="0" anchor="b"/>
                </a:tc>
                <a:tc>
                  <a:txBody>
                    <a:bodyPr/>
                    <a:lstStyle/>
                    <a:p>
                      <a:pPr algn="ctr" fontAlgn="b"/>
                      <a:r>
                        <a:rPr lang="en-CA" sz="1400" u="none" strike="noStrike" dirty="0">
                          <a:solidFill>
                            <a:schemeClr val="bg1"/>
                          </a:solidFill>
                          <a:effectLst/>
                        </a:rPr>
                        <a:t>2026</a:t>
                      </a:r>
                      <a:endParaRPr lang="en-CA" sz="1400" b="1" i="0" u="none" strike="noStrike" dirty="0">
                        <a:solidFill>
                          <a:schemeClr val="bg1"/>
                        </a:solidFill>
                        <a:effectLst/>
                        <a:latin typeface="Calibri" panose="020F0502020204030204" pitchFamily="34" charset="0"/>
                      </a:endParaRPr>
                    </a:p>
                  </a:txBody>
                  <a:tcPr marL="0" marR="0" marT="0" marB="0" anchor="b"/>
                </a:tc>
                <a:tc>
                  <a:txBody>
                    <a:bodyPr/>
                    <a:lstStyle/>
                    <a:p>
                      <a:pPr algn="ctr" fontAlgn="b"/>
                      <a:r>
                        <a:rPr lang="en-CA" sz="1400" u="none" strike="noStrike" dirty="0">
                          <a:solidFill>
                            <a:schemeClr val="bg1"/>
                          </a:solidFill>
                          <a:effectLst/>
                        </a:rPr>
                        <a:t>2027</a:t>
                      </a:r>
                      <a:endParaRPr lang="en-CA" sz="1400" b="1" i="0" u="none" strike="noStrike" dirty="0">
                        <a:solidFill>
                          <a:schemeClr val="bg1"/>
                        </a:solidFill>
                        <a:effectLst/>
                        <a:latin typeface="Calibri" panose="020F0502020204030204" pitchFamily="34" charset="0"/>
                      </a:endParaRPr>
                    </a:p>
                  </a:txBody>
                  <a:tcPr marL="0" marR="0" marT="0" marB="0" anchor="b"/>
                </a:tc>
                <a:tc>
                  <a:txBody>
                    <a:bodyPr/>
                    <a:lstStyle/>
                    <a:p>
                      <a:pPr algn="ctr" fontAlgn="b"/>
                      <a:r>
                        <a:rPr lang="en-CA" sz="1400" u="none" strike="noStrike" dirty="0">
                          <a:solidFill>
                            <a:schemeClr val="bg1"/>
                          </a:solidFill>
                          <a:effectLst/>
                        </a:rPr>
                        <a:t>2028</a:t>
                      </a:r>
                      <a:endParaRPr lang="en-CA" sz="1400" b="1" i="0" u="none" strike="noStrike" dirty="0">
                        <a:solidFill>
                          <a:schemeClr val="bg1"/>
                        </a:solidFill>
                        <a:effectLst/>
                        <a:latin typeface="Calibri" panose="020F0502020204030204" pitchFamily="34" charset="0"/>
                      </a:endParaRPr>
                    </a:p>
                  </a:txBody>
                  <a:tcPr marL="0" marR="0" marT="0" marB="0" anchor="b"/>
                </a:tc>
                <a:extLst>
                  <a:ext uri="{0D108BD9-81ED-4DB2-BD59-A6C34878D82A}">
                    <a16:rowId xmlns:a16="http://schemas.microsoft.com/office/drawing/2014/main" val="3649101172"/>
                  </a:ext>
                </a:extLst>
              </a:tr>
              <a:tr h="361260">
                <a:tc>
                  <a:txBody>
                    <a:bodyPr/>
                    <a:lstStyle/>
                    <a:p>
                      <a:pPr algn="l" fontAlgn="b"/>
                      <a:r>
                        <a:rPr lang="en-CA" sz="1400" u="none" strike="noStrike" dirty="0">
                          <a:effectLst/>
                          <a:latin typeface="+mn-lt"/>
                        </a:rPr>
                        <a:t>Mayor &amp; Council</a:t>
                      </a:r>
                      <a:endParaRPr lang="en-CA" sz="1400" b="1" i="0" u="none" strike="noStrike" dirty="0">
                        <a:solidFill>
                          <a:srgbClr val="000000"/>
                        </a:solidFill>
                        <a:effectLst/>
                        <a:latin typeface="+mn-lt"/>
                      </a:endParaRPr>
                    </a:p>
                  </a:txBody>
                  <a:tcPr marL="0" marR="0" marT="0" marB="0" anchor="b"/>
                </a:tc>
                <a:tc>
                  <a:txBody>
                    <a:bodyPr/>
                    <a:lstStyle/>
                    <a:p>
                      <a:pPr algn="r" fontAlgn="b"/>
                      <a:r>
                        <a:rPr lang="en-CA" sz="1400" b="0" i="0" u="none" strike="noStrike" dirty="0">
                          <a:solidFill>
                            <a:srgbClr val="000000"/>
                          </a:solidFill>
                          <a:effectLst/>
                          <a:latin typeface="+mn-lt"/>
                        </a:rPr>
                        <a:t>$158,284</a:t>
                      </a:r>
                    </a:p>
                  </a:txBody>
                  <a:tcPr marL="0" marR="0" marT="0" marB="0" anchor="b"/>
                </a:tc>
                <a:tc>
                  <a:txBody>
                    <a:bodyPr/>
                    <a:lstStyle/>
                    <a:p>
                      <a:pPr algn="r" fontAlgn="b"/>
                      <a:r>
                        <a:rPr lang="en-CA" sz="1400" b="0" i="0" u="none" strike="noStrike" dirty="0">
                          <a:solidFill>
                            <a:srgbClr val="000000"/>
                          </a:solidFill>
                          <a:effectLst/>
                          <a:latin typeface="+mn-lt"/>
                        </a:rPr>
                        <a:t>$163,033</a:t>
                      </a:r>
                    </a:p>
                  </a:txBody>
                  <a:tcPr marL="0" marR="0" marT="0" marB="0" anchor="b"/>
                </a:tc>
                <a:tc>
                  <a:txBody>
                    <a:bodyPr/>
                    <a:lstStyle/>
                    <a:p>
                      <a:pPr algn="r" fontAlgn="b"/>
                      <a:r>
                        <a:rPr lang="en-CA" sz="1400" b="0" i="0" u="none" strike="noStrike" dirty="0">
                          <a:solidFill>
                            <a:srgbClr val="000000"/>
                          </a:solidFill>
                          <a:effectLst/>
                          <a:latin typeface="+mn-lt"/>
                        </a:rPr>
                        <a:t>$167,108</a:t>
                      </a:r>
                    </a:p>
                  </a:txBody>
                  <a:tcPr marL="0" marR="0" marT="0" marB="0" anchor="b"/>
                </a:tc>
                <a:tc>
                  <a:txBody>
                    <a:bodyPr/>
                    <a:lstStyle/>
                    <a:p>
                      <a:pPr algn="r" fontAlgn="b"/>
                      <a:r>
                        <a:rPr lang="en-CA" sz="1400" b="0" i="0" u="none" strike="noStrike" dirty="0">
                          <a:solidFill>
                            <a:srgbClr val="000000"/>
                          </a:solidFill>
                          <a:effectLst/>
                          <a:latin typeface="+mn-lt"/>
                        </a:rPr>
                        <a:t>$171,286</a:t>
                      </a:r>
                    </a:p>
                  </a:txBody>
                  <a:tcPr marL="0" marR="0" marT="0" marB="0" anchor="b"/>
                </a:tc>
                <a:tc>
                  <a:txBody>
                    <a:bodyPr/>
                    <a:lstStyle/>
                    <a:p>
                      <a:pPr algn="r" fontAlgn="b"/>
                      <a:r>
                        <a:rPr lang="en-CA" sz="1400" b="0" i="0" u="none" strike="noStrike" dirty="0">
                          <a:solidFill>
                            <a:srgbClr val="000000"/>
                          </a:solidFill>
                          <a:effectLst/>
                          <a:latin typeface="+mn-lt"/>
                        </a:rPr>
                        <a:t>$175,568</a:t>
                      </a:r>
                    </a:p>
                  </a:txBody>
                  <a:tcPr marL="0" marR="0" marT="0" marB="0" anchor="b"/>
                </a:tc>
                <a:extLst>
                  <a:ext uri="{0D108BD9-81ED-4DB2-BD59-A6C34878D82A}">
                    <a16:rowId xmlns:a16="http://schemas.microsoft.com/office/drawing/2014/main" val="1558667771"/>
                  </a:ext>
                </a:extLst>
              </a:tr>
              <a:tr h="361260">
                <a:tc>
                  <a:txBody>
                    <a:bodyPr/>
                    <a:lstStyle/>
                    <a:p>
                      <a:pPr algn="l" fontAlgn="b"/>
                      <a:r>
                        <a:rPr lang="en-CA" sz="1400" u="none" strike="noStrike" dirty="0">
                          <a:effectLst/>
                          <a:latin typeface="+mn-lt"/>
                        </a:rPr>
                        <a:t>Council Conferences</a:t>
                      </a:r>
                      <a:endParaRPr lang="en-CA" sz="1400" b="1" i="0" u="none" strike="noStrike" dirty="0">
                        <a:solidFill>
                          <a:srgbClr val="000000"/>
                        </a:solidFill>
                        <a:effectLst/>
                        <a:latin typeface="+mn-lt"/>
                      </a:endParaRPr>
                    </a:p>
                  </a:txBody>
                  <a:tcPr marL="0" marR="0" marT="0" marB="0" anchor="b"/>
                </a:tc>
                <a:tc>
                  <a:txBody>
                    <a:bodyPr/>
                    <a:lstStyle/>
                    <a:p>
                      <a:pPr algn="r" fontAlgn="b"/>
                      <a:r>
                        <a:rPr lang="en-CA" sz="1400" b="0" i="0" u="none" strike="noStrike" dirty="0">
                          <a:solidFill>
                            <a:srgbClr val="000000"/>
                          </a:solidFill>
                          <a:effectLst/>
                          <a:latin typeface="+mn-lt"/>
                        </a:rPr>
                        <a:t>$45,750</a:t>
                      </a:r>
                    </a:p>
                  </a:txBody>
                  <a:tcPr marL="0" marR="0" marT="0" marB="0" anchor="b"/>
                </a:tc>
                <a:tc>
                  <a:txBody>
                    <a:bodyPr/>
                    <a:lstStyle/>
                    <a:p>
                      <a:pPr algn="r" fontAlgn="b"/>
                      <a:r>
                        <a:rPr lang="en-CA" sz="1400" b="0" i="0" u="none" strike="noStrike" dirty="0">
                          <a:solidFill>
                            <a:srgbClr val="000000"/>
                          </a:solidFill>
                          <a:effectLst/>
                          <a:latin typeface="+mn-lt"/>
                        </a:rPr>
                        <a:t>$46,665</a:t>
                      </a:r>
                    </a:p>
                  </a:txBody>
                  <a:tcPr marL="0" marR="0" marT="0" marB="0" anchor="b"/>
                </a:tc>
                <a:tc>
                  <a:txBody>
                    <a:bodyPr/>
                    <a:lstStyle/>
                    <a:p>
                      <a:pPr algn="r" fontAlgn="b"/>
                      <a:r>
                        <a:rPr lang="en-CA" sz="1400" b="0" i="0" u="none" strike="noStrike" dirty="0">
                          <a:solidFill>
                            <a:srgbClr val="000000"/>
                          </a:solidFill>
                          <a:effectLst/>
                          <a:latin typeface="+mn-lt"/>
                        </a:rPr>
                        <a:t>$47,598</a:t>
                      </a:r>
                    </a:p>
                  </a:txBody>
                  <a:tcPr marL="0" marR="0" marT="0" marB="0" anchor="b"/>
                </a:tc>
                <a:tc>
                  <a:txBody>
                    <a:bodyPr/>
                    <a:lstStyle/>
                    <a:p>
                      <a:pPr algn="r" fontAlgn="b"/>
                      <a:r>
                        <a:rPr lang="en-CA" sz="1400" b="0" i="0" u="none" strike="noStrike" dirty="0">
                          <a:solidFill>
                            <a:srgbClr val="000000"/>
                          </a:solidFill>
                          <a:effectLst/>
                          <a:latin typeface="+mn-lt"/>
                        </a:rPr>
                        <a:t>$48,550</a:t>
                      </a:r>
                    </a:p>
                  </a:txBody>
                  <a:tcPr marL="0" marR="0" marT="0" marB="0" anchor="b"/>
                </a:tc>
                <a:tc>
                  <a:txBody>
                    <a:bodyPr/>
                    <a:lstStyle/>
                    <a:p>
                      <a:pPr algn="r" fontAlgn="b"/>
                      <a:r>
                        <a:rPr lang="en-CA" sz="1400" b="0" i="0" u="none" strike="noStrike" dirty="0">
                          <a:solidFill>
                            <a:srgbClr val="000000"/>
                          </a:solidFill>
                          <a:effectLst/>
                          <a:latin typeface="+mn-lt"/>
                        </a:rPr>
                        <a:t>$49,521</a:t>
                      </a:r>
                    </a:p>
                  </a:txBody>
                  <a:tcPr marL="0" marR="0" marT="0" marB="0" anchor="b"/>
                </a:tc>
                <a:extLst>
                  <a:ext uri="{0D108BD9-81ED-4DB2-BD59-A6C34878D82A}">
                    <a16:rowId xmlns:a16="http://schemas.microsoft.com/office/drawing/2014/main" val="1521782665"/>
                  </a:ext>
                </a:extLst>
              </a:tr>
              <a:tr h="361260">
                <a:tc>
                  <a:txBody>
                    <a:bodyPr/>
                    <a:lstStyle/>
                    <a:p>
                      <a:pPr algn="l" fontAlgn="b"/>
                      <a:r>
                        <a:rPr lang="en-CA" sz="1400" u="none" strike="noStrike" dirty="0">
                          <a:effectLst/>
                          <a:latin typeface="+mn-lt"/>
                        </a:rPr>
                        <a:t>Grants &amp; In-kind Contributions</a:t>
                      </a:r>
                      <a:endParaRPr lang="en-CA" sz="1400" b="1" i="0" u="none" strike="noStrike" dirty="0">
                        <a:solidFill>
                          <a:srgbClr val="000000"/>
                        </a:solidFill>
                        <a:effectLst/>
                        <a:latin typeface="+mn-lt"/>
                      </a:endParaRPr>
                    </a:p>
                  </a:txBody>
                  <a:tcPr marL="0" marR="0" marT="0" marB="0" anchor="b"/>
                </a:tc>
                <a:tc>
                  <a:txBody>
                    <a:bodyPr/>
                    <a:lstStyle/>
                    <a:p>
                      <a:pPr algn="r" fontAlgn="b"/>
                      <a:r>
                        <a:rPr lang="en-CA" sz="1400" b="0" i="0" u="none" strike="noStrike" dirty="0">
                          <a:solidFill>
                            <a:srgbClr val="000000"/>
                          </a:solidFill>
                          <a:effectLst/>
                          <a:latin typeface="+mn-lt"/>
                        </a:rPr>
                        <a:t>$114,250</a:t>
                      </a:r>
                    </a:p>
                  </a:txBody>
                  <a:tcPr marL="0" marR="0" marT="0" marB="0" anchor="b"/>
                </a:tc>
                <a:tc>
                  <a:txBody>
                    <a:bodyPr/>
                    <a:lstStyle/>
                    <a:p>
                      <a:pPr algn="r" fontAlgn="b"/>
                      <a:r>
                        <a:rPr lang="en-CA" sz="1400" b="0" i="0" u="none" strike="noStrike" dirty="0">
                          <a:solidFill>
                            <a:srgbClr val="000000"/>
                          </a:solidFill>
                          <a:effectLst/>
                          <a:latin typeface="+mn-lt"/>
                        </a:rPr>
                        <a:t>$80,200</a:t>
                      </a:r>
                    </a:p>
                  </a:txBody>
                  <a:tcPr marL="0" marR="0" marT="0" marB="0" anchor="b"/>
                </a:tc>
                <a:tc>
                  <a:txBody>
                    <a:bodyPr/>
                    <a:lstStyle/>
                    <a:p>
                      <a:pPr algn="r" fontAlgn="b"/>
                      <a:r>
                        <a:rPr lang="en-CA" sz="1400" b="0" i="0" u="none" strike="noStrike" dirty="0">
                          <a:solidFill>
                            <a:srgbClr val="000000"/>
                          </a:solidFill>
                          <a:effectLst/>
                          <a:latin typeface="+mn-lt"/>
                        </a:rPr>
                        <a:t>$71,169</a:t>
                      </a:r>
                    </a:p>
                  </a:txBody>
                  <a:tcPr marL="0" marR="0" marT="0" marB="0" anchor="b"/>
                </a:tc>
                <a:tc>
                  <a:txBody>
                    <a:bodyPr/>
                    <a:lstStyle/>
                    <a:p>
                      <a:pPr algn="r" fontAlgn="b"/>
                      <a:r>
                        <a:rPr lang="en-CA" sz="1400" b="0" i="0" u="none" strike="noStrike" dirty="0">
                          <a:solidFill>
                            <a:srgbClr val="000000"/>
                          </a:solidFill>
                          <a:effectLst/>
                          <a:latin typeface="+mn-lt"/>
                        </a:rPr>
                        <a:t>$72,157</a:t>
                      </a:r>
                    </a:p>
                  </a:txBody>
                  <a:tcPr marL="0" marR="0" marT="0" marB="0" anchor="b"/>
                </a:tc>
                <a:tc>
                  <a:txBody>
                    <a:bodyPr/>
                    <a:lstStyle/>
                    <a:p>
                      <a:pPr algn="r" fontAlgn="b"/>
                      <a:r>
                        <a:rPr lang="en-CA" sz="1400" b="0" i="0" u="none" strike="noStrike" dirty="0">
                          <a:solidFill>
                            <a:srgbClr val="000000"/>
                          </a:solidFill>
                          <a:effectLst/>
                          <a:latin typeface="+mn-lt"/>
                        </a:rPr>
                        <a:t>$73,166</a:t>
                      </a:r>
                    </a:p>
                  </a:txBody>
                  <a:tcPr marL="0" marR="0" marT="0" marB="0" anchor="b"/>
                </a:tc>
                <a:extLst>
                  <a:ext uri="{0D108BD9-81ED-4DB2-BD59-A6C34878D82A}">
                    <a16:rowId xmlns:a16="http://schemas.microsoft.com/office/drawing/2014/main" val="2035781730"/>
                  </a:ext>
                </a:extLst>
              </a:tr>
              <a:tr h="361260">
                <a:tc>
                  <a:txBody>
                    <a:bodyPr/>
                    <a:lstStyle/>
                    <a:p>
                      <a:pPr algn="l" fontAlgn="b"/>
                      <a:r>
                        <a:rPr lang="en-CA" sz="1400" u="none" strike="noStrike" dirty="0">
                          <a:effectLst/>
                          <a:latin typeface="+mn-lt"/>
                        </a:rPr>
                        <a:t>Council Promotion</a:t>
                      </a:r>
                      <a:endParaRPr lang="en-CA" sz="1400" b="1" i="0" u="none" strike="noStrike" dirty="0">
                        <a:solidFill>
                          <a:srgbClr val="000000"/>
                        </a:solidFill>
                        <a:effectLst/>
                        <a:latin typeface="+mn-lt"/>
                      </a:endParaRPr>
                    </a:p>
                  </a:txBody>
                  <a:tcPr marL="0" marR="0" marT="0" marB="0" anchor="b"/>
                </a:tc>
                <a:tc>
                  <a:txBody>
                    <a:bodyPr/>
                    <a:lstStyle/>
                    <a:p>
                      <a:pPr algn="r" fontAlgn="b"/>
                      <a:r>
                        <a:rPr lang="en-CA" sz="1400" b="0" i="0" u="none" strike="noStrike" dirty="0">
                          <a:solidFill>
                            <a:srgbClr val="000000"/>
                          </a:solidFill>
                          <a:effectLst/>
                          <a:latin typeface="+mn-lt"/>
                        </a:rPr>
                        <a:t>$20,000</a:t>
                      </a:r>
                    </a:p>
                  </a:txBody>
                  <a:tcPr marL="0" marR="0" marT="0" marB="0" anchor="b"/>
                </a:tc>
                <a:tc>
                  <a:txBody>
                    <a:bodyPr/>
                    <a:lstStyle/>
                    <a:p>
                      <a:pPr algn="r" fontAlgn="b"/>
                      <a:r>
                        <a:rPr lang="en-CA" sz="1400" b="0" i="0" u="none" strike="noStrike" dirty="0">
                          <a:solidFill>
                            <a:srgbClr val="000000"/>
                          </a:solidFill>
                          <a:effectLst/>
                          <a:latin typeface="+mn-lt"/>
                        </a:rPr>
                        <a:t>$20,400</a:t>
                      </a:r>
                    </a:p>
                  </a:txBody>
                  <a:tcPr marL="0" marR="0" marT="0" marB="0" anchor="b"/>
                </a:tc>
                <a:tc>
                  <a:txBody>
                    <a:bodyPr/>
                    <a:lstStyle/>
                    <a:p>
                      <a:pPr algn="r" fontAlgn="b"/>
                      <a:r>
                        <a:rPr lang="en-CA" sz="1400" b="0" i="0" u="none" strike="noStrike" dirty="0">
                          <a:solidFill>
                            <a:srgbClr val="000000"/>
                          </a:solidFill>
                          <a:effectLst/>
                          <a:latin typeface="+mn-lt"/>
                        </a:rPr>
                        <a:t>$20,808</a:t>
                      </a:r>
                    </a:p>
                  </a:txBody>
                  <a:tcPr marL="0" marR="0" marT="0" marB="0" anchor="b"/>
                </a:tc>
                <a:tc>
                  <a:txBody>
                    <a:bodyPr/>
                    <a:lstStyle/>
                    <a:p>
                      <a:pPr algn="r" fontAlgn="b"/>
                      <a:r>
                        <a:rPr lang="en-CA" sz="1400" b="0" i="0" u="none" strike="noStrike" dirty="0">
                          <a:solidFill>
                            <a:srgbClr val="000000"/>
                          </a:solidFill>
                          <a:effectLst/>
                          <a:latin typeface="+mn-lt"/>
                        </a:rPr>
                        <a:t>$21,224</a:t>
                      </a:r>
                    </a:p>
                  </a:txBody>
                  <a:tcPr marL="0" marR="0" marT="0" marB="0" anchor="b"/>
                </a:tc>
                <a:tc>
                  <a:txBody>
                    <a:bodyPr/>
                    <a:lstStyle/>
                    <a:p>
                      <a:pPr algn="r" fontAlgn="b"/>
                      <a:r>
                        <a:rPr lang="en-CA" sz="1400" b="0" i="0" u="none" strike="noStrike" dirty="0">
                          <a:solidFill>
                            <a:srgbClr val="000000"/>
                          </a:solidFill>
                          <a:effectLst/>
                          <a:latin typeface="+mn-lt"/>
                        </a:rPr>
                        <a:t>$21,649</a:t>
                      </a:r>
                    </a:p>
                  </a:txBody>
                  <a:tcPr marL="0" marR="0" marT="0" marB="0" anchor="b"/>
                </a:tc>
                <a:extLst>
                  <a:ext uri="{0D108BD9-81ED-4DB2-BD59-A6C34878D82A}">
                    <a16:rowId xmlns:a16="http://schemas.microsoft.com/office/drawing/2014/main" val="362364938"/>
                  </a:ext>
                </a:extLst>
              </a:tr>
              <a:tr h="395409">
                <a:tc>
                  <a:txBody>
                    <a:bodyPr/>
                    <a:lstStyle/>
                    <a:p>
                      <a:pPr algn="l" fontAlgn="b"/>
                      <a:endParaRPr lang="en-CA" sz="1400" b="0" i="0" u="none" strike="noStrike" dirty="0">
                        <a:solidFill>
                          <a:srgbClr val="000000"/>
                        </a:solidFill>
                        <a:effectLst/>
                        <a:latin typeface="+mn-lt"/>
                      </a:endParaRPr>
                    </a:p>
                  </a:txBody>
                  <a:tcPr marL="0" marR="0" marT="0" marB="0" anchor="b"/>
                </a:tc>
                <a:tc>
                  <a:txBody>
                    <a:bodyPr/>
                    <a:lstStyle/>
                    <a:p>
                      <a:pPr algn="l" fontAlgn="b"/>
                      <a:endParaRPr lang="en-CA" sz="1400" b="0" i="0" u="none" strike="noStrike" dirty="0">
                        <a:solidFill>
                          <a:srgbClr val="000000"/>
                        </a:solidFill>
                        <a:effectLst/>
                        <a:latin typeface="+mn-lt"/>
                      </a:endParaRPr>
                    </a:p>
                  </a:txBody>
                  <a:tcPr marL="0" marR="0" marT="0" marB="0" anchor="b"/>
                </a:tc>
                <a:tc>
                  <a:txBody>
                    <a:bodyPr/>
                    <a:lstStyle/>
                    <a:p>
                      <a:pPr algn="l" fontAlgn="b"/>
                      <a:endParaRPr lang="en-CA" sz="1400" b="0" i="0" u="none" strike="noStrike" dirty="0">
                        <a:solidFill>
                          <a:srgbClr val="000000"/>
                        </a:solidFill>
                        <a:effectLst/>
                        <a:latin typeface="+mn-lt"/>
                      </a:endParaRPr>
                    </a:p>
                  </a:txBody>
                  <a:tcPr marL="0" marR="0" marT="0" marB="0" anchor="b"/>
                </a:tc>
                <a:tc>
                  <a:txBody>
                    <a:bodyPr/>
                    <a:lstStyle/>
                    <a:p>
                      <a:pPr algn="l" fontAlgn="b"/>
                      <a:endParaRPr lang="en-CA" sz="1400" b="0" i="0" u="none" strike="noStrike" dirty="0">
                        <a:solidFill>
                          <a:srgbClr val="000000"/>
                        </a:solidFill>
                        <a:effectLst/>
                        <a:latin typeface="+mn-lt"/>
                      </a:endParaRPr>
                    </a:p>
                  </a:txBody>
                  <a:tcPr marL="0" marR="0" marT="0" marB="0" anchor="b"/>
                </a:tc>
                <a:tc>
                  <a:txBody>
                    <a:bodyPr/>
                    <a:lstStyle/>
                    <a:p>
                      <a:pPr algn="l" fontAlgn="b"/>
                      <a:endParaRPr lang="en-CA" sz="1400" b="0" i="0" u="none" strike="noStrike" dirty="0">
                        <a:solidFill>
                          <a:srgbClr val="000000"/>
                        </a:solidFill>
                        <a:effectLst/>
                        <a:latin typeface="+mn-lt"/>
                      </a:endParaRPr>
                    </a:p>
                  </a:txBody>
                  <a:tcPr marL="0" marR="0" marT="0" marB="0" anchor="b"/>
                </a:tc>
                <a:tc>
                  <a:txBody>
                    <a:bodyPr/>
                    <a:lstStyle/>
                    <a:p>
                      <a:pPr algn="l" fontAlgn="b"/>
                      <a:endParaRPr lang="en-CA" sz="1400" b="0" i="0" u="none" strike="noStrike" dirty="0">
                        <a:solidFill>
                          <a:srgbClr val="000000"/>
                        </a:solidFill>
                        <a:effectLst/>
                        <a:latin typeface="+mn-lt"/>
                      </a:endParaRPr>
                    </a:p>
                  </a:txBody>
                  <a:tcPr marL="0" marR="0" marT="0" marB="0" anchor="b"/>
                </a:tc>
                <a:extLst>
                  <a:ext uri="{0D108BD9-81ED-4DB2-BD59-A6C34878D82A}">
                    <a16:rowId xmlns:a16="http://schemas.microsoft.com/office/drawing/2014/main" val="3243556133"/>
                  </a:ext>
                </a:extLst>
              </a:tr>
              <a:tr h="361260">
                <a:tc>
                  <a:txBody>
                    <a:bodyPr/>
                    <a:lstStyle/>
                    <a:p>
                      <a:pPr algn="l" fontAlgn="b"/>
                      <a:r>
                        <a:rPr lang="en-CA" sz="1400" b="1" u="none" strike="noStrike" dirty="0">
                          <a:effectLst/>
                          <a:latin typeface="+mn-lt"/>
                        </a:rPr>
                        <a:t>Total Expenses</a:t>
                      </a:r>
                      <a:endParaRPr lang="en-CA" sz="1400" b="1" i="0" u="none" strike="noStrike" dirty="0">
                        <a:solidFill>
                          <a:srgbClr val="000000"/>
                        </a:solidFill>
                        <a:effectLst/>
                        <a:latin typeface="+mn-lt"/>
                      </a:endParaRPr>
                    </a:p>
                  </a:txBody>
                  <a:tcPr marL="0" marR="0" marT="0" marB="0" anchor="b"/>
                </a:tc>
                <a:tc>
                  <a:txBody>
                    <a:bodyPr/>
                    <a:lstStyle/>
                    <a:p>
                      <a:pPr algn="r" fontAlgn="b"/>
                      <a:r>
                        <a:rPr lang="en-CA" sz="1400" b="1" i="0" u="none" strike="noStrike" dirty="0">
                          <a:solidFill>
                            <a:srgbClr val="000000"/>
                          </a:solidFill>
                          <a:effectLst/>
                          <a:latin typeface="+mn-lt"/>
                        </a:rPr>
                        <a:t>$338,284</a:t>
                      </a:r>
                    </a:p>
                  </a:txBody>
                  <a:tcPr marL="0" marR="0" marT="0" marB="0" anchor="b"/>
                </a:tc>
                <a:tc>
                  <a:txBody>
                    <a:bodyPr/>
                    <a:lstStyle/>
                    <a:p>
                      <a:pPr algn="r" fontAlgn="b"/>
                      <a:r>
                        <a:rPr lang="en-CA" sz="1400" b="1" i="0" u="none" strike="noStrike" dirty="0">
                          <a:solidFill>
                            <a:srgbClr val="000000"/>
                          </a:solidFill>
                          <a:effectLst/>
                          <a:latin typeface="+mn-lt"/>
                        </a:rPr>
                        <a:t>$310,298</a:t>
                      </a:r>
                    </a:p>
                  </a:txBody>
                  <a:tcPr marL="0" marR="0" marT="0" marB="0" anchor="b"/>
                </a:tc>
                <a:tc>
                  <a:txBody>
                    <a:bodyPr/>
                    <a:lstStyle/>
                    <a:p>
                      <a:pPr algn="r" fontAlgn="b"/>
                      <a:r>
                        <a:rPr lang="en-CA" sz="1400" b="1" i="0" u="none" strike="noStrike" dirty="0">
                          <a:solidFill>
                            <a:srgbClr val="000000"/>
                          </a:solidFill>
                          <a:effectLst/>
                          <a:latin typeface="+mn-lt"/>
                        </a:rPr>
                        <a:t>$306,684</a:t>
                      </a:r>
                    </a:p>
                  </a:txBody>
                  <a:tcPr marL="0" marR="0" marT="0" marB="0" anchor="b"/>
                </a:tc>
                <a:tc>
                  <a:txBody>
                    <a:bodyPr/>
                    <a:lstStyle/>
                    <a:p>
                      <a:pPr algn="r" fontAlgn="b"/>
                      <a:r>
                        <a:rPr lang="en-CA" sz="1400" b="1" i="0" u="none" strike="noStrike" dirty="0">
                          <a:solidFill>
                            <a:srgbClr val="000000"/>
                          </a:solidFill>
                          <a:effectLst/>
                          <a:latin typeface="+mn-lt"/>
                        </a:rPr>
                        <a:t>$313,218</a:t>
                      </a:r>
                    </a:p>
                  </a:txBody>
                  <a:tcPr marL="0" marR="0" marT="0" marB="0" anchor="b"/>
                </a:tc>
                <a:tc>
                  <a:txBody>
                    <a:bodyPr/>
                    <a:lstStyle/>
                    <a:p>
                      <a:pPr algn="r" fontAlgn="b"/>
                      <a:r>
                        <a:rPr lang="en-CA" sz="1400" b="1" i="0" u="none" strike="noStrike" dirty="0">
                          <a:solidFill>
                            <a:srgbClr val="000000"/>
                          </a:solidFill>
                          <a:effectLst/>
                          <a:latin typeface="+mn-lt"/>
                        </a:rPr>
                        <a:t>$319,904</a:t>
                      </a:r>
                    </a:p>
                  </a:txBody>
                  <a:tcPr marL="0" marR="0" marT="0" marB="0" anchor="b"/>
                </a:tc>
                <a:extLst>
                  <a:ext uri="{0D108BD9-81ED-4DB2-BD59-A6C34878D82A}">
                    <a16:rowId xmlns:a16="http://schemas.microsoft.com/office/drawing/2014/main" val="481194913"/>
                  </a:ext>
                </a:extLst>
              </a:tr>
            </a:tbl>
          </a:graphicData>
        </a:graphic>
      </p:graphicFrame>
      <p:graphicFrame>
        <p:nvGraphicFramePr>
          <p:cNvPr id="12" name="Table 11">
            <a:extLst>
              <a:ext uri="{FF2B5EF4-FFF2-40B4-BE49-F238E27FC236}">
                <a16:creationId xmlns:a16="http://schemas.microsoft.com/office/drawing/2014/main" id="{78CF6E37-E393-1BA0-EAFB-B54480FF23DC}"/>
              </a:ext>
            </a:extLst>
          </p:cNvPr>
          <p:cNvGraphicFramePr>
            <a:graphicFrameLocks noGrp="1"/>
          </p:cNvGraphicFramePr>
          <p:nvPr>
            <p:extLst>
              <p:ext uri="{D42A27DB-BD31-4B8C-83A1-F6EECF244321}">
                <p14:modId xmlns:p14="http://schemas.microsoft.com/office/powerpoint/2010/main" val="15218703"/>
              </p:ext>
            </p:extLst>
          </p:nvPr>
        </p:nvGraphicFramePr>
        <p:xfrm>
          <a:off x="1141412" y="4408171"/>
          <a:ext cx="9780586" cy="458470"/>
        </p:xfrm>
        <a:graphic>
          <a:graphicData uri="http://schemas.openxmlformats.org/drawingml/2006/table">
            <a:tbl>
              <a:tblPr>
                <a:tableStyleId>{5C22544A-7EE6-4342-B048-85BDC9FD1C3A}</a:tableStyleId>
              </a:tblPr>
              <a:tblGrid>
                <a:gridCol w="1266508">
                  <a:extLst>
                    <a:ext uri="{9D8B030D-6E8A-4147-A177-3AD203B41FA5}">
                      <a16:colId xmlns:a16="http://schemas.microsoft.com/office/drawing/2014/main" val="2667504183"/>
                    </a:ext>
                  </a:extLst>
                </a:gridCol>
                <a:gridCol w="1087120">
                  <a:extLst>
                    <a:ext uri="{9D8B030D-6E8A-4147-A177-3AD203B41FA5}">
                      <a16:colId xmlns:a16="http://schemas.microsoft.com/office/drawing/2014/main" val="2856142937"/>
                    </a:ext>
                  </a:extLst>
                </a:gridCol>
                <a:gridCol w="1158240">
                  <a:extLst>
                    <a:ext uri="{9D8B030D-6E8A-4147-A177-3AD203B41FA5}">
                      <a16:colId xmlns:a16="http://schemas.microsoft.com/office/drawing/2014/main" val="2211201787"/>
                    </a:ext>
                  </a:extLst>
                </a:gridCol>
                <a:gridCol w="6268718">
                  <a:extLst>
                    <a:ext uri="{9D8B030D-6E8A-4147-A177-3AD203B41FA5}">
                      <a16:colId xmlns:a16="http://schemas.microsoft.com/office/drawing/2014/main" val="1735232520"/>
                    </a:ext>
                  </a:extLst>
                </a:gridCol>
              </a:tblGrid>
              <a:tr h="458470">
                <a:tc>
                  <a:txBody>
                    <a:bodyPr/>
                    <a:lstStyle/>
                    <a:p>
                      <a:pPr algn="l" fontAlgn="b"/>
                      <a:r>
                        <a:rPr lang="en-CA" sz="1400" u="none" strike="noStrike" dirty="0">
                          <a:solidFill>
                            <a:schemeClr val="bg1"/>
                          </a:solidFill>
                          <a:effectLst/>
                        </a:rPr>
                        <a:t>Grants In Aid</a:t>
                      </a:r>
                      <a:endParaRPr lang="en-CA" sz="1400" b="0" i="0" u="none" strike="noStrike" dirty="0">
                        <a:solidFill>
                          <a:schemeClr val="bg1"/>
                        </a:solidFill>
                        <a:effectLst/>
                        <a:latin typeface="Calibri" panose="020F0502020204030204" pitchFamily="34" charset="0"/>
                      </a:endParaRPr>
                    </a:p>
                  </a:txBody>
                  <a:tcPr marL="0" marR="0" marT="0"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CA" sz="1400" u="none" strike="noStrike" dirty="0">
                          <a:solidFill>
                            <a:schemeClr val="bg1"/>
                          </a:solidFill>
                          <a:effectLst/>
                        </a:rPr>
                        <a:t>Finance</a:t>
                      </a:r>
                      <a:endParaRPr lang="en-CA" sz="1400" b="0" i="0" u="none" strike="noStrike" dirty="0">
                        <a:solidFill>
                          <a:schemeClr val="bg1"/>
                        </a:solidFill>
                        <a:effectLst/>
                        <a:latin typeface="Calibri" panose="020F0502020204030204" pitchFamily="34" charset="0"/>
                      </a:endParaRPr>
                    </a:p>
                  </a:txBody>
                  <a:tcPr marL="0" marR="0" marT="0"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fontAlgn="b"/>
                      <a:r>
                        <a:rPr lang="en-CA" sz="1400" u="none" strike="noStrike" dirty="0">
                          <a:solidFill>
                            <a:schemeClr val="bg1"/>
                          </a:solidFill>
                          <a:effectLst/>
                        </a:rPr>
                        <a:t>35,000</a:t>
                      </a:r>
                      <a:endParaRPr lang="en-CA" sz="1400" b="0" i="0" u="none" strike="noStrike" dirty="0">
                        <a:solidFill>
                          <a:schemeClr val="bg1"/>
                        </a:solidFill>
                        <a:effectLst/>
                        <a:latin typeface="Calibri" panose="020F0502020204030204" pitchFamily="34" charset="0"/>
                      </a:endParaRPr>
                    </a:p>
                  </a:txBody>
                  <a:tcPr marL="0" marR="0" marT="0"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b"/>
                      <a:r>
                        <a:rPr lang="en-US" sz="1400" u="none" strike="noStrike" dirty="0">
                          <a:solidFill>
                            <a:schemeClr val="bg1"/>
                          </a:solidFill>
                          <a:effectLst/>
                        </a:rPr>
                        <a:t>   Addition of $35,000 for Chamber of Commerce request</a:t>
                      </a:r>
                      <a:endParaRPr lang="en-US" sz="1400" b="0" i="0" u="none" strike="noStrike" dirty="0">
                        <a:solidFill>
                          <a:schemeClr val="bg1"/>
                        </a:solidFill>
                        <a:effectLst/>
                        <a:latin typeface="Calibri" panose="020F0502020204030204" pitchFamily="34" charset="0"/>
                      </a:endParaRPr>
                    </a:p>
                  </a:txBody>
                  <a:tcPr marL="0" marR="0" marT="0"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600168699"/>
                  </a:ext>
                </a:extLst>
              </a:tr>
            </a:tbl>
          </a:graphicData>
        </a:graphic>
      </p:graphicFrame>
    </p:spTree>
    <p:extLst>
      <p:ext uri="{BB962C8B-B14F-4D97-AF65-F5344CB8AC3E}">
        <p14:creationId xmlns:p14="http://schemas.microsoft.com/office/powerpoint/2010/main" val="429440688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CF6C30-2A45-D1A7-6214-E35883917FCC}"/>
              </a:ext>
            </a:extLst>
          </p:cNvPr>
          <p:cNvSpPr>
            <a:spLocks noGrp="1"/>
          </p:cNvSpPr>
          <p:nvPr>
            <p:ph type="title"/>
          </p:nvPr>
        </p:nvSpPr>
        <p:spPr>
          <a:xfrm>
            <a:off x="1141410" y="223662"/>
            <a:ext cx="9905998" cy="1478570"/>
          </a:xfrm>
        </p:spPr>
        <p:txBody>
          <a:bodyPr/>
          <a:lstStyle/>
          <a:p>
            <a:pPr algn="ctr"/>
            <a:r>
              <a:rPr lang="en-US" dirty="0">
                <a:solidFill>
                  <a:schemeClr val="bg1"/>
                </a:solidFill>
              </a:rPr>
              <a:t>2024 Tax Requisition Change Summary</a:t>
            </a:r>
            <a:endParaRPr lang="en-CA" dirty="0">
              <a:solidFill>
                <a:schemeClr val="bg1"/>
              </a:solidFill>
            </a:endParaRPr>
          </a:p>
        </p:txBody>
      </p:sp>
      <p:graphicFrame>
        <p:nvGraphicFramePr>
          <p:cNvPr id="4" name="Content Placeholder 3">
            <a:extLst>
              <a:ext uri="{FF2B5EF4-FFF2-40B4-BE49-F238E27FC236}">
                <a16:creationId xmlns:a16="http://schemas.microsoft.com/office/drawing/2014/main" id="{A6767CFA-45B9-604D-152E-01669F2B63D4}"/>
              </a:ext>
            </a:extLst>
          </p:cNvPr>
          <p:cNvGraphicFramePr>
            <a:graphicFrameLocks noGrp="1"/>
          </p:cNvGraphicFramePr>
          <p:nvPr>
            <p:ph idx="1"/>
            <p:extLst>
              <p:ext uri="{D42A27DB-BD31-4B8C-83A1-F6EECF244321}">
                <p14:modId xmlns:p14="http://schemas.microsoft.com/office/powerpoint/2010/main" val="1130594212"/>
              </p:ext>
            </p:extLst>
          </p:nvPr>
        </p:nvGraphicFramePr>
        <p:xfrm>
          <a:off x="1141406" y="1420809"/>
          <a:ext cx="10038850" cy="2661920"/>
        </p:xfrm>
        <a:graphic>
          <a:graphicData uri="http://schemas.openxmlformats.org/drawingml/2006/table">
            <a:tbl>
              <a:tblPr firstRow="1" bandRow="1">
                <a:tableStyleId>{5C22544A-7EE6-4342-B048-85BDC9FD1C3A}</a:tableStyleId>
              </a:tblPr>
              <a:tblGrid>
                <a:gridCol w="1932851">
                  <a:extLst>
                    <a:ext uri="{9D8B030D-6E8A-4147-A177-3AD203B41FA5}">
                      <a16:colId xmlns:a16="http://schemas.microsoft.com/office/drawing/2014/main" val="3453666058"/>
                    </a:ext>
                  </a:extLst>
                </a:gridCol>
                <a:gridCol w="1245649">
                  <a:extLst>
                    <a:ext uri="{9D8B030D-6E8A-4147-A177-3AD203B41FA5}">
                      <a16:colId xmlns:a16="http://schemas.microsoft.com/office/drawing/2014/main" val="2812497781"/>
                    </a:ext>
                  </a:extLst>
                </a:gridCol>
                <a:gridCol w="1255695">
                  <a:extLst>
                    <a:ext uri="{9D8B030D-6E8A-4147-A177-3AD203B41FA5}">
                      <a16:colId xmlns:a16="http://schemas.microsoft.com/office/drawing/2014/main" val="942093277"/>
                    </a:ext>
                  </a:extLst>
                </a:gridCol>
                <a:gridCol w="1265740">
                  <a:extLst>
                    <a:ext uri="{9D8B030D-6E8A-4147-A177-3AD203B41FA5}">
                      <a16:colId xmlns:a16="http://schemas.microsoft.com/office/drawing/2014/main" val="4254920634"/>
                    </a:ext>
                  </a:extLst>
                </a:gridCol>
                <a:gridCol w="211015">
                  <a:extLst>
                    <a:ext uri="{9D8B030D-6E8A-4147-A177-3AD203B41FA5}">
                      <a16:colId xmlns:a16="http://schemas.microsoft.com/office/drawing/2014/main" val="592855004"/>
                    </a:ext>
                  </a:extLst>
                </a:gridCol>
                <a:gridCol w="1258430">
                  <a:extLst>
                    <a:ext uri="{9D8B030D-6E8A-4147-A177-3AD203B41FA5}">
                      <a16:colId xmlns:a16="http://schemas.microsoft.com/office/drawing/2014/main" val="2047990316"/>
                    </a:ext>
                  </a:extLst>
                </a:gridCol>
                <a:gridCol w="1386286">
                  <a:extLst>
                    <a:ext uri="{9D8B030D-6E8A-4147-A177-3AD203B41FA5}">
                      <a16:colId xmlns:a16="http://schemas.microsoft.com/office/drawing/2014/main" val="2270867127"/>
                    </a:ext>
                  </a:extLst>
                </a:gridCol>
                <a:gridCol w="1483184">
                  <a:extLst>
                    <a:ext uri="{9D8B030D-6E8A-4147-A177-3AD203B41FA5}">
                      <a16:colId xmlns:a16="http://schemas.microsoft.com/office/drawing/2014/main" val="460051140"/>
                    </a:ext>
                  </a:extLst>
                </a:gridCol>
              </a:tblGrid>
              <a:tr h="370840">
                <a:tc>
                  <a:txBody>
                    <a:bodyPr/>
                    <a:lstStyle/>
                    <a:p>
                      <a:r>
                        <a:rPr lang="en-US" dirty="0">
                          <a:solidFill>
                            <a:schemeClr val="bg1"/>
                          </a:solidFill>
                        </a:rPr>
                        <a:t>Item</a:t>
                      </a:r>
                      <a:endParaRPr lang="en-CA" dirty="0">
                        <a:solidFill>
                          <a:schemeClr val="bg1"/>
                        </a:solidFill>
                      </a:endParaRPr>
                    </a:p>
                  </a:txBody>
                  <a:tcPr/>
                </a:tc>
                <a:tc>
                  <a:txBody>
                    <a:bodyPr/>
                    <a:lstStyle/>
                    <a:p>
                      <a:r>
                        <a:rPr lang="en-US" dirty="0">
                          <a:solidFill>
                            <a:schemeClr val="bg1"/>
                          </a:solidFill>
                        </a:rPr>
                        <a:t>Requisition</a:t>
                      </a:r>
                      <a:endParaRPr lang="en-CA" dirty="0">
                        <a:solidFill>
                          <a:schemeClr val="bg1"/>
                        </a:solidFill>
                      </a:endParaRPr>
                    </a:p>
                  </a:txBody>
                  <a:tcPr>
                    <a:lnR w="12700" cap="flat" cmpd="sng" algn="ctr">
                      <a:solidFill>
                        <a:schemeClr val="tx1"/>
                      </a:solidFill>
                      <a:prstDash val="solid"/>
                      <a:round/>
                      <a:headEnd type="none" w="med" len="med"/>
                      <a:tailEnd type="none" w="med" len="med"/>
                    </a:lnR>
                  </a:tcPr>
                </a:tc>
                <a:tc>
                  <a:txBody>
                    <a:bodyPr/>
                    <a:lstStyle/>
                    <a:p>
                      <a:r>
                        <a:rPr lang="en-US" dirty="0">
                          <a:solidFill>
                            <a:schemeClr val="bg1"/>
                          </a:solidFill>
                        </a:rPr>
                        <a:t>% Increase Residential</a:t>
                      </a:r>
                      <a:endParaRPr lang="en-CA" dirty="0">
                        <a:solidFill>
                          <a:schemeClr val="bg1"/>
                        </a:solidFill>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r>
                        <a:rPr lang="en-US" dirty="0">
                          <a:solidFill>
                            <a:schemeClr val="bg1"/>
                          </a:solidFill>
                        </a:rPr>
                        <a:t>% Increase Business</a:t>
                      </a:r>
                      <a:endParaRPr lang="en-CA" dirty="0">
                        <a:solidFill>
                          <a:schemeClr val="bg1"/>
                        </a:solidFill>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endParaRPr lang="en-CA" dirty="0">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bg1"/>
                          </a:solidFill>
                        </a:rPr>
                        <a:t>Requisition</a:t>
                      </a:r>
                      <a:endParaRPr lang="en-CA" dirty="0">
                        <a:solidFill>
                          <a:schemeClr val="bg1"/>
                        </a:solidFill>
                      </a:endParaRPr>
                    </a:p>
                    <a:p>
                      <a:endParaRPr lang="en-CA" dirty="0">
                        <a:solidFill>
                          <a:schemeClr val="bg1"/>
                        </a:solidFill>
                      </a:endParaRPr>
                    </a:p>
                  </a:txBody>
                  <a:tcPr>
                    <a:lnL w="12700" cap="flat" cmpd="sng" algn="ctr">
                      <a:solidFill>
                        <a:schemeClr val="tx1"/>
                      </a:solidFill>
                      <a:prstDash val="solid"/>
                      <a:round/>
                      <a:headEnd type="none" w="med" len="med"/>
                      <a:tailEnd type="none" w="med" len="med"/>
                    </a:ln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bg1"/>
                          </a:solidFill>
                        </a:rPr>
                        <a:t>% Increase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bg1"/>
                          </a:solidFill>
                        </a:rPr>
                        <a:t>Residential</a:t>
                      </a:r>
                      <a:endParaRPr lang="en-CA" dirty="0">
                        <a:solidFill>
                          <a:schemeClr val="bg1"/>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bg1"/>
                          </a:solidFill>
                        </a:rPr>
                        <a:t>% Increase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bg1"/>
                          </a:solidFill>
                        </a:rPr>
                        <a:t>Business</a:t>
                      </a:r>
                      <a:endParaRPr lang="en-CA" dirty="0">
                        <a:solidFill>
                          <a:schemeClr val="bg1"/>
                        </a:solidFill>
                      </a:endParaRPr>
                    </a:p>
                  </a:txBody>
                  <a:tcPr/>
                </a:tc>
                <a:extLst>
                  <a:ext uri="{0D108BD9-81ED-4DB2-BD59-A6C34878D82A}">
                    <a16:rowId xmlns:a16="http://schemas.microsoft.com/office/drawing/2014/main" val="884778172"/>
                  </a:ext>
                </a:extLst>
              </a:tr>
              <a:tr h="370840">
                <a:tc>
                  <a:txBody>
                    <a:bodyPr/>
                    <a:lstStyle/>
                    <a:p>
                      <a:r>
                        <a:rPr lang="en-US" dirty="0"/>
                        <a:t>Operational Requisition</a:t>
                      </a:r>
                      <a:endParaRPr lang="en-CA" dirty="0"/>
                    </a:p>
                  </a:txBody>
                  <a:tcPr/>
                </a:tc>
                <a:tc>
                  <a:txBody>
                    <a:bodyPr/>
                    <a:lstStyle/>
                    <a:p>
                      <a:pPr algn="r"/>
                      <a:r>
                        <a:rPr lang="en-US" dirty="0">
                          <a:solidFill>
                            <a:schemeClr val="bg1"/>
                          </a:solidFill>
                        </a:rPr>
                        <a:t>$477,850</a:t>
                      </a:r>
                    </a:p>
                  </a:txBody>
                  <a:tcPr>
                    <a:lnR w="12700" cap="flat" cmpd="sng" algn="ctr">
                      <a:solidFill>
                        <a:schemeClr val="tx1"/>
                      </a:solidFill>
                      <a:prstDash val="solid"/>
                      <a:round/>
                      <a:headEnd type="none" w="med" len="med"/>
                      <a:tailEnd type="none" w="med" len="med"/>
                    </a:lnR>
                  </a:tcPr>
                </a:tc>
                <a:tc>
                  <a:txBody>
                    <a:bodyPr/>
                    <a:lstStyle/>
                    <a:p>
                      <a:pPr algn="r"/>
                      <a:r>
                        <a:rPr lang="en-US" dirty="0">
                          <a:solidFill>
                            <a:schemeClr val="bg1"/>
                          </a:solidFill>
                        </a:rPr>
                        <a:t>5.09%</a:t>
                      </a:r>
                      <a:endParaRPr lang="en-CA" dirty="0">
                        <a:solidFill>
                          <a:schemeClr val="bg1"/>
                        </a:solidFill>
                      </a:endParaRPr>
                    </a:p>
                  </a:txBody>
                  <a:tcPr>
                    <a:lnL w="12700" cap="flat" cmpd="sng" algn="ctr">
                      <a:solidFill>
                        <a:schemeClr val="tx1"/>
                      </a:solidFill>
                      <a:prstDash val="solid"/>
                      <a:round/>
                      <a:headEnd type="none" w="med" len="med"/>
                      <a:tailEnd type="none" w="med" len="med"/>
                    </a:lnL>
                  </a:tcPr>
                </a:tc>
                <a:tc>
                  <a:txBody>
                    <a:bodyPr/>
                    <a:lstStyle/>
                    <a:p>
                      <a:pPr algn="r"/>
                      <a:r>
                        <a:rPr lang="en-US" dirty="0">
                          <a:solidFill>
                            <a:schemeClr val="bg1"/>
                          </a:solidFill>
                        </a:rPr>
                        <a:t>5.05%</a:t>
                      </a:r>
                      <a:endParaRPr lang="en-CA" dirty="0">
                        <a:solidFill>
                          <a:schemeClr val="bg1"/>
                        </a:solidFill>
                      </a:endParaRPr>
                    </a:p>
                  </a:txBody>
                  <a:tcPr>
                    <a:lnR w="12700" cap="flat" cmpd="sng" algn="ctr">
                      <a:solidFill>
                        <a:schemeClr val="tx1"/>
                      </a:solidFill>
                      <a:prstDash val="solid"/>
                      <a:round/>
                      <a:headEnd type="none" w="med" len="med"/>
                      <a:tailEnd type="none" w="med" len="med"/>
                    </a:lnR>
                  </a:tcPr>
                </a:tc>
                <a:tc>
                  <a:txBody>
                    <a:bodyPr/>
                    <a:lstStyle/>
                    <a:p>
                      <a:pPr algn="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pPr algn="r"/>
                      <a:r>
                        <a:rPr lang="en-US" dirty="0"/>
                        <a:t>$477,850</a:t>
                      </a:r>
                    </a:p>
                  </a:txBody>
                  <a:tcPr>
                    <a:lnL w="12700" cap="flat" cmpd="sng" algn="ctr">
                      <a:solidFill>
                        <a:schemeClr val="tx1"/>
                      </a:solidFill>
                      <a:prstDash val="solid"/>
                      <a:round/>
                      <a:headEnd type="none" w="med" len="med"/>
                      <a:tailEnd type="none" w="med" len="med"/>
                    </a:lnL>
                  </a:tcPr>
                </a:tc>
                <a:tc>
                  <a:txBody>
                    <a:bodyPr/>
                    <a:lstStyle/>
                    <a:p>
                      <a:pPr algn="r"/>
                      <a:r>
                        <a:rPr lang="en-US" dirty="0"/>
                        <a:t>5.09%</a:t>
                      </a:r>
                      <a:endParaRPr lang="en-CA" dirty="0"/>
                    </a:p>
                  </a:txBody>
                  <a:tcPr/>
                </a:tc>
                <a:tc>
                  <a:txBody>
                    <a:bodyPr/>
                    <a:lstStyle/>
                    <a:p>
                      <a:pPr algn="r"/>
                      <a:r>
                        <a:rPr lang="en-US" dirty="0"/>
                        <a:t>5.05%</a:t>
                      </a:r>
                      <a:endParaRPr lang="en-CA" dirty="0"/>
                    </a:p>
                  </a:txBody>
                  <a:tcPr/>
                </a:tc>
                <a:extLst>
                  <a:ext uri="{0D108BD9-81ED-4DB2-BD59-A6C34878D82A}">
                    <a16:rowId xmlns:a16="http://schemas.microsoft.com/office/drawing/2014/main" val="388219935"/>
                  </a:ext>
                </a:extLst>
              </a:tr>
              <a:tr h="370840">
                <a:tc>
                  <a:txBody>
                    <a:bodyPr/>
                    <a:lstStyle/>
                    <a:p>
                      <a:r>
                        <a:rPr lang="en-US" dirty="0"/>
                        <a:t>Water Filtration Project</a:t>
                      </a:r>
                      <a:endParaRPr lang="en-CA" dirty="0"/>
                    </a:p>
                  </a:txBody>
                  <a:tcPr/>
                </a:tc>
                <a:tc>
                  <a:txBody>
                    <a:bodyPr/>
                    <a:lstStyle/>
                    <a:p>
                      <a:pPr algn="r"/>
                      <a:r>
                        <a:rPr lang="en-US" dirty="0">
                          <a:solidFill>
                            <a:schemeClr val="bg1"/>
                          </a:solidFill>
                        </a:rPr>
                        <a:t>$150,000</a:t>
                      </a:r>
                    </a:p>
                    <a:p>
                      <a:pPr algn="r"/>
                      <a:endParaRPr lang="en-CA" dirty="0">
                        <a:solidFill>
                          <a:schemeClr val="bg1"/>
                        </a:solidFill>
                      </a:endParaRPr>
                    </a:p>
                  </a:txBody>
                  <a:tcPr>
                    <a:lnR w="12700" cap="flat" cmpd="sng" algn="ctr">
                      <a:solidFill>
                        <a:schemeClr val="tx1"/>
                      </a:solidFill>
                      <a:prstDash val="solid"/>
                      <a:round/>
                      <a:headEnd type="none" w="med" len="med"/>
                      <a:tailEnd type="none" w="med" len="med"/>
                    </a:lnR>
                  </a:tcPr>
                </a:tc>
                <a:tc>
                  <a:txBody>
                    <a:bodyPr/>
                    <a:lstStyle/>
                    <a:p>
                      <a:pPr algn="r"/>
                      <a:r>
                        <a:rPr lang="en-US" dirty="0">
                          <a:solidFill>
                            <a:schemeClr val="bg1"/>
                          </a:solidFill>
                        </a:rPr>
                        <a:t>1.77%</a:t>
                      </a:r>
                      <a:endParaRPr lang="en-CA" dirty="0">
                        <a:solidFill>
                          <a:schemeClr val="bg1"/>
                        </a:solidFill>
                      </a:endParaRPr>
                    </a:p>
                  </a:txBody>
                  <a:tcPr>
                    <a:lnL w="12700" cap="flat" cmpd="sng" algn="ctr">
                      <a:solidFill>
                        <a:schemeClr val="tx1"/>
                      </a:solidFill>
                      <a:prstDash val="solid"/>
                      <a:round/>
                      <a:headEnd type="none" w="med" len="med"/>
                      <a:tailEnd type="none" w="med" len="med"/>
                    </a:lnL>
                  </a:tcPr>
                </a:tc>
                <a:tc>
                  <a:txBody>
                    <a:bodyPr/>
                    <a:lstStyle/>
                    <a:p>
                      <a:pPr algn="r"/>
                      <a:r>
                        <a:rPr lang="en-US" dirty="0">
                          <a:solidFill>
                            <a:schemeClr val="bg1"/>
                          </a:solidFill>
                        </a:rPr>
                        <a:t>0.995%</a:t>
                      </a:r>
                      <a:endParaRPr lang="en-CA" dirty="0">
                        <a:solidFill>
                          <a:schemeClr val="bg1"/>
                        </a:solidFill>
                      </a:endParaRPr>
                    </a:p>
                  </a:txBody>
                  <a:tcPr>
                    <a:lnR w="12700" cap="flat" cmpd="sng" algn="ctr">
                      <a:solidFill>
                        <a:schemeClr val="tx1"/>
                      </a:solidFill>
                      <a:prstDash val="solid"/>
                      <a:round/>
                      <a:headEnd type="none" w="med" len="med"/>
                      <a:tailEnd type="none" w="med" len="med"/>
                    </a:lnR>
                  </a:tcPr>
                </a:tc>
                <a:tc>
                  <a:txBody>
                    <a:bodyPr/>
                    <a:lstStyle/>
                    <a:p>
                      <a:pPr algn="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pPr algn="r"/>
                      <a:r>
                        <a:rPr lang="en-US" dirty="0"/>
                        <a:t>$250,000</a:t>
                      </a:r>
                    </a:p>
                  </a:txBody>
                  <a:tcPr>
                    <a:lnL w="12700" cap="flat" cmpd="sng" algn="ctr">
                      <a:solidFill>
                        <a:schemeClr val="tx1"/>
                      </a:solidFill>
                      <a:prstDash val="solid"/>
                      <a:round/>
                      <a:headEnd type="none" w="med" len="med"/>
                      <a:tailEnd type="none" w="med" len="med"/>
                    </a:lnL>
                  </a:tcPr>
                </a:tc>
                <a:tc>
                  <a:txBody>
                    <a:bodyPr/>
                    <a:lstStyle/>
                    <a:p>
                      <a:pPr algn="r"/>
                      <a:r>
                        <a:rPr lang="en-US" dirty="0"/>
                        <a:t>2.829%</a:t>
                      </a:r>
                      <a:endParaRPr lang="en-CA" dirty="0"/>
                    </a:p>
                  </a:txBody>
                  <a:tcPr/>
                </a:tc>
                <a:tc>
                  <a:txBody>
                    <a:bodyPr/>
                    <a:lstStyle/>
                    <a:p>
                      <a:pPr algn="r"/>
                      <a:r>
                        <a:rPr lang="en-US" dirty="0"/>
                        <a:t>1.589%</a:t>
                      </a:r>
                      <a:endParaRPr lang="en-CA" dirty="0"/>
                    </a:p>
                  </a:txBody>
                  <a:tcPr/>
                </a:tc>
                <a:extLst>
                  <a:ext uri="{0D108BD9-81ED-4DB2-BD59-A6C34878D82A}">
                    <a16:rowId xmlns:a16="http://schemas.microsoft.com/office/drawing/2014/main" val="1698666256"/>
                  </a:ext>
                </a:extLst>
              </a:tr>
              <a:tr h="370840">
                <a:tc>
                  <a:txBody>
                    <a:bodyPr/>
                    <a:lstStyle/>
                    <a:p>
                      <a:r>
                        <a:rPr lang="en-US" dirty="0"/>
                        <a:t>Capital Investments</a:t>
                      </a:r>
                      <a:endParaRPr lang="en-CA" dirty="0"/>
                    </a:p>
                  </a:txBody>
                  <a:tcPr/>
                </a:tc>
                <a:tc>
                  <a:txBody>
                    <a:bodyPr/>
                    <a:lstStyle/>
                    <a:p>
                      <a:pPr algn="r"/>
                      <a:r>
                        <a:rPr lang="en-US" dirty="0">
                          <a:solidFill>
                            <a:schemeClr val="bg1"/>
                          </a:solidFill>
                        </a:rPr>
                        <a:t>$150,000</a:t>
                      </a:r>
                      <a:endParaRPr lang="en-CA" dirty="0">
                        <a:solidFill>
                          <a:schemeClr val="bg1"/>
                        </a:solidFill>
                      </a:endParaRPr>
                    </a:p>
                  </a:txBody>
                  <a:tcPr>
                    <a:lnR w="12700" cap="flat" cmpd="sng" algn="ctr">
                      <a:solidFill>
                        <a:schemeClr val="tx1"/>
                      </a:solidFill>
                      <a:prstDash val="solid"/>
                      <a:round/>
                      <a:headEnd type="none" w="med" len="med"/>
                      <a:tailEnd type="none" w="med" len="med"/>
                    </a:lnR>
                  </a:tcPr>
                </a:tc>
                <a:tc>
                  <a:txBody>
                    <a:bodyPr/>
                    <a:lstStyle/>
                    <a:p>
                      <a:pPr algn="r"/>
                      <a:r>
                        <a:rPr lang="en-US" dirty="0">
                          <a:solidFill>
                            <a:schemeClr val="bg1"/>
                          </a:solidFill>
                        </a:rPr>
                        <a:t>1.77%</a:t>
                      </a:r>
                      <a:endParaRPr lang="en-CA" dirty="0">
                        <a:solidFill>
                          <a:schemeClr val="bg1"/>
                        </a:solidFill>
                      </a:endParaRPr>
                    </a:p>
                  </a:txBody>
                  <a:tcPr>
                    <a:lnL w="12700" cap="flat" cmpd="sng" algn="ctr">
                      <a:solidFill>
                        <a:schemeClr val="tx1"/>
                      </a:solidFill>
                      <a:prstDash val="solid"/>
                      <a:round/>
                      <a:headEnd type="none" w="med" len="med"/>
                      <a:tailEnd type="none" w="med" len="med"/>
                    </a:lnL>
                  </a:tcPr>
                </a:tc>
                <a:tc>
                  <a:txBody>
                    <a:bodyPr/>
                    <a:lstStyle/>
                    <a:p>
                      <a:pPr algn="r"/>
                      <a:r>
                        <a:rPr lang="en-US" dirty="0">
                          <a:solidFill>
                            <a:schemeClr val="bg1"/>
                          </a:solidFill>
                        </a:rPr>
                        <a:t>0.995%</a:t>
                      </a:r>
                      <a:endParaRPr lang="en-CA" dirty="0">
                        <a:solidFill>
                          <a:schemeClr val="bg1"/>
                        </a:solidFill>
                      </a:endParaRPr>
                    </a:p>
                  </a:txBody>
                  <a:tcPr>
                    <a:lnR w="12700" cap="flat" cmpd="sng" algn="ctr">
                      <a:solidFill>
                        <a:schemeClr val="tx1"/>
                      </a:solidFill>
                      <a:prstDash val="solid"/>
                      <a:round/>
                      <a:headEnd type="none" w="med" len="med"/>
                      <a:tailEnd type="none" w="med" len="med"/>
                    </a:lnR>
                  </a:tcPr>
                </a:tc>
                <a:tc>
                  <a:txBody>
                    <a:bodyPr/>
                    <a:lstStyle/>
                    <a:p>
                      <a:pPr algn="r"/>
                      <a:endParaRPr lang="en-CA"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pPr algn="r"/>
                      <a:r>
                        <a:rPr lang="en-US" dirty="0"/>
                        <a:t>$250,000</a:t>
                      </a:r>
                      <a:endParaRPr lang="en-CA" dirty="0"/>
                    </a:p>
                  </a:txBody>
                  <a:tcPr>
                    <a:lnL w="12700" cap="flat" cmpd="sng" algn="ctr">
                      <a:solidFill>
                        <a:schemeClr val="tx1"/>
                      </a:solidFill>
                      <a:prstDash val="solid"/>
                      <a:round/>
                      <a:headEnd type="none" w="med" len="med"/>
                      <a:tailEnd type="none" w="med" len="med"/>
                    </a:lnL>
                  </a:tcPr>
                </a:tc>
                <a:tc>
                  <a:txBody>
                    <a:bodyPr/>
                    <a:lstStyle/>
                    <a:p>
                      <a:pPr algn="r"/>
                      <a:r>
                        <a:rPr lang="en-US" dirty="0"/>
                        <a:t>2.829%</a:t>
                      </a:r>
                      <a:endParaRPr lang="en-CA" dirty="0"/>
                    </a:p>
                  </a:txBody>
                  <a:tcPr/>
                </a:tc>
                <a:tc>
                  <a:txBody>
                    <a:bodyPr/>
                    <a:lstStyle/>
                    <a:p>
                      <a:pPr algn="r"/>
                      <a:r>
                        <a:rPr lang="en-US" dirty="0"/>
                        <a:t>1.589%</a:t>
                      </a:r>
                      <a:endParaRPr lang="en-CA" dirty="0"/>
                    </a:p>
                  </a:txBody>
                  <a:tcPr/>
                </a:tc>
                <a:extLst>
                  <a:ext uri="{0D108BD9-81ED-4DB2-BD59-A6C34878D82A}">
                    <a16:rowId xmlns:a16="http://schemas.microsoft.com/office/drawing/2014/main" val="3301247884"/>
                  </a:ext>
                </a:extLst>
              </a:tr>
              <a:tr h="370840">
                <a:tc>
                  <a:txBody>
                    <a:bodyPr/>
                    <a:lstStyle/>
                    <a:p>
                      <a:r>
                        <a:rPr lang="en-US" b="1" dirty="0"/>
                        <a:t>TOTAL </a:t>
                      </a:r>
                      <a:endParaRPr lang="en-CA" b="1" dirty="0"/>
                    </a:p>
                  </a:txBody>
                  <a:tcPr/>
                </a:tc>
                <a:tc>
                  <a:txBody>
                    <a:bodyPr/>
                    <a:lstStyle/>
                    <a:p>
                      <a:pPr algn="r"/>
                      <a:r>
                        <a:rPr lang="en-US" b="1" dirty="0">
                          <a:solidFill>
                            <a:schemeClr val="bg1"/>
                          </a:solidFill>
                        </a:rPr>
                        <a:t>$777,850</a:t>
                      </a:r>
                      <a:endParaRPr lang="en-CA" b="1" dirty="0">
                        <a:solidFill>
                          <a:schemeClr val="bg1"/>
                        </a:solidFill>
                      </a:endParaRPr>
                    </a:p>
                  </a:txBody>
                  <a:tcPr>
                    <a:lnR w="12700" cap="flat" cmpd="sng" algn="ctr">
                      <a:solidFill>
                        <a:schemeClr val="tx1"/>
                      </a:solidFill>
                      <a:prstDash val="solid"/>
                      <a:round/>
                      <a:headEnd type="none" w="med" len="med"/>
                      <a:tailEnd type="none" w="med" len="med"/>
                    </a:lnR>
                  </a:tcPr>
                </a:tc>
                <a:tc>
                  <a:txBody>
                    <a:bodyPr/>
                    <a:lstStyle/>
                    <a:p>
                      <a:pPr algn="r"/>
                      <a:r>
                        <a:rPr lang="en-US" b="1" dirty="0">
                          <a:solidFill>
                            <a:schemeClr val="bg1"/>
                          </a:solidFill>
                        </a:rPr>
                        <a:t>8.63%</a:t>
                      </a:r>
                      <a:endParaRPr lang="en-CA" b="1" dirty="0">
                        <a:solidFill>
                          <a:schemeClr val="bg1"/>
                        </a:solidFill>
                      </a:endParaRPr>
                    </a:p>
                  </a:txBody>
                  <a:tcP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algn="r"/>
                      <a:r>
                        <a:rPr lang="en-US" b="1" dirty="0">
                          <a:solidFill>
                            <a:schemeClr val="bg1"/>
                          </a:solidFill>
                        </a:rPr>
                        <a:t>7.04%</a:t>
                      </a:r>
                      <a:endParaRPr lang="en-CA" b="1" dirty="0">
                        <a:solidFill>
                          <a:schemeClr val="bg1"/>
                        </a:solidFill>
                      </a:endParaRPr>
                    </a:p>
                  </a:txBody>
                  <a:tcP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r"/>
                      <a:endParaRPr lang="en-CA"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pPr algn="r"/>
                      <a:r>
                        <a:rPr lang="en-US" b="1" dirty="0"/>
                        <a:t>$977,850</a:t>
                      </a:r>
                      <a:endParaRPr lang="en-CA" b="1" dirty="0"/>
                    </a:p>
                  </a:txBody>
                  <a:tcPr>
                    <a:lnL w="12700" cap="flat" cmpd="sng" algn="ctr">
                      <a:solidFill>
                        <a:schemeClr val="tx1"/>
                      </a:solidFill>
                      <a:prstDash val="solid"/>
                      <a:round/>
                      <a:headEnd type="none" w="med" len="med"/>
                      <a:tailEnd type="none" w="med" len="med"/>
                    </a:lnL>
                  </a:tcPr>
                </a:tc>
                <a:tc>
                  <a:txBody>
                    <a:bodyPr/>
                    <a:lstStyle/>
                    <a:p>
                      <a:pPr algn="r"/>
                      <a:r>
                        <a:rPr lang="en-US" b="1" dirty="0"/>
                        <a:t>10.748%</a:t>
                      </a:r>
                      <a:endParaRPr lang="en-CA" b="1" dirty="0"/>
                    </a:p>
                  </a:txBody>
                  <a:tcPr/>
                </a:tc>
                <a:tc>
                  <a:txBody>
                    <a:bodyPr/>
                    <a:lstStyle/>
                    <a:p>
                      <a:pPr algn="r"/>
                      <a:r>
                        <a:rPr lang="en-US" b="1" dirty="0"/>
                        <a:t>8.229%</a:t>
                      </a:r>
                      <a:endParaRPr lang="en-CA" b="1" dirty="0"/>
                    </a:p>
                  </a:txBody>
                  <a:tcPr/>
                </a:tc>
                <a:extLst>
                  <a:ext uri="{0D108BD9-81ED-4DB2-BD59-A6C34878D82A}">
                    <a16:rowId xmlns:a16="http://schemas.microsoft.com/office/drawing/2014/main" val="2404200063"/>
                  </a:ext>
                </a:extLst>
              </a:tr>
            </a:tbl>
          </a:graphicData>
        </a:graphic>
      </p:graphicFrame>
      <p:sp>
        <p:nvSpPr>
          <p:cNvPr id="6" name="TextBox 5">
            <a:extLst>
              <a:ext uri="{FF2B5EF4-FFF2-40B4-BE49-F238E27FC236}">
                <a16:creationId xmlns:a16="http://schemas.microsoft.com/office/drawing/2014/main" id="{1BFE9CE7-67CD-0668-6D4C-9A77B35CF760}"/>
              </a:ext>
            </a:extLst>
          </p:cNvPr>
          <p:cNvSpPr txBox="1"/>
          <p:nvPr/>
        </p:nvSpPr>
        <p:spPr>
          <a:xfrm>
            <a:off x="1274258" y="4351899"/>
            <a:ext cx="9905998" cy="1938992"/>
          </a:xfrm>
          <a:prstGeom prst="rect">
            <a:avLst/>
          </a:prstGeom>
          <a:noFill/>
        </p:spPr>
        <p:txBody>
          <a:bodyPr wrap="square" rtlCol="0">
            <a:spAutoFit/>
          </a:bodyPr>
          <a:lstStyle/>
          <a:p>
            <a:r>
              <a:rPr lang="en-US" sz="2000" dirty="0">
                <a:solidFill>
                  <a:schemeClr val="bg1"/>
                </a:solidFill>
                <a:highlight>
                  <a:srgbClr val="FFFF00"/>
                </a:highlight>
              </a:rPr>
              <a:t>Council reviewed the above options and is contemplating an additional tax increase to fund essential water and capital investments; shown within Option A on slide 52. </a:t>
            </a:r>
          </a:p>
          <a:p>
            <a:endParaRPr lang="en-US" sz="2000" dirty="0">
              <a:solidFill>
                <a:schemeClr val="bg1"/>
              </a:solidFill>
              <a:highlight>
                <a:srgbClr val="FFFF00"/>
              </a:highlight>
            </a:endParaRPr>
          </a:p>
          <a:p>
            <a:r>
              <a:rPr lang="en-US" sz="2000" dirty="0">
                <a:solidFill>
                  <a:schemeClr val="bg1"/>
                </a:solidFill>
                <a:highlight>
                  <a:srgbClr val="FFFF00"/>
                </a:highlight>
              </a:rPr>
              <a:t>Council is inviting community input on increasing the dedicated capital investments and corresponding tax increase needed to address the current capital infrastructure deficit and borrowing requirements shown on slide 42.  </a:t>
            </a:r>
            <a:r>
              <a:rPr lang="en-US" sz="2000" dirty="0">
                <a:solidFill>
                  <a:schemeClr val="bg1"/>
                </a:solidFill>
              </a:rPr>
              <a:t> </a:t>
            </a:r>
          </a:p>
        </p:txBody>
      </p:sp>
    </p:spTree>
    <p:extLst>
      <p:ext uri="{BB962C8B-B14F-4D97-AF65-F5344CB8AC3E}">
        <p14:creationId xmlns:p14="http://schemas.microsoft.com/office/powerpoint/2010/main" val="268314418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328E5A-3ABB-8F71-C49D-CC422B67F7EA}"/>
              </a:ext>
            </a:extLst>
          </p:cNvPr>
          <p:cNvSpPr>
            <a:spLocks noGrp="1"/>
          </p:cNvSpPr>
          <p:nvPr>
            <p:ph type="title"/>
          </p:nvPr>
        </p:nvSpPr>
        <p:spPr>
          <a:xfrm>
            <a:off x="1141411" y="0"/>
            <a:ext cx="9905998" cy="1478570"/>
          </a:xfrm>
        </p:spPr>
        <p:txBody>
          <a:bodyPr/>
          <a:lstStyle/>
          <a:p>
            <a:pPr algn="ctr"/>
            <a:r>
              <a:rPr lang="en-US" dirty="0"/>
              <a:t>Updated 2024 Capital Requisition </a:t>
            </a:r>
            <a:endParaRPr lang="en-CA" dirty="0"/>
          </a:p>
        </p:txBody>
      </p:sp>
      <p:sp>
        <p:nvSpPr>
          <p:cNvPr id="6" name="Content Placeholder 5">
            <a:extLst>
              <a:ext uri="{FF2B5EF4-FFF2-40B4-BE49-F238E27FC236}">
                <a16:creationId xmlns:a16="http://schemas.microsoft.com/office/drawing/2014/main" id="{63A5D666-4407-1EC0-0D06-9612A6C17E7B}"/>
              </a:ext>
            </a:extLst>
          </p:cNvPr>
          <p:cNvSpPr txBox="1">
            <a:spLocks noGrp="1"/>
          </p:cNvSpPr>
          <p:nvPr>
            <p:ph idx="1"/>
          </p:nvPr>
        </p:nvSpPr>
        <p:spPr>
          <a:xfrm>
            <a:off x="1141411" y="1033638"/>
            <a:ext cx="9906000" cy="5635389"/>
          </a:xfrm>
          <a:prstGeom prst="rect">
            <a:avLst/>
          </a:prstGeom>
          <a:noFill/>
        </p:spPr>
        <p:txBody>
          <a:bodyPr wrap="square" rtlCol="0">
            <a:spAutoFit/>
          </a:bodyPr>
          <a:lstStyle/>
          <a:p>
            <a:pPr marL="0" indent="0">
              <a:buNone/>
            </a:pPr>
            <a:r>
              <a:rPr lang="en-US" dirty="0">
                <a:solidFill>
                  <a:schemeClr val="bg1"/>
                </a:solidFill>
              </a:rPr>
              <a:t>Council is contemplating OPTION A with a maximum requisition of $750,000 dedicated to general capital, $250,000 dedicated to the water filtration project and maintaining the operational requisition at $477,850.  General capital investments are dedicated to the repair and replacement of existing water, sanitary, roads, storm infrastructure and equipment. </a:t>
            </a:r>
          </a:p>
          <a:p>
            <a:pPr marL="0" indent="0">
              <a:buNone/>
            </a:pPr>
            <a:r>
              <a:rPr lang="en-US" dirty="0">
                <a:solidFill>
                  <a:schemeClr val="bg1"/>
                </a:solidFill>
              </a:rPr>
              <a:t>The dedicated water requisition will be used to reduce the need to borrow funds for the planned water treatment project occurring in 2025/26.</a:t>
            </a:r>
          </a:p>
          <a:p>
            <a:pPr marL="0" indent="0">
              <a:buNone/>
            </a:pPr>
            <a:r>
              <a:rPr lang="en-CA" dirty="0">
                <a:solidFill>
                  <a:schemeClr val="bg1"/>
                </a:solidFill>
              </a:rPr>
              <a:t>Dedicated capital contributions will reduce the need to borrow funds for essential capital repairs and infrastructure replacement as shown on slide 42.  Reduced borrowing requirements will save the community significant interest payments that would be incurred if borrowing were the primary source of capital investment funding. </a:t>
            </a:r>
            <a:endParaRPr lang="en-US" dirty="0">
              <a:solidFill>
                <a:schemeClr val="bg1"/>
              </a:solidFill>
            </a:endParaRPr>
          </a:p>
        </p:txBody>
      </p:sp>
    </p:spTree>
    <p:extLst>
      <p:ext uri="{BB962C8B-B14F-4D97-AF65-F5344CB8AC3E}">
        <p14:creationId xmlns:p14="http://schemas.microsoft.com/office/powerpoint/2010/main" val="135464052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F42D90-4747-8277-6822-61BD0B2DB2A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5ADEFDC-B949-02A7-2ECF-319FC977CAB1}"/>
              </a:ext>
            </a:extLst>
          </p:cNvPr>
          <p:cNvSpPr>
            <a:spLocks noGrp="1"/>
          </p:cNvSpPr>
          <p:nvPr>
            <p:ph type="title"/>
          </p:nvPr>
        </p:nvSpPr>
        <p:spPr/>
        <p:txBody>
          <a:bodyPr/>
          <a:lstStyle/>
          <a:p>
            <a:pPr algn="ctr"/>
            <a:r>
              <a:rPr lang="en-US" dirty="0">
                <a:solidFill>
                  <a:schemeClr val="bg1"/>
                </a:solidFill>
              </a:rPr>
              <a:t>2024 Tax Requisition Change Summary</a:t>
            </a:r>
            <a:br>
              <a:rPr lang="en-US" dirty="0">
                <a:solidFill>
                  <a:schemeClr val="bg1"/>
                </a:solidFill>
              </a:rPr>
            </a:br>
            <a:r>
              <a:rPr lang="en-US" dirty="0">
                <a:solidFill>
                  <a:schemeClr val="bg1"/>
                </a:solidFill>
                <a:highlight>
                  <a:srgbClr val="FFFF00"/>
                </a:highlight>
              </a:rPr>
              <a:t>Updated </a:t>
            </a:r>
            <a:endParaRPr lang="en-CA" dirty="0">
              <a:solidFill>
                <a:schemeClr val="bg1"/>
              </a:solidFill>
              <a:highlight>
                <a:srgbClr val="FFFF00"/>
              </a:highlight>
            </a:endParaRPr>
          </a:p>
        </p:txBody>
      </p:sp>
      <p:graphicFrame>
        <p:nvGraphicFramePr>
          <p:cNvPr id="4" name="Content Placeholder 3">
            <a:extLst>
              <a:ext uri="{FF2B5EF4-FFF2-40B4-BE49-F238E27FC236}">
                <a16:creationId xmlns:a16="http://schemas.microsoft.com/office/drawing/2014/main" id="{BC772B9D-6DF0-18FB-530F-16F9E765E0A3}"/>
              </a:ext>
            </a:extLst>
          </p:cNvPr>
          <p:cNvGraphicFramePr>
            <a:graphicFrameLocks noGrp="1"/>
          </p:cNvGraphicFramePr>
          <p:nvPr>
            <p:ph idx="1"/>
            <p:extLst>
              <p:ext uri="{D42A27DB-BD31-4B8C-83A1-F6EECF244321}">
                <p14:modId xmlns:p14="http://schemas.microsoft.com/office/powerpoint/2010/main" val="93207088"/>
              </p:ext>
            </p:extLst>
          </p:nvPr>
        </p:nvGraphicFramePr>
        <p:xfrm>
          <a:off x="1141410" y="1948038"/>
          <a:ext cx="9906000" cy="3302000"/>
        </p:xfrm>
        <a:graphic>
          <a:graphicData uri="http://schemas.openxmlformats.org/drawingml/2006/table">
            <a:tbl>
              <a:tblPr firstRow="1" bandRow="1">
                <a:tableStyleId>{5C22544A-7EE6-4342-B048-85BDC9FD1C3A}</a:tableStyleId>
              </a:tblPr>
              <a:tblGrid>
                <a:gridCol w="1762564">
                  <a:extLst>
                    <a:ext uri="{9D8B030D-6E8A-4147-A177-3AD203B41FA5}">
                      <a16:colId xmlns:a16="http://schemas.microsoft.com/office/drawing/2014/main" val="3453666058"/>
                    </a:ext>
                  </a:extLst>
                </a:gridCol>
                <a:gridCol w="1346479">
                  <a:extLst>
                    <a:ext uri="{9D8B030D-6E8A-4147-A177-3AD203B41FA5}">
                      <a16:colId xmlns:a16="http://schemas.microsoft.com/office/drawing/2014/main" val="2812497781"/>
                    </a:ext>
                  </a:extLst>
                </a:gridCol>
                <a:gridCol w="1245995">
                  <a:extLst>
                    <a:ext uri="{9D8B030D-6E8A-4147-A177-3AD203B41FA5}">
                      <a16:colId xmlns:a16="http://schemas.microsoft.com/office/drawing/2014/main" val="942093277"/>
                    </a:ext>
                  </a:extLst>
                </a:gridCol>
                <a:gridCol w="1366576">
                  <a:extLst>
                    <a:ext uri="{9D8B030D-6E8A-4147-A177-3AD203B41FA5}">
                      <a16:colId xmlns:a16="http://schemas.microsoft.com/office/drawing/2014/main" val="4254920634"/>
                    </a:ext>
                  </a:extLst>
                </a:gridCol>
                <a:gridCol w="381838">
                  <a:extLst>
                    <a:ext uri="{9D8B030D-6E8A-4147-A177-3AD203B41FA5}">
                      <a16:colId xmlns:a16="http://schemas.microsoft.com/office/drawing/2014/main" val="1013863861"/>
                    </a:ext>
                  </a:extLst>
                </a:gridCol>
                <a:gridCol w="1326048">
                  <a:extLst>
                    <a:ext uri="{9D8B030D-6E8A-4147-A177-3AD203B41FA5}">
                      <a16:colId xmlns:a16="http://schemas.microsoft.com/office/drawing/2014/main" val="2047990316"/>
                    </a:ext>
                  </a:extLst>
                </a:gridCol>
                <a:gridCol w="1238250">
                  <a:extLst>
                    <a:ext uri="{9D8B030D-6E8A-4147-A177-3AD203B41FA5}">
                      <a16:colId xmlns:a16="http://schemas.microsoft.com/office/drawing/2014/main" val="2270867127"/>
                    </a:ext>
                  </a:extLst>
                </a:gridCol>
                <a:gridCol w="1238250">
                  <a:extLst>
                    <a:ext uri="{9D8B030D-6E8A-4147-A177-3AD203B41FA5}">
                      <a16:colId xmlns:a16="http://schemas.microsoft.com/office/drawing/2014/main" val="460051140"/>
                    </a:ext>
                  </a:extLst>
                </a:gridCol>
              </a:tblGrid>
              <a:tr h="370840">
                <a:tc>
                  <a:txBody>
                    <a:bodyPr/>
                    <a:lstStyle/>
                    <a:p>
                      <a:endParaRPr lang="en-CA" dirty="0">
                        <a:solidFill>
                          <a:schemeClr val="bg1"/>
                        </a:solidFill>
                      </a:endParaRPr>
                    </a:p>
                  </a:txBody>
                  <a:tcPr/>
                </a:tc>
                <a:tc gridSpan="3">
                  <a:txBody>
                    <a:bodyPr/>
                    <a:lstStyle/>
                    <a:p>
                      <a:pPr algn="ctr"/>
                      <a:r>
                        <a:rPr lang="en-US" dirty="0">
                          <a:solidFill>
                            <a:schemeClr val="bg1"/>
                          </a:solidFill>
                        </a:rPr>
                        <a:t>OPTION B</a:t>
                      </a:r>
                      <a:endParaRPr lang="en-CA" dirty="0">
                        <a:solidFill>
                          <a:schemeClr val="bg1"/>
                        </a:solidFill>
                      </a:endParaRPr>
                    </a:p>
                  </a:txBody>
                  <a:tcPr>
                    <a:lnR w="12700" cap="flat" cmpd="sng" algn="ctr">
                      <a:solidFill>
                        <a:schemeClr val="tx1"/>
                      </a:solidFill>
                      <a:prstDash val="solid"/>
                      <a:round/>
                      <a:headEnd type="none" w="med" len="med"/>
                      <a:tailEnd type="none" w="med" len="med"/>
                    </a:lnR>
                  </a:tcPr>
                </a:tc>
                <a:tc hMerge="1">
                  <a:txBody>
                    <a:bodyPr/>
                    <a:lstStyle/>
                    <a:p>
                      <a:endParaRPr lang="en-CA" dirty="0">
                        <a:solidFill>
                          <a:schemeClr val="bg1"/>
                        </a:solidFill>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hMerge="1">
                  <a:txBody>
                    <a:bodyPr/>
                    <a:lstStyle/>
                    <a:p>
                      <a:endParaRPr lang="en-CA" dirty="0">
                        <a:solidFill>
                          <a:schemeClr val="bg1"/>
                        </a:solidFill>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ctr"/>
                      <a:endParaRPr lang="en-CA" dirty="0">
                        <a:solidFill>
                          <a:schemeClr val="bg2"/>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gridSpan="3">
                  <a:txBody>
                    <a:bodyPr/>
                    <a:lstStyle/>
                    <a:p>
                      <a:pPr algn="ctr"/>
                      <a:r>
                        <a:rPr lang="en-US" dirty="0">
                          <a:solidFill>
                            <a:schemeClr val="bg2"/>
                          </a:solidFill>
                        </a:rPr>
                        <a:t>OPTION A</a:t>
                      </a:r>
                      <a:endParaRPr lang="en-CA" dirty="0">
                        <a:solidFill>
                          <a:schemeClr val="bg2"/>
                        </a:solidFill>
                      </a:endParaRPr>
                    </a:p>
                  </a:txBody>
                  <a:tcPr>
                    <a:lnL w="12700" cap="flat" cmpd="sng" algn="ctr">
                      <a:solidFill>
                        <a:schemeClr val="tx1"/>
                      </a:solidFill>
                      <a:prstDash val="solid"/>
                      <a:round/>
                      <a:headEnd type="none" w="med" len="med"/>
                      <a:tailEnd type="none" w="med" len="med"/>
                    </a:lnL>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solidFill>
                          <a:schemeClr val="bg2"/>
                        </a:solidFill>
                      </a:endParaRPr>
                    </a:p>
                  </a:txBody>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solidFill>
                          <a:schemeClr val="bg2"/>
                        </a:solidFill>
                      </a:endParaRPr>
                    </a:p>
                  </a:txBody>
                  <a:tcPr/>
                </a:tc>
                <a:extLst>
                  <a:ext uri="{0D108BD9-81ED-4DB2-BD59-A6C34878D82A}">
                    <a16:rowId xmlns:a16="http://schemas.microsoft.com/office/drawing/2014/main" val="855120835"/>
                  </a:ext>
                </a:extLst>
              </a:tr>
              <a:tr h="370840">
                <a:tc>
                  <a:txBody>
                    <a:bodyPr/>
                    <a:lstStyle/>
                    <a:p>
                      <a:r>
                        <a:rPr lang="en-US" dirty="0">
                          <a:solidFill>
                            <a:schemeClr val="bg1"/>
                          </a:solidFill>
                        </a:rPr>
                        <a:t>Item.</a:t>
                      </a:r>
                      <a:endParaRPr lang="en-CA" dirty="0">
                        <a:solidFill>
                          <a:schemeClr val="bg1"/>
                        </a:solidFill>
                      </a:endParaRPr>
                    </a:p>
                  </a:txBody>
                  <a:tcPr/>
                </a:tc>
                <a:tc>
                  <a:txBody>
                    <a:bodyPr/>
                    <a:lstStyle/>
                    <a:p>
                      <a:r>
                        <a:rPr lang="en-US" dirty="0">
                          <a:solidFill>
                            <a:schemeClr val="bg1"/>
                          </a:solidFill>
                        </a:rPr>
                        <a:t>Requisition</a:t>
                      </a:r>
                      <a:endParaRPr lang="en-CA" dirty="0">
                        <a:solidFill>
                          <a:schemeClr val="bg1"/>
                        </a:solidFill>
                      </a:endParaRPr>
                    </a:p>
                  </a:txBody>
                  <a:tcPr>
                    <a:lnR w="12700" cap="flat" cmpd="sng" algn="ctr">
                      <a:solidFill>
                        <a:schemeClr val="tx1"/>
                      </a:solidFill>
                      <a:prstDash val="solid"/>
                      <a:round/>
                      <a:headEnd type="none" w="med" len="med"/>
                      <a:tailEnd type="none" w="med" len="med"/>
                    </a:lnR>
                  </a:tcPr>
                </a:tc>
                <a:tc>
                  <a:txBody>
                    <a:bodyPr/>
                    <a:lstStyle/>
                    <a:p>
                      <a:r>
                        <a:rPr lang="en-US" dirty="0">
                          <a:solidFill>
                            <a:schemeClr val="bg1"/>
                          </a:solidFill>
                        </a:rPr>
                        <a:t>% Increase Residential</a:t>
                      </a:r>
                      <a:endParaRPr lang="en-CA" dirty="0">
                        <a:solidFill>
                          <a:schemeClr val="bg1"/>
                        </a:solidFill>
                      </a:endParaRPr>
                    </a:p>
                  </a:txBody>
                  <a:tcPr>
                    <a:lnL w="12700" cap="flat" cmpd="sng" algn="ctr">
                      <a:solidFill>
                        <a:schemeClr val="tx1"/>
                      </a:solidFill>
                      <a:prstDash val="solid"/>
                      <a:round/>
                      <a:headEnd type="none" w="med" len="med"/>
                      <a:tailEnd type="none" w="med" len="med"/>
                    </a:lnL>
                  </a:tcPr>
                </a:tc>
                <a:tc>
                  <a:txBody>
                    <a:bodyPr/>
                    <a:lstStyle/>
                    <a:p>
                      <a:r>
                        <a:rPr lang="en-US" dirty="0">
                          <a:solidFill>
                            <a:schemeClr val="bg1"/>
                          </a:solidFill>
                        </a:rPr>
                        <a:t>% Increase Business</a:t>
                      </a:r>
                      <a:endParaRPr lang="en-CA" dirty="0">
                        <a:solidFill>
                          <a:schemeClr val="bg1"/>
                        </a:solidFill>
                      </a:endParaRPr>
                    </a:p>
                  </a:txBody>
                  <a:tcPr>
                    <a:lnR w="12700" cap="flat" cmpd="sng" algn="ctr">
                      <a:solidFill>
                        <a:schemeClr val="tx1"/>
                      </a:solidFill>
                      <a:prstDash val="solid"/>
                      <a:round/>
                      <a:headEnd type="none" w="med" len="med"/>
                      <a:tailEnd type="none" w="med" len="med"/>
                    </a:lnR>
                  </a:tcPr>
                </a:tc>
                <a:tc>
                  <a:txBody>
                    <a:bodyPr/>
                    <a:lstStyle/>
                    <a:p>
                      <a:endParaRPr lang="en-CA" dirty="0">
                        <a:solidFill>
                          <a:schemeClr val="bg2"/>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bg2"/>
                          </a:solidFill>
                        </a:rPr>
                        <a:t>Requisition</a:t>
                      </a:r>
                      <a:endParaRPr lang="en-CA" dirty="0">
                        <a:solidFill>
                          <a:schemeClr val="bg2"/>
                        </a:solidFill>
                      </a:endParaRPr>
                    </a:p>
                    <a:p>
                      <a:endParaRPr lang="en-CA" dirty="0">
                        <a:solidFill>
                          <a:schemeClr val="bg2"/>
                        </a:solidFill>
                      </a:endParaRPr>
                    </a:p>
                  </a:txBody>
                  <a:tcPr>
                    <a:lnL w="12700" cap="flat" cmpd="sng" algn="ctr">
                      <a:solidFill>
                        <a:schemeClr val="tx1"/>
                      </a:solidFill>
                      <a:prstDash val="solid"/>
                      <a:round/>
                      <a:headEnd type="none" w="med" len="med"/>
                      <a:tailEnd type="none" w="med" len="med"/>
                    </a:ln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bg2"/>
                          </a:solidFill>
                        </a:rPr>
                        <a:t>% Increase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bg2"/>
                          </a:solidFill>
                        </a:rPr>
                        <a:t>Residential</a:t>
                      </a:r>
                      <a:endParaRPr lang="en-CA" dirty="0">
                        <a:solidFill>
                          <a:schemeClr val="bg2"/>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bg2"/>
                          </a:solidFill>
                        </a:rPr>
                        <a:t>% Increase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bg2"/>
                          </a:solidFill>
                        </a:rPr>
                        <a:t>Business</a:t>
                      </a:r>
                      <a:endParaRPr lang="en-CA" dirty="0">
                        <a:solidFill>
                          <a:schemeClr val="bg2"/>
                        </a:solidFill>
                      </a:endParaRPr>
                    </a:p>
                  </a:txBody>
                  <a:tcPr/>
                </a:tc>
                <a:extLst>
                  <a:ext uri="{0D108BD9-81ED-4DB2-BD59-A6C34878D82A}">
                    <a16:rowId xmlns:a16="http://schemas.microsoft.com/office/drawing/2014/main" val="884778172"/>
                  </a:ext>
                </a:extLst>
              </a:tr>
              <a:tr h="370840">
                <a:tc>
                  <a:txBody>
                    <a:bodyPr/>
                    <a:lstStyle/>
                    <a:p>
                      <a:r>
                        <a:rPr lang="en-US" dirty="0"/>
                        <a:t>Operational Requisition</a:t>
                      </a:r>
                      <a:endParaRPr lang="en-CA" dirty="0"/>
                    </a:p>
                  </a:txBody>
                  <a:tcPr/>
                </a:tc>
                <a:tc>
                  <a:txBody>
                    <a:bodyPr/>
                    <a:lstStyle/>
                    <a:p>
                      <a:pPr algn="r"/>
                      <a:r>
                        <a:rPr lang="en-US">
                          <a:solidFill>
                            <a:schemeClr val="bg1"/>
                          </a:solidFill>
                        </a:rPr>
                        <a:t>$477,850</a:t>
                      </a:r>
                      <a:endParaRPr lang="en-US" dirty="0">
                        <a:solidFill>
                          <a:schemeClr val="bg1"/>
                        </a:solidFill>
                      </a:endParaRPr>
                    </a:p>
                  </a:txBody>
                  <a:tcPr>
                    <a:lnR w="12700" cap="flat" cmpd="sng" algn="ctr">
                      <a:solidFill>
                        <a:schemeClr val="tx1"/>
                      </a:solidFill>
                      <a:prstDash val="solid"/>
                      <a:round/>
                      <a:headEnd type="none" w="med" len="med"/>
                      <a:tailEnd type="none" w="med" len="med"/>
                    </a:lnR>
                  </a:tcPr>
                </a:tc>
                <a:tc>
                  <a:txBody>
                    <a:bodyPr/>
                    <a:lstStyle/>
                    <a:p>
                      <a:pPr algn="r"/>
                      <a:r>
                        <a:rPr lang="en-US">
                          <a:solidFill>
                            <a:schemeClr val="bg1"/>
                          </a:solidFill>
                        </a:rPr>
                        <a:t>5.09%</a:t>
                      </a:r>
                      <a:endParaRPr lang="en-CA" dirty="0">
                        <a:solidFill>
                          <a:schemeClr val="bg1"/>
                        </a:solidFill>
                      </a:endParaRPr>
                    </a:p>
                  </a:txBody>
                  <a:tcPr>
                    <a:lnL w="12700" cap="flat" cmpd="sng" algn="ctr">
                      <a:solidFill>
                        <a:schemeClr val="tx1"/>
                      </a:solidFill>
                      <a:prstDash val="solid"/>
                      <a:round/>
                      <a:headEnd type="none" w="med" len="med"/>
                      <a:tailEnd type="none" w="med" len="med"/>
                    </a:lnL>
                  </a:tcPr>
                </a:tc>
                <a:tc>
                  <a:txBody>
                    <a:bodyPr/>
                    <a:lstStyle/>
                    <a:p>
                      <a:pPr algn="r"/>
                      <a:r>
                        <a:rPr lang="en-US" dirty="0">
                          <a:solidFill>
                            <a:schemeClr val="bg1"/>
                          </a:solidFill>
                        </a:rPr>
                        <a:t>5.05%</a:t>
                      </a:r>
                      <a:endParaRPr lang="en-CA" dirty="0">
                        <a:solidFill>
                          <a:schemeClr val="bg1"/>
                        </a:solidFill>
                      </a:endParaRPr>
                    </a:p>
                  </a:txBody>
                  <a:tcPr>
                    <a:lnR w="12700" cap="flat" cmpd="sng" algn="ctr">
                      <a:solidFill>
                        <a:schemeClr val="tx1"/>
                      </a:solidFill>
                      <a:prstDash val="solid"/>
                      <a:round/>
                      <a:headEnd type="none" w="med" len="med"/>
                      <a:tailEnd type="none" w="med" len="med"/>
                    </a:lnR>
                  </a:tcPr>
                </a:tc>
                <a:tc>
                  <a:txBody>
                    <a:bodyPr/>
                    <a:lstStyle/>
                    <a:p>
                      <a:pPr algn="r"/>
                      <a:endParaRPr lang="en-US" dirty="0">
                        <a:solidFill>
                          <a:schemeClr val="bg2"/>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pPr algn="r"/>
                      <a:r>
                        <a:rPr lang="en-US">
                          <a:solidFill>
                            <a:schemeClr val="bg2"/>
                          </a:solidFill>
                        </a:rPr>
                        <a:t>$477,850</a:t>
                      </a:r>
                      <a:endParaRPr lang="en-US" dirty="0">
                        <a:solidFill>
                          <a:schemeClr val="bg2"/>
                        </a:solidFill>
                      </a:endParaRPr>
                    </a:p>
                  </a:txBody>
                  <a:tcPr>
                    <a:lnL w="12700" cap="flat" cmpd="sng" algn="ctr">
                      <a:solidFill>
                        <a:schemeClr val="tx1"/>
                      </a:solidFill>
                      <a:prstDash val="solid"/>
                      <a:round/>
                      <a:headEnd type="none" w="med" len="med"/>
                      <a:tailEnd type="none" w="med" len="med"/>
                    </a:lnL>
                  </a:tcPr>
                </a:tc>
                <a:tc>
                  <a:txBody>
                    <a:bodyPr/>
                    <a:lstStyle/>
                    <a:p>
                      <a:pPr algn="r"/>
                      <a:r>
                        <a:rPr lang="en-US">
                          <a:solidFill>
                            <a:schemeClr val="bg2"/>
                          </a:solidFill>
                        </a:rPr>
                        <a:t>5.09%</a:t>
                      </a:r>
                      <a:endParaRPr lang="en-CA" dirty="0">
                        <a:solidFill>
                          <a:schemeClr val="bg2"/>
                        </a:solidFill>
                      </a:endParaRPr>
                    </a:p>
                  </a:txBody>
                  <a:tcPr/>
                </a:tc>
                <a:tc>
                  <a:txBody>
                    <a:bodyPr/>
                    <a:lstStyle/>
                    <a:p>
                      <a:pPr algn="r"/>
                      <a:r>
                        <a:rPr lang="en-US" dirty="0">
                          <a:solidFill>
                            <a:schemeClr val="bg2"/>
                          </a:solidFill>
                        </a:rPr>
                        <a:t>5.05%</a:t>
                      </a:r>
                      <a:endParaRPr lang="en-CA" dirty="0">
                        <a:solidFill>
                          <a:schemeClr val="bg2"/>
                        </a:solidFill>
                      </a:endParaRPr>
                    </a:p>
                  </a:txBody>
                  <a:tcPr/>
                </a:tc>
                <a:extLst>
                  <a:ext uri="{0D108BD9-81ED-4DB2-BD59-A6C34878D82A}">
                    <a16:rowId xmlns:a16="http://schemas.microsoft.com/office/drawing/2014/main" val="388219935"/>
                  </a:ext>
                </a:extLst>
              </a:tr>
              <a:tr h="370840">
                <a:tc>
                  <a:txBody>
                    <a:bodyPr/>
                    <a:lstStyle/>
                    <a:p>
                      <a:r>
                        <a:rPr lang="en-US" dirty="0"/>
                        <a:t>Water Filtration Project</a:t>
                      </a:r>
                      <a:endParaRPr lang="en-CA" dirty="0"/>
                    </a:p>
                  </a:txBody>
                  <a:tcPr/>
                </a:tc>
                <a:tc>
                  <a:txBody>
                    <a:bodyPr/>
                    <a:lstStyle/>
                    <a:p>
                      <a:pPr algn="r"/>
                      <a:r>
                        <a:rPr lang="en-US" dirty="0">
                          <a:solidFill>
                            <a:schemeClr val="bg1"/>
                          </a:solidFill>
                        </a:rPr>
                        <a:t>$250,000</a:t>
                      </a:r>
                      <a:endParaRPr lang="en-CA" dirty="0">
                        <a:solidFill>
                          <a:schemeClr val="bg1"/>
                        </a:solidFill>
                      </a:endParaRPr>
                    </a:p>
                  </a:txBody>
                  <a:tcPr>
                    <a:lnR w="12700" cap="flat" cmpd="sng" algn="ctr">
                      <a:solidFill>
                        <a:schemeClr val="tx1"/>
                      </a:solidFill>
                      <a:prstDash val="solid"/>
                      <a:round/>
                      <a:headEnd type="none" w="med" len="med"/>
                      <a:tailEnd type="none" w="med" len="med"/>
                    </a:lnR>
                  </a:tcPr>
                </a:tc>
                <a:tc>
                  <a:txBody>
                    <a:bodyPr/>
                    <a:lstStyle/>
                    <a:p>
                      <a:pPr algn="r"/>
                      <a:r>
                        <a:rPr lang="en-US" dirty="0">
                          <a:solidFill>
                            <a:schemeClr val="bg1"/>
                          </a:solidFill>
                        </a:rPr>
                        <a:t>2.69%</a:t>
                      </a:r>
                      <a:endParaRPr lang="en-CA" dirty="0">
                        <a:solidFill>
                          <a:schemeClr val="bg1"/>
                        </a:solidFill>
                      </a:endParaRPr>
                    </a:p>
                  </a:txBody>
                  <a:tcPr>
                    <a:lnL w="12700" cap="flat" cmpd="sng" algn="ctr">
                      <a:solidFill>
                        <a:schemeClr val="tx1"/>
                      </a:solidFill>
                      <a:prstDash val="solid"/>
                      <a:round/>
                      <a:headEnd type="none" w="med" len="med"/>
                      <a:tailEnd type="none" w="med" len="med"/>
                    </a:lnL>
                  </a:tcPr>
                </a:tc>
                <a:tc>
                  <a:txBody>
                    <a:bodyPr/>
                    <a:lstStyle/>
                    <a:p>
                      <a:pPr algn="r"/>
                      <a:r>
                        <a:rPr lang="en-US" dirty="0">
                          <a:solidFill>
                            <a:schemeClr val="bg1"/>
                          </a:solidFill>
                        </a:rPr>
                        <a:t>1.51%</a:t>
                      </a:r>
                      <a:endParaRPr lang="en-CA" dirty="0">
                        <a:solidFill>
                          <a:schemeClr val="bg1"/>
                        </a:solidFill>
                      </a:endParaRPr>
                    </a:p>
                  </a:txBody>
                  <a:tcPr>
                    <a:lnR w="12700" cap="flat" cmpd="sng" algn="ctr">
                      <a:solidFill>
                        <a:schemeClr val="tx1"/>
                      </a:solidFill>
                      <a:prstDash val="solid"/>
                      <a:round/>
                      <a:headEnd type="none" w="med" len="med"/>
                      <a:tailEnd type="none" w="med" len="med"/>
                    </a:lnR>
                  </a:tcPr>
                </a:tc>
                <a:tc>
                  <a:txBody>
                    <a:bodyPr/>
                    <a:lstStyle/>
                    <a:p>
                      <a:pPr algn="r"/>
                      <a:endParaRPr lang="en-US" dirty="0">
                        <a:solidFill>
                          <a:schemeClr val="bg2"/>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pPr algn="r"/>
                      <a:r>
                        <a:rPr lang="en-US" dirty="0">
                          <a:solidFill>
                            <a:schemeClr val="bg2"/>
                          </a:solidFill>
                        </a:rPr>
                        <a:t>$250,000</a:t>
                      </a:r>
                    </a:p>
                  </a:txBody>
                  <a:tcPr>
                    <a:lnL w="12700" cap="flat" cmpd="sng" algn="ctr">
                      <a:solidFill>
                        <a:schemeClr val="tx1"/>
                      </a:solidFill>
                      <a:prstDash val="solid"/>
                      <a:round/>
                      <a:headEnd type="none" w="med" len="med"/>
                      <a:tailEnd type="none" w="med" len="med"/>
                    </a:lnL>
                  </a:tcPr>
                </a:tc>
                <a:tc>
                  <a:txBody>
                    <a:bodyPr/>
                    <a:lstStyle/>
                    <a:p>
                      <a:pPr algn="r"/>
                      <a:r>
                        <a:rPr lang="en-US" dirty="0">
                          <a:solidFill>
                            <a:schemeClr val="bg2"/>
                          </a:solidFill>
                        </a:rPr>
                        <a:t>2.57%</a:t>
                      </a:r>
                      <a:endParaRPr lang="en-CA" dirty="0">
                        <a:solidFill>
                          <a:schemeClr val="bg2"/>
                        </a:solidFill>
                      </a:endParaRPr>
                    </a:p>
                  </a:txBody>
                  <a:tcPr/>
                </a:tc>
                <a:tc>
                  <a:txBody>
                    <a:bodyPr/>
                    <a:lstStyle/>
                    <a:p>
                      <a:pPr algn="r"/>
                      <a:r>
                        <a:rPr lang="en-US" dirty="0">
                          <a:solidFill>
                            <a:schemeClr val="bg2"/>
                          </a:solidFill>
                        </a:rPr>
                        <a:t>1.45%</a:t>
                      </a:r>
                      <a:endParaRPr lang="en-CA" dirty="0">
                        <a:solidFill>
                          <a:schemeClr val="bg2"/>
                        </a:solidFill>
                      </a:endParaRPr>
                    </a:p>
                  </a:txBody>
                  <a:tcPr/>
                </a:tc>
                <a:extLst>
                  <a:ext uri="{0D108BD9-81ED-4DB2-BD59-A6C34878D82A}">
                    <a16:rowId xmlns:a16="http://schemas.microsoft.com/office/drawing/2014/main" val="1698666256"/>
                  </a:ext>
                </a:extLst>
              </a:tr>
              <a:tr h="370840">
                <a:tc>
                  <a:txBody>
                    <a:bodyPr/>
                    <a:lstStyle/>
                    <a:p>
                      <a:r>
                        <a:rPr lang="en-US" dirty="0"/>
                        <a:t>Capital Investments</a:t>
                      </a:r>
                      <a:endParaRPr lang="en-CA" dirty="0"/>
                    </a:p>
                  </a:txBody>
                  <a:tcPr/>
                </a:tc>
                <a:tc>
                  <a:txBody>
                    <a:bodyPr/>
                    <a:lstStyle/>
                    <a:p>
                      <a:pPr algn="r"/>
                      <a:r>
                        <a:rPr lang="en-US" dirty="0">
                          <a:solidFill>
                            <a:schemeClr val="bg1"/>
                          </a:solidFill>
                        </a:rPr>
                        <a:t>$500,000</a:t>
                      </a:r>
                      <a:endParaRPr lang="en-CA" dirty="0">
                        <a:solidFill>
                          <a:schemeClr val="bg1"/>
                        </a:solidFill>
                      </a:endParaRPr>
                    </a:p>
                  </a:txBody>
                  <a:tcPr>
                    <a:lnR w="12700" cap="flat" cmpd="sng" algn="ctr">
                      <a:solidFill>
                        <a:schemeClr val="tx1"/>
                      </a:solidFill>
                      <a:prstDash val="solid"/>
                      <a:round/>
                      <a:headEnd type="none" w="med" len="med"/>
                      <a:tailEnd type="none" w="med" len="med"/>
                    </a:lnR>
                  </a:tcPr>
                </a:tc>
                <a:tc>
                  <a:txBody>
                    <a:bodyPr/>
                    <a:lstStyle/>
                    <a:p>
                      <a:pPr algn="r"/>
                      <a:r>
                        <a:rPr lang="en-US" dirty="0">
                          <a:solidFill>
                            <a:schemeClr val="bg1"/>
                          </a:solidFill>
                        </a:rPr>
                        <a:t>5.39%</a:t>
                      </a:r>
                      <a:endParaRPr lang="en-CA" dirty="0">
                        <a:solidFill>
                          <a:schemeClr val="bg1"/>
                        </a:solidFill>
                      </a:endParaRPr>
                    </a:p>
                  </a:txBody>
                  <a:tcPr>
                    <a:lnL w="12700" cap="flat" cmpd="sng" algn="ctr">
                      <a:solidFill>
                        <a:schemeClr val="tx1"/>
                      </a:solidFill>
                      <a:prstDash val="solid"/>
                      <a:round/>
                      <a:headEnd type="none" w="med" len="med"/>
                      <a:tailEnd type="none" w="med" len="med"/>
                    </a:lnL>
                  </a:tcPr>
                </a:tc>
                <a:tc>
                  <a:txBody>
                    <a:bodyPr/>
                    <a:lstStyle/>
                    <a:p>
                      <a:pPr algn="r"/>
                      <a:r>
                        <a:rPr lang="en-US" dirty="0">
                          <a:solidFill>
                            <a:schemeClr val="bg1"/>
                          </a:solidFill>
                        </a:rPr>
                        <a:t>3.03%</a:t>
                      </a:r>
                      <a:endParaRPr lang="en-CA" dirty="0">
                        <a:solidFill>
                          <a:schemeClr val="bg1"/>
                        </a:solidFill>
                      </a:endParaRPr>
                    </a:p>
                  </a:txBody>
                  <a:tcPr>
                    <a:lnR w="12700" cap="flat" cmpd="sng" algn="ctr">
                      <a:solidFill>
                        <a:schemeClr val="tx1"/>
                      </a:solidFill>
                      <a:prstDash val="solid"/>
                      <a:round/>
                      <a:headEnd type="none" w="med" len="med"/>
                      <a:tailEnd type="none" w="med" len="med"/>
                    </a:lnR>
                  </a:tcPr>
                </a:tc>
                <a:tc>
                  <a:txBody>
                    <a:bodyPr/>
                    <a:lstStyle/>
                    <a:p>
                      <a:pPr algn="r"/>
                      <a:endParaRPr lang="en-CA" dirty="0">
                        <a:solidFill>
                          <a:schemeClr val="bg2"/>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pPr algn="r"/>
                      <a:r>
                        <a:rPr lang="en-US" dirty="0">
                          <a:solidFill>
                            <a:schemeClr val="bg2"/>
                          </a:solidFill>
                        </a:rPr>
                        <a:t>$750,000</a:t>
                      </a:r>
                      <a:endParaRPr lang="en-CA" dirty="0">
                        <a:solidFill>
                          <a:schemeClr val="bg2"/>
                        </a:solidFill>
                      </a:endParaRPr>
                    </a:p>
                  </a:txBody>
                  <a:tcPr>
                    <a:lnL w="12700" cap="flat" cmpd="sng" algn="ctr">
                      <a:solidFill>
                        <a:schemeClr val="tx1"/>
                      </a:solidFill>
                      <a:prstDash val="solid"/>
                      <a:round/>
                      <a:headEnd type="none" w="med" len="med"/>
                      <a:tailEnd type="none" w="med" len="med"/>
                    </a:lnL>
                  </a:tcPr>
                </a:tc>
                <a:tc>
                  <a:txBody>
                    <a:bodyPr/>
                    <a:lstStyle/>
                    <a:p>
                      <a:pPr algn="r"/>
                      <a:r>
                        <a:rPr lang="en-US" dirty="0">
                          <a:solidFill>
                            <a:schemeClr val="bg2"/>
                          </a:solidFill>
                        </a:rPr>
                        <a:t>7.71%</a:t>
                      </a:r>
                      <a:endParaRPr lang="en-CA" dirty="0">
                        <a:solidFill>
                          <a:schemeClr val="bg2"/>
                        </a:solidFill>
                      </a:endParaRPr>
                    </a:p>
                  </a:txBody>
                  <a:tcPr/>
                </a:tc>
                <a:tc>
                  <a:txBody>
                    <a:bodyPr/>
                    <a:lstStyle/>
                    <a:p>
                      <a:pPr algn="r"/>
                      <a:r>
                        <a:rPr lang="en-US" dirty="0">
                          <a:solidFill>
                            <a:schemeClr val="bg2"/>
                          </a:solidFill>
                        </a:rPr>
                        <a:t>4.34%</a:t>
                      </a:r>
                      <a:endParaRPr lang="en-CA" dirty="0">
                        <a:solidFill>
                          <a:schemeClr val="bg2"/>
                        </a:solidFill>
                      </a:endParaRPr>
                    </a:p>
                  </a:txBody>
                  <a:tcPr/>
                </a:tc>
                <a:extLst>
                  <a:ext uri="{0D108BD9-81ED-4DB2-BD59-A6C34878D82A}">
                    <a16:rowId xmlns:a16="http://schemas.microsoft.com/office/drawing/2014/main" val="3301247884"/>
                  </a:ext>
                </a:extLst>
              </a:tr>
              <a:tr h="370840">
                <a:tc>
                  <a:txBody>
                    <a:bodyPr/>
                    <a:lstStyle/>
                    <a:p>
                      <a:r>
                        <a:rPr lang="en-US" b="1" dirty="0"/>
                        <a:t>TOTAL </a:t>
                      </a:r>
                      <a:endParaRPr lang="en-CA" b="1" dirty="0"/>
                    </a:p>
                  </a:txBody>
                  <a:tcPr/>
                </a:tc>
                <a:tc>
                  <a:txBody>
                    <a:bodyPr/>
                    <a:lstStyle/>
                    <a:p>
                      <a:pPr algn="r"/>
                      <a:r>
                        <a:rPr lang="en-US" b="1" dirty="0">
                          <a:solidFill>
                            <a:schemeClr val="bg1"/>
                          </a:solidFill>
                        </a:rPr>
                        <a:t>$1,227,850</a:t>
                      </a:r>
                      <a:endParaRPr lang="en-CA" b="1" dirty="0">
                        <a:solidFill>
                          <a:schemeClr val="bg1"/>
                        </a:solidFill>
                      </a:endParaRPr>
                    </a:p>
                  </a:txBody>
                  <a:tcPr>
                    <a:lnR w="12700" cap="flat" cmpd="sng" algn="ctr">
                      <a:solidFill>
                        <a:schemeClr val="tx1"/>
                      </a:solidFill>
                      <a:prstDash val="solid"/>
                      <a:round/>
                      <a:headEnd type="none" w="med" len="med"/>
                      <a:tailEnd type="none" w="med" len="med"/>
                    </a:lnR>
                  </a:tcPr>
                </a:tc>
                <a:tc>
                  <a:txBody>
                    <a:bodyPr/>
                    <a:lstStyle/>
                    <a:p>
                      <a:pPr algn="r"/>
                      <a:r>
                        <a:rPr lang="en-US" b="1" dirty="0">
                          <a:solidFill>
                            <a:schemeClr val="bg1"/>
                          </a:solidFill>
                        </a:rPr>
                        <a:t>13.17%</a:t>
                      </a:r>
                      <a:endParaRPr lang="en-CA" b="1" dirty="0">
                        <a:solidFill>
                          <a:schemeClr val="bg1"/>
                        </a:solidFill>
                      </a:endParaRPr>
                    </a:p>
                  </a:txBody>
                  <a:tcP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algn="r"/>
                      <a:r>
                        <a:rPr lang="en-US" b="1" dirty="0">
                          <a:solidFill>
                            <a:schemeClr val="bg1"/>
                          </a:solidFill>
                        </a:rPr>
                        <a:t>9.59%</a:t>
                      </a:r>
                      <a:endParaRPr lang="en-CA" b="1" dirty="0">
                        <a:solidFill>
                          <a:schemeClr val="bg1"/>
                        </a:solidFill>
                      </a:endParaRPr>
                    </a:p>
                  </a:txBody>
                  <a:tcP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r"/>
                      <a:endParaRPr lang="en-CA" b="1" dirty="0">
                        <a:solidFill>
                          <a:schemeClr val="bg2"/>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pPr algn="r"/>
                      <a:r>
                        <a:rPr lang="en-US" b="1" dirty="0">
                          <a:solidFill>
                            <a:schemeClr val="bg2"/>
                          </a:solidFill>
                        </a:rPr>
                        <a:t>$1,477,850</a:t>
                      </a:r>
                      <a:endParaRPr lang="en-CA" b="1" dirty="0">
                        <a:solidFill>
                          <a:schemeClr val="bg2"/>
                        </a:solidFill>
                      </a:endParaRPr>
                    </a:p>
                  </a:txBody>
                  <a:tcPr>
                    <a:lnL w="12700" cap="flat" cmpd="sng" algn="ctr">
                      <a:solidFill>
                        <a:schemeClr val="tx1"/>
                      </a:solidFill>
                      <a:prstDash val="solid"/>
                      <a:round/>
                      <a:headEnd type="none" w="med" len="med"/>
                      <a:tailEnd type="none" w="med" len="med"/>
                    </a:lnL>
                  </a:tcPr>
                </a:tc>
                <a:tc>
                  <a:txBody>
                    <a:bodyPr/>
                    <a:lstStyle/>
                    <a:p>
                      <a:pPr algn="r"/>
                      <a:r>
                        <a:rPr lang="en-US" b="1" dirty="0">
                          <a:solidFill>
                            <a:schemeClr val="bg2"/>
                          </a:solidFill>
                        </a:rPr>
                        <a:t>15.37%</a:t>
                      </a:r>
                      <a:endParaRPr lang="en-CA" b="1" dirty="0">
                        <a:solidFill>
                          <a:schemeClr val="bg2"/>
                        </a:solidFill>
                      </a:endParaRPr>
                    </a:p>
                  </a:txBody>
                  <a:tcPr/>
                </a:tc>
                <a:tc>
                  <a:txBody>
                    <a:bodyPr/>
                    <a:lstStyle/>
                    <a:p>
                      <a:pPr algn="r"/>
                      <a:r>
                        <a:rPr lang="en-US" b="1" dirty="0">
                          <a:solidFill>
                            <a:schemeClr val="bg2"/>
                          </a:solidFill>
                        </a:rPr>
                        <a:t>10.83%</a:t>
                      </a:r>
                      <a:endParaRPr lang="en-CA" b="1" dirty="0">
                        <a:solidFill>
                          <a:schemeClr val="bg2"/>
                        </a:solidFill>
                      </a:endParaRPr>
                    </a:p>
                  </a:txBody>
                  <a:tcPr/>
                </a:tc>
                <a:extLst>
                  <a:ext uri="{0D108BD9-81ED-4DB2-BD59-A6C34878D82A}">
                    <a16:rowId xmlns:a16="http://schemas.microsoft.com/office/drawing/2014/main" val="2404200063"/>
                  </a:ext>
                </a:extLst>
              </a:tr>
            </a:tbl>
          </a:graphicData>
        </a:graphic>
      </p:graphicFrame>
      <p:sp>
        <p:nvSpPr>
          <p:cNvPr id="3" name="TextBox 2">
            <a:extLst>
              <a:ext uri="{FF2B5EF4-FFF2-40B4-BE49-F238E27FC236}">
                <a16:creationId xmlns:a16="http://schemas.microsoft.com/office/drawing/2014/main" id="{45CB69A2-206C-C7C2-7A14-86394BC123CA}"/>
              </a:ext>
            </a:extLst>
          </p:cNvPr>
          <p:cNvSpPr txBox="1"/>
          <p:nvPr/>
        </p:nvSpPr>
        <p:spPr>
          <a:xfrm>
            <a:off x="1446963" y="5526142"/>
            <a:ext cx="9344967" cy="461665"/>
          </a:xfrm>
          <a:prstGeom prst="rect">
            <a:avLst/>
          </a:prstGeom>
          <a:noFill/>
        </p:spPr>
        <p:txBody>
          <a:bodyPr wrap="square" rtlCol="0">
            <a:spAutoFit/>
          </a:bodyPr>
          <a:lstStyle/>
          <a:p>
            <a:r>
              <a:rPr lang="en-US" sz="2400" dirty="0">
                <a:solidFill>
                  <a:schemeClr val="bg1"/>
                </a:solidFill>
              </a:rPr>
              <a:t>Tax rate implications related to option A are shown on the following slides.</a:t>
            </a:r>
            <a:endParaRPr lang="en-CA" sz="2400" dirty="0">
              <a:solidFill>
                <a:schemeClr val="bg1"/>
              </a:solidFill>
            </a:endParaRPr>
          </a:p>
        </p:txBody>
      </p:sp>
    </p:spTree>
    <p:extLst>
      <p:ext uri="{BB962C8B-B14F-4D97-AF65-F5344CB8AC3E}">
        <p14:creationId xmlns:p14="http://schemas.microsoft.com/office/powerpoint/2010/main" val="130282314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31B919-413D-B6EB-F06C-4F79363DEE8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B40E499-CDBB-7EA8-7016-3C5A78822C84}"/>
              </a:ext>
            </a:extLst>
          </p:cNvPr>
          <p:cNvSpPr>
            <a:spLocks noGrp="1"/>
          </p:cNvSpPr>
          <p:nvPr>
            <p:ph type="title"/>
          </p:nvPr>
        </p:nvSpPr>
        <p:spPr>
          <a:xfrm>
            <a:off x="1143001" y="377986"/>
            <a:ext cx="9905998" cy="1478570"/>
          </a:xfrm>
        </p:spPr>
        <p:txBody>
          <a:bodyPr>
            <a:normAutofit fontScale="90000"/>
          </a:bodyPr>
          <a:lstStyle/>
          <a:p>
            <a:pPr algn="ctr"/>
            <a:r>
              <a:rPr lang="en-US" dirty="0">
                <a:solidFill>
                  <a:schemeClr val="bg1"/>
                </a:solidFill>
              </a:rPr>
              <a:t>(OPTION A)</a:t>
            </a:r>
            <a:br>
              <a:rPr lang="en-US" dirty="0">
                <a:solidFill>
                  <a:schemeClr val="bg1"/>
                </a:solidFill>
              </a:rPr>
            </a:br>
            <a:r>
              <a:rPr lang="en-US" dirty="0">
                <a:solidFill>
                  <a:schemeClr val="bg1"/>
                </a:solidFill>
              </a:rPr>
              <a:t>average 2024 Potential property tax implications by class and average assessed value </a:t>
            </a:r>
            <a:br>
              <a:rPr lang="en-US" dirty="0">
                <a:solidFill>
                  <a:schemeClr val="bg1"/>
                </a:solidFill>
              </a:rPr>
            </a:br>
            <a:r>
              <a:rPr lang="en-US" dirty="0">
                <a:solidFill>
                  <a:schemeClr val="bg1"/>
                </a:solidFill>
              </a:rPr>
              <a:t>based on 15.73% Residential Rate</a:t>
            </a:r>
            <a:endParaRPr lang="en-CA" dirty="0">
              <a:solidFill>
                <a:schemeClr val="bg1"/>
              </a:solidFill>
            </a:endParaRPr>
          </a:p>
        </p:txBody>
      </p:sp>
      <p:graphicFrame>
        <p:nvGraphicFramePr>
          <p:cNvPr id="3" name="Table 2">
            <a:extLst>
              <a:ext uri="{FF2B5EF4-FFF2-40B4-BE49-F238E27FC236}">
                <a16:creationId xmlns:a16="http://schemas.microsoft.com/office/drawing/2014/main" id="{F57DF380-1D9F-1CCF-CF08-DB0E112E2DA1}"/>
              </a:ext>
            </a:extLst>
          </p:cNvPr>
          <p:cNvGraphicFramePr>
            <a:graphicFrameLocks noGrp="1"/>
          </p:cNvGraphicFramePr>
          <p:nvPr>
            <p:extLst>
              <p:ext uri="{D42A27DB-BD31-4B8C-83A1-F6EECF244321}">
                <p14:modId xmlns:p14="http://schemas.microsoft.com/office/powerpoint/2010/main" val="1030877875"/>
              </p:ext>
            </p:extLst>
          </p:nvPr>
        </p:nvGraphicFramePr>
        <p:xfrm>
          <a:off x="843280" y="2170444"/>
          <a:ext cx="10596879" cy="3125039"/>
        </p:xfrm>
        <a:graphic>
          <a:graphicData uri="http://schemas.openxmlformats.org/drawingml/2006/table">
            <a:tbl>
              <a:tblPr>
                <a:tableStyleId>{5C22544A-7EE6-4342-B048-85BDC9FD1C3A}</a:tableStyleId>
              </a:tblPr>
              <a:tblGrid>
                <a:gridCol w="1813263">
                  <a:extLst>
                    <a:ext uri="{9D8B030D-6E8A-4147-A177-3AD203B41FA5}">
                      <a16:colId xmlns:a16="http://schemas.microsoft.com/office/drawing/2014/main" val="926684198"/>
                    </a:ext>
                  </a:extLst>
                </a:gridCol>
                <a:gridCol w="1463936">
                  <a:extLst>
                    <a:ext uri="{9D8B030D-6E8A-4147-A177-3AD203B41FA5}">
                      <a16:colId xmlns:a16="http://schemas.microsoft.com/office/drawing/2014/main" val="3483776061"/>
                    </a:ext>
                  </a:extLst>
                </a:gridCol>
                <a:gridCol w="1463936">
                  <a:extLst>
                    <a:ext uri="{9D8B030D-6E8A-4147-A177-3AD203B41FA5}">
                      <a16:colId xmlns:a16="http://schemas.microsoft.com/office/drawing/2014/main" val="1088387796"/>
                    </a:ext>
                  </a:extLst>
                </a:gridCol>
                <a:gridCol w="1463936">
                  <a:extLst>
                    <a:ext uri="{9D8B030D-6E8A-4147-A177-3AD203B41FA5}">
                      <a16:colId xmlns:a16="http://schemas.microsoft.com/office/drawing/2014/main" val="3832443183"/>
                    </a:ext>
                  </a:extLst>
                </a:gridCol>
                <a:gridCol w="1463936">
                  <a:extLst>
                    <a:ext uri="{9D8B030D-6E8A-4147-A177-3AD203B41FA5}">
                      <a16:colId xmlns:a16="http://schemas.microsoft.com/office/drawing/2014/main" val="1243656139"/>
                    </a:ext>
                  </a:extLst>
                </a:gridCol>
                <a:gridCol w="1463936">
                  <a:extLst>
                    <a:ext uri="{9D8B030D-6E8A-4147-A177-3AD203B41FA5}">
                      <a16:colId xmlns:a16="http://schemas.microsoft.com/office/drawing/2014/main" val="957818555"/>
                    </a:ext>
                  </a:extLst>
                </a:gridCol>
                <a:gridCol w="1463936">
                  <a:extLst>
                    <a:ext uri="{9D8B030D-6E8A-4147-A177-3AD203B41FA5}">
                      <a16:colId xmlns:a16="http://schemas.microsoft.com/office/drawing/2014/main" val="4184656767"/>
                    </a:ext>
                  </a:extLst>
                </a:gridCol>
              </a:tblGrid>
              <a:tr h="1086969">
                <a:tc>
                  <a:txBody>
                    <a:bodyPr/>
                    <a:lstStyle/>
                    <a:p>
                      <a:pPr algn="ctr" fontAlgn="b"/>
                      <a:r>
                        <a:rPr lang="en-US" sz="1800" b="1" i="0" u="none" strike="noStrike" dirty="0">
                          <a:solidFill>
                            <a:srgbClr val="000000"/>
                          </a:solidFill>
                          <a:effectLst/>
                          <a:latin typeface="+mj-lt"/>
                        </a:rPr>
                        <a:t>Class</a:t>
                      </a:r>
                      <a:endParaRPr lang="en-CA" sz="1800" b="1" i="0" u="none" strike="noStrike" dirty="0">
                        <a:solidFill>
                          <a:srgbClr val="000000"/>
                        </a:solidFill>
                        <a:effectLst/>
                        <a:latin typeface="+mj-lt"/>
                      </a:endParaRPr>
                    </a:p>
                  </a:txBody>
                  <a:tcPr marL="0" marR="0" marT="0" marB="0" anchor="ctr">
                    <a:solidFill>
                      <a:schemeClr val="accent2"/>
                    </a:solidFill>
                  </a:tcPr>
                </a:tc>
                <a:tc>
                  <a:txBody>
                    <a:bodyPr/>
                    <a:lstStyle/>
                    <a:p>
                      <a:pPr algn="ctr" fontAlgn="b"/>
                      <a:r>
                        <a:rPr lang="en-US" sz="1800" b="1" i="0" u="none" strike="noStrike" dirty="0">
                          <a:solidFill>
                            <a:srgbClr val="000000"/>
                          </a:solidFill>
                          <a:effectLst/>
                          <a:latin typeface="+mj-lt"/>
                        </a:rPr>
                        <a:t>Average</a:t>
                      </a:r>
                    </a:p>
                    <a:p>
                      <a:pPr algn="ctr" fontAlgn="b"/>
                      <a:r>
                        <a:rPr lang="en-US" sz="1800" b="1" i="0" u="none" strike="noStrike" dirty="0">
                          <a:solidFill>
                            <a:srgbClr val="000000"/>
                          </a:solidFill>
                          <a:effectLst/>
                          <a:latin typeface="+mj-lt"/>
                        </a:rPr>
                        <a:t>2023 Assessment</a:t>
                      </a:r>
                      <a:endParaRPr lang="en-CA" sz="1800" b="1" i="0" u="none" strike="noStrike" dirty="0">
                        <a:solidFill>
                          <a:srgbClr val="000000"/>
                        </a:solidFill>
                        <a:effectLst/>
                        <a:latin typeface="+mj-lt"/>
                      </a:endParaRPr>
                    </a:p>
                  </a:txBody>
                  <a:tcPr marL="0" marR="0" marT="0" marB="0" anchor="ctr">
                    <a:solidFill>
                      <a:schemeClr val="accent2"/>
                    </a:solidFill>
                  </a:tcPr>
                </a:tc>
                <a:tc>
                  <a:txBody>
                    <a:bodyPr/>
                    <a:lstStyle/>
                    <a:p>
                      <a:pPr algn="ctr" fontAlgn="b"/>
                      <a:r>
                        <a:rPr lang="en-US" sz="1800" b="1" i="0" u="none" strike="noStrike" dirty="0">
                          <a:solidFill>
                            <a:srgbClr val="000000"/>
                          </a:solidFill>
                          <a:effectLst/>
                          <a:latin typeface="+mj-lt"/>
                        </a:rPr>
                        <a:t>Average</a:t>
                      </a:r>
                    </a:p>
                    <a:p>
                      <a:pPr algn="ctr" fontAlgn="b"/>
                      <a:r>
                        <a:rPr lang="en-US" sz="1800" b="1" i="0" u="none" strike="noStrike" dirty="0">
                          <a:solidFill>
                            <a:srgbClr val="000000"/>
                          </a:solidFill>
                          <a:effectLst/>
                          <a:latin typeface="+mj-lt"/>
                        </a:rPr>
                        <a:t>2024 Assessment</a:t>
                      </a:r>
                      <a:endParaRPr lang="en-CA" sz="1800" b="1" i="0" u="none" strike="noStrike" dirty="0">
                        <a:solidFill>
                          <a:srgbClr val="000000"/>
                        </a:solidFill>
                        <a:effectLst/>
                        <a:latin typeface="+mj-lt"/>
                      </a:endParaRPr>
                    </a:p>
                  </a:txBody>
                  <a:tcPr marL="0" marR="0" marT="0" marB="0" anchor="ctr">
                    <a:solidFill>
                      <a:schemeClr val="accent2"/>
                    </a:solidFill>
                  </a:tcPr>
                </a:tc>
                <a:tc>
                  <a:txBody>
                    <a:bodyPr/>
                    <a:lstStyle/>
                    <a:p>
                      <a:pPr algn="ctr" fontAlgn="b"/>
                      <a:r>
                        <a:rPr lang="en-US" sz="1800" b="1" i="0" u="none" strike="noStrike" dirty="0">
                          <a:solidFill>
                            <a:srgbClr val="000000"/>
                          </a:solidFill>
                          <a:effectLst/>
                          <a:latin typeface="+mj-lt"/>
                        </a:rPr>
                        <a:t>% Change</a:t>
                      </a:r>
                      <a:endParaRPr lang="en-CA" sz="1800" b="1" i="0" u="none" strike="noStrike" dirty="0">
                        <a:solidFill>
                          <a:srgbClr val="000000"/>
                        </a:solidFill>
                        <a:effectLst/>
                        <a:latin typeface="+mj-lt"/>
                      </a:endParaRPr>
                    </a:p>
                  </a:txBody>
                  <a:tcPr marL="0" marR="0" marT="0" marB="0" anchor="ctr">
                    <a:solidFill>
                      <a:schemeClr val="accent2"/>
                    </a:solidFill>
                  </a:tcPr>
                </a:tc>
                <a:tc>
                  <a:txBody>
                    <a:bodyPr/>
                    <a:lstStyle/>
                    <a:p>
                      <a:pPr algn="ctr" fontAlgn="b"/>
                      <a:r>
                        <a:rPr lang="en-US" sz="1800" b="1" i="0" u="none" strike="noStrike" dirty="0">
                          <a:solidFill>
                            <a:srgbClr val="000000"/>
                          </a:solidFill>
                          <a:effectLst/>
                          <a:latin typeface="+mj-lt"/>
                        </a:rPr>
                        <a:t>Toral 2023 Property Tax Levy</a:t>
                      </a:r>
                      <a:endParaRPr lang="en-CA" sz="1800" b="1" i="0" u="none" strike="noStrike" dirty="0">
                        <a:solidFill>
                          <a:srgbClr val="000000"/>
                        </a:solidFill>
                        <a:effectLst/>
                        <a:latin typeface="+mj-lt"/>
                      </a:endParaRPr>
                    </a:p>
                  </a:txBody>
                  <a:tcPr marL="0" marR="0" marT="0" marB="0" anchor="ctr">
                    <a:solidFill>
                      <a:schemeClr val="accent2"/>
                    </a:solidFill>
                  </a:tcPr>
                </a:tc>
                <a:tc>
                  <a:txBody>
                    <a:bodyPr/>
                    <a:lstStyle/>
                    <a:p>
                      <a:pPr algn="ctr" fontAlgn="b"/>
                      <a:r>
                        <a:rPr lang="en-US" sz="1800" b="1" i="0" u="none" strike="noStrike" dirty="0">
                          <a:solidFill>
                            <a:srgbClr val="000000"/>
                          </a:solidFill>
                          <a:effectLst/>
                          <a:latin typeface="+mj-lt"/>
                        </a:rPr>
                        <a:t>Total 2024 Property Tax Levy</a:t>
                      </a:r>
                      <a:endParaRPr lang="en-CA" sz="1800" b="1" i="0" u="none" strike="noStrike" dirty="0">
                        <a:solidFill>
                          <a:srgbClr val="000000"/>
                        </a:solidFill>
                        <a:effectLst/>
                        <a:latin typeface="+mj-lt"/>
                      </a:endParaRPr>
                    </a:p>
                  </a:txBody>
                  <a:tcPr marL="0" marR="0" marT="0" marB="0" anchor="ctr">
                    <a:solidFill>
                      <a:schemeClr val="accent2"/>
                    </a:solidFill>
                  </a:tcPr>
                </a:tc>
                <a:tc>
                  <a:txBody>
                    <a:bodyPr/>
                    <a:lstStyle/>
                    <a:p>
                      <a:pPr algn="ctr" fontAlgn="b"/>
                      <a:r>
                        <a:rPr lang="en-US" sz="1800" b="1" i="0" u="none" strike="noStrike" dirty="0">
                          <a:solidFill>
                            <a:srgbClr val="000000"/>
                          </a:solidFill>
                          <a:effectLst/>
                          <a:latin typeface="+mj-lt"/>
                        </a:rPr>
                        <a:t>$ Change</a:t>
                      </a:r>
                      <a:endParaRPr lang="en-CA" sz="1800" b="1" i="0" u="none" strike="noStrike" dirty="0">
                        <a:solidFill>
                          <a:srgbClr val="000000"/>
                        </a:solidFill>
                        <a:effectLst/>
                        <a:latin typeface="+mj-lt"/>
                      </a:endParaRPr>
                    </a:p>
                  </a:txBody>
                  <a:tcPr marL="0" marR="0" marT="0" marB="0" anchor="ctr">
                    <a:solidFill>
                      <a:schemeClr val="accent2"/>
                    </a:solidFill>
                  </a:tcPr>
                </a:tc>
                <a:extLst>
                  <a:ext uri="{0D108BD9-81ED-4DB2-BD59-A6C34878D82A}">
                    <a16:rowId xmlns:a16="http://schemas.microsoft.com/office/drawing/2014/main" val="284231217"/>
                  </a:ext>
                </a:extLst>
              </a:tr>
              <a:tr h="407614">
                <a:tc>
                  <a:txBody>
                    <a:bodyPr/>
                    <a:lstStyle/>
                    <a:p>
                      <a:pPr algn="l" fontAlgn="b"/>
                      <a:r>
                        <a:rPr lang="en-CA" sz="1800" u="none" strike="noStrike" dirty="0">
                          <a:effectLst/>
                          <a:latin typeface="+mj-lt"/>
                        </a:rPr>
                        <a:t>1 – Residential</a:t>
                      </a:r>
                      <a:endParaRPr lang="en-CA" sz="1800" b="0" i="0" u="none" strike="noStrike" dirty="0">
                        <a:solidFill>
                          <a:srgbClr val="000000"/>
                        </a:solidFill>
                        <a:effectLst/>
                        <a:latin typeface="+mj-lt"/>
                      </a:endParaRPr>
                    </a:p>
                  </a:txBody>
                  <a:tcPr marL="0" marR="0" marT="0" marB="0" anchor="b"/>
                </a:tc>
                <a:tc>
                  <a:txBody>
                    <a:bodyPr/>
                    <a:lstStyle/>
                    <a:p>
                      <a:pPr algn="r" fontAlgn="b"/>
                      <a:r>
                        <a:rPr lang="en-CA" sz="1800" b="0" i="0" u="none" strike="noStrike" dirty="0">
                          <a:solidFill>
                            <a:srgbClr val="000000"/>
                          </a:solidFill>
                          <a:effectLst/>
                          <a:latin typeface="+mn-lt"/>
                        </a:rPr>
                        <a:t>$774,796</a:t>
                      </a:r>
                    </a:p>
                  </a:txBody>
                  <a:tcPr marL="0" marR="0" marT="0" marB="0" anchor="b"/>
                </a:tc>
                <a:tc>
                  <a:txBody>
                    <a:bodyPr/>
                    <a:lstStyle/>
                    <a:p>
                      <a:pPr algn="r" fontAlgn="b"/>
                      <a:r>
                        <a:rPr lang="en-CA" sz="1800" b="0" i="0" u="none" strike="noStrike" dirty="0">
                          <a:solidFill>
                            <a:srgbClr val="000000"/>
                          </a:solidFill>
                          <a:effectLst/>
                          <a:latin typeface="+mn-lt"/>
                        </a:rPr>
                        <a:t>$772,201</a:t>
                      </a:r>
                    </a:p>
                  </a:txBody>
                  <a:tcPr marL="0" marR="0" marT="0" marB="0" anchor="b"/>
                </a:tc>
                <a:tc>
                  <a:txBody>
                    <a:bodyPr/>
                    <a:lstStyle/>
                    <a:p>
                      <a:pPr algn="r" fontAlgn="b"/>
                      <a:r>
                        <a:rPr lang="en-CA" sz="1800" b="0" i="0" u="none" strike="noStrike" kern="1200" dirty="0">
                          <a:solidFill>
                            <a:srgbClr val="000000"/>
                          </a:solidFill>
                          <a:effectLst/>
                          <a:latin typeface="+mn-lt"/>
                          <a:ea typeface="+mn-ea"/>
                          <a:cs typeface="+mn-cs"/>
                        </a:rPr>
                        <a:t>-0.33%</a:t>
                      </a:r>
                    </a:p>
                  </a:txBody>
                  <a:tcPr marL="0" marR="0" marT="0" marB="0" anchor="b"/>
                </a:tc>
                <a:tc>
                  <a:txBody>
                    <a:bodyPr/>
                    <a:lstStyle/>
                    <a:p>
                      <a:pPr algn="r" fontAlgn="b"/>
                      <a:r>
                        <a:rPr lang="en-CA" sz="1800" b="0" i="0" u="none" strike="noStrike" kern="1200">
                          <a:solidFill>
                            <a:srgbClr val="000000"/>
                          </a:solidFill>
                          <a:effectLst/>
                          <a:latin typeface="+mn-lt"/>
                          <a:ea typeface="+mn-ea"/>
                          <a:cs typeface="+mn-cs"/>
                        </a:rPr>
                        <a:t>$1,744</a:t>
                      </a:r>
                    </a:p>
                  </a:txBody>
                  <a:tcPr marL="0" marR="0" marT="0" marB="0" anchor="b"/>
                </a:tc>
                <a:tc>
                  <a:txBody>
                    <a:bodyPr/>
                    <a:lstStyle/>
                    <a:p>
                      <a:pPr algn="r" fontAlgn="b"/>
                      <a:r>
                        <a:rPr lang="en-CA" sz="1800" b="0" i="0" u="none" strike="noStrike" kern="1200">
                          <a:solidFill>
                            <a:srgbClr val="000000"/>
                          </a:solidFill>
                          <a:effectLst/>
                          <a:latin typeface="+mn-lt"/>
                          <a:ea typeface="+mn-ea"/>
                          <a:cs typeface="+mn-cs"/>
                        </a:rPr>
                        <a:t>$2,343</a:t>
                      </a:r>
                    </a:p>
                  </a:txBody>
                  <a:tcPr marL="0" marR="0" marT="0" marB="0" anchor="b"/>
                </a:tc>
                <a:tc>
                  <a:txBody>
                    <a:bodyPr/>
                    <a:lstStyle/>
                    <a:p>
                      <a:pPr algn="r" fontAlgn="b"/>
                      <a:r>
                        <a:rPr lang="en-CA" sz="1800" b="0" i="0" u="none" strike="noStrike" kern="1200">
                          <a:solidFill>
                            <a:srgbClr val="000000"/>
                          </a:solidFill>
                          <a:effectLst/>
                          <a:latin typeface="+mn-lt"/>
                          <a:ea typeface="+mn-ea"/>
                          <a:cs typeface="+mn-cs"/>
                        </a:rPr>
                        <a:t>$600</a:t>
                      </a:r>
                    </a:p>
                  </a:txBody>
                  <a:tcPr marL="0" marR="0" marT="0" marB="0" anchor="b"/>
                </a:tc>
                <a:extLst>
                  <a:ext uri="{0D108BD9-81ED-4DB2-BD59-A6C34878D82A}">
                    <a16:rowId xmlns:a16="http://schemas.microsoft.com/office/drawing/2014/main" val="626723910"/>
                  </a:ext>
                </a:extLst>
              </a:tr>
              <a:tr h="407614">
                <a:tc>
                  <a:txBody>
                    <a:bodyPr/>
                    <a:lstStyle/>
                    <a:p>
                      <a:pPr algn="l" fontAlgn="b"/>
                      <a:r>
                        <a:rPr lang="en-CA" sz="1800" u="none" strike="noStrike" dirty="0">
                          <a:effectLst/>
                          <a:latin typeface="+mj-lt"/>
                        </a:rPr>
                        <a:t>2 – Utilities</a:t>
                      </a:r>
                      <a:endParaRPr lang="en-CA" sz="1800" b="0" i="0" u="none" strike="noStrike" dirty="0">
                        <a:solidFill>
                          <a:srgbClr val="000000"/>
                        </a:solidFill>
                        <a:effectLst/>
                        <a:latin typeface="+mj-lt"/>
                      </a:endParaRPr>
                    </a:p>
                  </a:txBody>
                  <a:tcPr marL="0" marR="0" marT="0" marB="0" anchor="b"/>
                </a:tc>
                <a:tc>
                  <a:txBody>
                    <a:bodyPr/>
                    <a:lstStyle/>
                    <a:p>
                      <a:pPr algn="r" fontAlgn="b"/>
                      <a:r>
                        <a:rPr lang="en-CA" sz="1800" b="0" i="0" u="none" strike="noStrike" dirty="0">
                          <a:solidFill>
                            <a:srgbClr val="000000"/>
                          </a:solidFill>
                          <a:effectLst/>
                          <a:latin typeface="+mn-lt"/>
                        </a:rPr>
                        <a:t>$75,900</a:t>
                      </a:r>
                    </a:p>
                  </a:txBody>
                  <a:tcPr marL="0" marR="0" marT="0" marB="0" anchor="b"/>
                </a:tc>
                <a:tc>
                  <a:txBody>
                    <a:bodyPr/>
                    <a:lstStyle/>
                    <a:p>
                      <a:pPr algn="r" fontAlgn="b"/>
                      <a:r>
                        <a:rPr lang="en-CA" sz="1800" b="0" i="0" u="none" strike="noStrike" dirty="0">
                          <a:solidFill>
                            <a:srgbClr val="000000"/>
                          </a:solidFill>
                          <a:effectLst/>
                          <a:latin typeface="+mn-lt"/>
                        </a:rPr>
                        <a:t>$82,700</a:t>
                      </a:r>
                    </a:p>
                  </a:txBody>
                  <a:tcPr marL="0" marR="0" marT="0" marB="0" anchor="b"/>
                </a:tc>
                <a:tc>
                  <a:txBody>
                    <a:bodyPr/>
                    <a:lstStyle/>
                    <a:p>
                      <a:pPr algn="r" fontAlgn="b"/>
                      <a:r>
                        <a:rPr lang="en-CA" sz="1800" b="0" i="0" u="none" strike="noStrike" kern="1200" dirty="0">
                          <a:solidFill>
                            <a:srgbClr val="000000"/>
                          </a:solidFill>
                          <a:effectLst/>
                          <a:latin typeface="+mn-lt"/>
                          <a:ea typeface="+mn-ea"/>
                          <a:cs typeface="+mn-cs"/>
                        </a:rPr>
                        <a:t>8.96%</a:t>
                      </a:r>
                    </a:p>
                  </a:txBody>
                  <a:tcPr marL="0" marR="0" marT="0" marB="0" anchor="b"/>
                </a:tc>
                <a:tc>
                  <a:txBody>
                    <a:bodyPr/>
                    <a:lstStyle/>
                    <a:p>
                      <a:pPr algn="r" fontAlgn="b"/>
                      <a:r>
                        <a:rPr lang="en-CA" sz="1800" b="0" i="0" u="none" strike="noStrike" kern="1200">
                          <a:solidFill>
                            <a:srgbClr val="000000"/>
                          </a:solidFill>
                          <a:effectLst/>
                          <a:latin typeface="+mn-lt"/>
                          <a:ea typeface="+mn-ea"/>
                          <a:cs typeface="+mn-cs"/>
                        </a:rPr>
                        <a:t>$384</a:t>
                      </a:r>
                    </a:p>
                  </a:txBody>
                  <a:tcPr marL="0" marR="0" marT="0" marB="0" anchor="b"/>
                </a:tc>
                <a:tc>
                  <a:txBody>
                    <a:bodyPr/>
                    <a:lstStyle/>
                    <a:p>
                      <a:pPr algn="r" fontAlgn="b"/>
                      <a:r>
                        <a:rPr lang="en-CA" sz="1800" b="0" i="0" u="none" strike="noStrike" kern="1200">
                          <a:solidFill>
                            <a:srgbClr val="000000"/>
                          </a:solidFill>
                          <a:effectLst/>
                          <a:latin typeface="+mn-lt"/>
                          <a:ea typeface="+mn-ea"/>
                          <a:cs typeface="+mn-cs"/>
                        </a:rPr>
                        <a:t>$2,259</a:t>
                      </a:r>
                    </a:p>
                  </a:txBody>
                  <a:tcPr marL="0" marR="0" marT="0" marB="0" anchor="b"/>
                </a:tc>
                <a:tc>
                  <a:txBody>
                    <a:bodyPr/>
                    <a:lstStyle/>
                    <a:p>
                      <a:pPr algn="r" fontAlgn="b"/>
                      <a:r>
                        <a:rPr lang="en-CA" sz="1800" b="0" i="0" u="none" strike="noStrike" kern="1200">
                          <a:solidFill>
                            <a:srgbClr val="000000"/>
                          </a:solidFill>
                          <a:effectLst/>
                          <a:latin typeface="+mn-lt"/>
                          <a:ea typeface="+mn-ea"/>
                          <a:cs typeface="+mn-cs"/>
                        </a:rPr>
                        <a:t>$1,875</a:t>
                      </a:r>
                    </a:p>
                  </a:txBody>
                  <a:tcPr marL="0" marR="0" marT="0" marB="0" anchor="b"/>
                </a:tc>
                <a:extLst>
                  <a:ext uri="{0D108BD9-81ED-4DB2-BD59-A6C34878D82A}">
                    <a16:rowId xmlns:a16="http://schemas.microsoft.com/office/drawing/2014/main" val="4094052923"/>
                  </a:ext>
                </a:extLst>
              </a:tr>
              <a:tr h="407614">
                <a:tc>
                  <a:txBody>
                    <a:bodyPr/>
                    <a:lstStyle/>
                    <a:p>
                      <a:pPr algn="l" fontAlgn="b"/>
                      <a:r>
                        <a:rPr lang="en-CA" sz="1800" u="none" strike="noStrike" dirty="0">
                          <a:effectLst/>
                          <a:latin typeface="+mj-lt"/>
                        </a:rPr>
                        <a:t>5 - Light Industrial </a:t>
                      </a:r>
                      <a:endParaRPr lang="en-CA" sz="1800" b="0" i="0" u="none" strike="noStrike" dirty="0">
                        <a:solidFill>
                          <a:srgbClr val="000000"/>
                        </a:solidFill>
                        <a:effectLst/>
                        <a:latin typeface="+mj-lt"/>
                      </a:endParaRPr>
                    </a:p>
                  </a:txBody>
                  <a:tcPr marL="0" marR="0" marT="0" marB="0" anchor="b"/>
                </a:tc>
                <a:tc>
                  <a:txBody>
                    <a:bodyPr/>
                    <a:lstStyle/>
                    <a:p>
                      <a:pPr algn="r" fontAlgn="b"/>
                      <a:r>
                        <a:rPr lang="en-CA" sz="1800" b="0" i="0" u="none" strike="noStrike" dirty="0">
                          <a:solidFill>
                            <a:srgbClr val="000000"/>
                          </a:solidFill>
                          <a:effectLst/>
                          <a:latin typeface="+mn-lt"/>
                        </a:rPr>
                        <a:t>$185,000</a:t>
                      </a:r>
                    </a:p>
                  </a:txBody>
                  <a:tcPr marL="0" marR="0" marT="0" marB="0" anchor="b"/>
                </a:tc>
                <a:tc>
                  <a:txBody>
                    <a:bodyPr/>
                    <a:lstStyle/>
                    <a:p>
                      <a:pPr algn="r" fontAlgn="b"/>
                      <a:r>
                        <a:rPr lang="en-CA" sz="1800" b="0" i="0" u="none" strike="noStrike" dirty="0">
                          <a:solidFill>
                            <a:srgbClr val="000000"/>
                          </a:solidFill>
                          <a:effectLst/>
                          <a:latin typeface="+mn-lt"/>
                        </a:rPr>
                        <a:t>$190,333</a:t>
                      </a:r>
                    </a:p>
                  </a:txBody>
                  <a:tcPr marL="0" marR="0" marT="0" marB="0" anchor="b"/>
                </a:tc>
                <a:tc>
                  <a:txBody>
                    <a:bodyPr/>
                    <a:lstStyle/>
                    <a:p>
                      <a:pPr algn="r" fontAlgn="b"/>
                      <a:r>
                        <a:rPr lang="en-CA" sz="1800" b="0" i="0" u="none" strike="noStrike" kern="1200" dirty="0">
                          <a:solidFill>
                            <a:srgbClr val="000000"/>
                          </a:solidFill>
                          <a:effectLst/>
                          <a:latin typeface="+mn-lt"/>
                          <a:ea typeface="+mn-ea"/>
                          <a:cs typeface="+mn-cs"/>
                        </a:rPr>
                        <a:t>2.88%</a:t>
                      </a:r>
                    </a:p>
                  </a:txBody>
                  <a:tcPr marL="0" marR="0" marT="0" marB="0" anchor="b"/>
                </a:tc>
                <a:tc>
                  <a:txBody>
                    <a:bodyPr/>
                    <a:lstStyle/>
                    <a:p>
                      <a:pPr algn="r" fontAlgn="b"/>
                      <a:r>
                        <a:rPr lang="en-CA" sz="1800" b="0" i="0" u="none" strike="noStrike" kern="1200">
                          <a:solidFill>
                            <a:srgbClr val="000000"/>
                          </a:solidFill>
                          <a:effectLst/>
                          <a:latin typeface="+mn-lt"/>
                          <a:ea typeface="+mn-ea"/>
                          <a:cs typeface="+mn-cs"/>
                        </a:rPr>
                        <a:t>$2,204</a:t>
                      </a:r>
                    </a:p>
                  </a:txBody>
                  <a:tcPr marL="0" marR="0" marT="0" marB="0" anchor="b"/>
                </a:tc>
                <a:tc>
                  <a:txBody>
                    <a:bodyPr/>
                    <a:lstStyle/>
                    <a:p>
                      <a:pPr algn="r" fontAlgn="b"/>
                      <a:r>
                        <a:rPr lang="en-CA" sz="1800" b="0" i="0" u="none" strike="noStrike" kern="1200">
                          <a:solidFill>
                            <a:srgbClr val="000000"/>
                          </a:solidFill>
                          <a:effectLst/>
                          <a:latin typeface="+mn-lt"/>
                          <a:ea typeface="+mn-ea"/>
                          <a:cs typeface="+mn-cs"/>
                        </a:rPr>
                        <a:t>$3,058</a:t>
                      </a:r>
                    </a:p>
                  </a:txBody>
                  <a:tcPr marL="0" marR="0" marT="0" marB="0" anchor="b"/>
                </a:tc>
                <a:tc>
                  <a:txBody>
                    <a:bodyPr/>
                    <a:lstStyle/>
                    <a:p>
                      <a:pPr algn="r" fontAlgn="b"/>
                      <a:r>
                        <a:rPr lang="en-CA" sz="1800" b="0" i="0" u="none" strike="noStrike" kern="1200">
                          <a:solidFill>
                            <a:srgbClr val="000000"/>
                          </a:solidFill>
                          <a:effectLst/>
                          <a:latin typeface="+mn-lt"/>
                          <a:ea typeface="+mn-ea"/>
                          <a:cs typeface="+mn-cs"/>
                        </a:rPr>
                        <a:t>$854</a:t>
                      </a:r>
                    </a:p>
                  </a:txBody>
                  <a:tcPr marL="0" marR="0" marT="0" marB="0" anchor="b"/>
                </a:tc>
                <a:extLst>
                  <a:ext uri="{0D108BD9-81ED-4DB2-BD59-A6C34878D82A}">
                    <a16:rowId xmlns:a16="http://schemas.microsoft.com/office/drawing/2014/main" val="2996447630"/>
                  </a:ext>
                </a:extLst>
              </a:tr>
              <a:tr h="407614">
                <a:tc>
                  <a:txBody>
                    <a:bodyPr/>
                    <a:lstStyle/>
                    <a:p>
                      <a:pPr algn="l" fontAlgn="b"/>
                      <a:r>
                        <a:rPr lang="en-CA" sz="1800" u="none" strike="noStrike" dirty="0">
                          <a:effectLst/>
                          <a:latin typeface="+mj-lt"/>
                        </a:rPr>
                        <a:t>6 – Business</a:t>
                      </a:r>
                      <a:endParaRPr lang="en-CA" sz="1800" b="0" i="0" u="none" strike="noStrike" dirty="0">
                        <a:solidFill>
                          <a:srgbClr val="000000"/>
                        </a:solidFill>
                        <a:effectLst/>
                        <a:latin typeface="+mj-lt"/>
                      </a:endParaRPr>
                    </a:p>
                  </a:txBody>
                  <a:tcPr marL="0" marR="0" marT="0" marB="0" anchor="b"/>
                </a:tc>
                <a:tc>
                  <a:txBody>
                    <a:bodyPr/>
                    <a:lstStyle/>
                    <a:p>
                      <a:pPr algn="r" fontAlgn="b"/>
                      <a:r>
                        <a:rPr lang="en-CA" sz="1800" b="0" i="0" u="none" strike="noStrike" dirty="0">
                          <a:solidFill>
                            <a:srgbClr val="000000"/>
                          </a:solidFill>
                          <a:effectLst/>
                          <a:latin typeface="+mn-lt"/>
                        </a:rPr>
                        <a:t>$404,740</a:t>
                      </a:r>
                    </a:p>
                  </a:txBody>
                  <a:tcPr marL="0" marR="0" marT="0" marB="0" anchor="b"/>
                </a:tc>
                <a:tc>
                  <a:txBody>
                    <a:bodyPr/>
                    <a:lstStyle/>
                    <a:p>
                      <a:pPr algn="r" fontAlgn="b"/>
                      <a:r>
                        <a:rPr lang="en-CA" sz="1800" b="0" i="0" u="none" strike="noStrike" dirty="0">
                          <a:solidFill>
                            <a:srgbClr val="000000"/>
                          </a:solidFill>
                          <a:effectLst/>
                          <a:latin typeface="+mn-lt"/>
                        </a:rPr>
                        <a:t>$461,908</a:t>
                      </a:r>
                    </a:p>
                  </a:txBody>
                  <a:tcPr marL="0" marR="0" marT="0" marB="0" anchor="b"/>
                </a:tc>
                <a:tc>
                  <a:txBody>
                    <a:bodyPr/>
                    <a:lstStyle/>
                    <a:p>
                      <a:pPr algn="r" fontAlgn="b"/>
                      <a:r>
                        <a:rPr lang="en-CA" sz="1800" b="0" i="0" u="none" strike="noStrike" kern="1200" dirty="0">
                          <a:solidFill>
                            <a:srgbClr val="000000"/>
                          </a:solidFill>
                          <a:effectLst/>
                          <a:latin typeface="+mn-lt"/>
                          <a:ea typeface="+mn-ea"/>
                          <a:cs typeface="+mn-cs"/>
                        </a:rPr>
                        <a:t>14.12%</a:t>
                      </a:r>
                    </a:p>
                  </a:txBody>
                  <a:tcPr marL="0" marR="0" marT="0" marB="0" anchor="b"/>
                </a:tc>
                <a:tc>
                  <a:txBody>
                    <a:bodyPr/>
                    <a:lstStyle/>
                    <a:p>
                      <a:pPr algn="r" fontAlgn="b"/>
                      <a:r>
                        <a:rPr lang="en-CA" sz="1800" b="0" i="0" u="none" strike="noStrike" kern="1200" dirty="0">
                          <a:solidFill>
                            <a:srgbClr val="000000"/>
                          </a:solidFill>
                          <a:effectLst/>
                          <a:latin typeface="+mn-lt"/>
                          <a:ea typeface="+mn-ea"/>
                          <a:cs typeface="+mn-cs"/>
                        </a:rPr>
                        <a:t>$3,568</a:t>
                      </a:r>
                    </a:p>
                  </a:txBody>
                  <a:tcPr marL="0" marR="0" marT="0" marB="0" anchor="b"/>
                </a:tc>
                <a:tc>
                  <a:txBody>
                    <a:bodyPr/>
                    <a:lstStyle/>
                    <a:p>
                      <a:pPr algn="r" fontAlgn="b"/>
                      <a:r>
                        <a:rPr lang="en-CA" sz="1800" b="0" i="0" u="none" strike="noStrike" kern="1200">
                          <a:solidFill>
                            <a:srgbClr val="000000"/>
                          </a:solidFill>
                          <a:effectLst/>
                          <a:latin typeface="+mn-lt"/>
                          <a:ea typeface="+mn-ea"/>
                          <a:cs typeface="+mn-cs"/>
                        </a:rPr>
                        <a:t>$5,046</a:t>
                      </a:r>
                    </a:p>
                  </a:txBody>
                  <a:tcPr marL="0" marR="0" marT="0" marB="0" anchor="b"/>
                </a:tc>
                <a:tc>
                  <a:txBody>
                    <a:bodyPr/>
                    <a:lstStyle/>
                    <a:p>
                      <a:pPr algn="r" fontAlgn="b"/>
                      <a:r>
                        <a:rPr lang="en-CA" sz="1800" b="0" i="0" u="none" strike="noStrike" kern="1200">
                          <a:solidFill>
                            <a:srgbClr val="000000"/>
                          </a:solidFill>
                          <a:effectLst/>
                          <a:latin typeface="+mn-lt"/>
                          <a:ea typeface="+mn-ea"/>
                          <a:cs typeface="+mn-cs"/>
                        </a:rPr>
                        <a:t>$1,478</a:t>
                      </a:r>
                    </a:p>
                  </a:txBody>
                  <a:tcPr marL="0" marR="0" marT="0" marB="0" anchor="b"/>
                </a:tc>
                <a:extLst>
                  <a:ext uri="{0D108BD9-81ED-4DB2-BD59-A6C34878D82A}">
                    <a16:rowId xmlns:a16="http://schemas.microsoft.com/office/drawing/2014/main" val="606825544"/>
                  </a:ext>
                </a:extLst>
              </a:tr>
              <a:tr h="407614">
                <a:tc>
                  <a:txBody>
                    <a:bodyPr/>
                    <a:lstStyle/>
                    <a:p>
                      <a:pPr algn="l" fontAlgn="b"/>
                      <a:r>
                        <a:rPr lang="en-CA" sz="1800" u="none" strike="noStrike" dirty="0">
                          <a:effectLst/>
                          <a:latin typeface="+mj-lt"/>
                        </a:rPr>
                        <a:t>8 – Recreational</a:t>
                      </a:r>
                      <a:endParaRPr lang="en-CA" sz="1800" b="0" i="0" u="none" strike="noStrike" dirty="0">
                        <a:solidFill>
                          <a:srgbClr val="000000"/>
                        </a:solidFill>
                        <a:effectLst/>
                        <a:latin typeface="+mj-lt"/>
                      </a:endParaRPr>
                    </a:p>
                  </a:txBody>
                  <a:tcPr marL="0" marR="0" marT="0" marB="0" anchor="b"/>
                </a:tc>
                <a:tc>
                  <a:txBody>
                    <a:bodyPr/>
                    <a:lstStyle/>
                    <a:p>
                      <a:pPr algn="r" fontAlgn="b"/>
                      <a:r>
                        <a:rPr lang="en-CA" sz="1800" b="0" i="0" u="none" strike="noStrike" dirty="0">
                          <a:solidFill>
                            <a:srgbClr val="000000"/>
                          </a:solidFill>
                          <a:effectLst/>
                          <a:latin typeface="+mn-lt"/>
                        </a:rPr>
                        <a:t>$161,397</a:t>
                      </a:r>
                    </a:p>
                  </a:txBody>
                  <a:tcPr marL="0" marR="0" marT="0" marB="0" anchor="b"/>
                </a:tc>
                <a:tc>
                  <a:txBody>
                    <a:bodyPr/>
                    <a:lstStyle/>
                    <a:p>
                      <a:pPr algn="r" fontAlgn="b"/>
                      <a:r>
                        <a:rPr lang="en-CA" sz="1800" b="0" i="0" u="none" strike="noStrike" dirty="0">
                          <a:solidFill>
                            <a:srgbClr val="000000"/>
                          </a:solidFill>
                          <a:effectLst/>
                          <a:latin typeface="+mn-lt"/>
                        </a:rPr>
                        <a:t>$178,802</a:t>
                      </a:r>
                    </a:p>
                  </a:txBody>
                  <a:tcPr marL="0" marR="0" marT="0" marB="0" anchor="b"/>
                </a:tc>
                <a:tc>
                  <a:txBody>
                    <a:bodyPr/>
                    <a:lstStyle/>
                    <a:p>
                      <a:pPr algn="r" fontAlgn="b"/>
                      <a:r>
                        <a:rPr lang="en-CA" sz="1800" b="0" i="0" u="none" strike="noStrike" kern="1200">
                          <a:solidFill>
                            <a:srgbClr val="000000"/>
                          </a:solidFill>
                          <a:effectLst/>
                          <a:latin typeface="+mn-lt"/>
                          <a:ea typeface="+mn-ea"/>
                          <a:cs typeface="+mn-cs"/>
                        </a:rPr>
                        <a:t>10.78%</a:t>
                      </a:r>
                    </a:p>
                  </a:txBody>
                  <a:tcPr marL="0" marR="0" marT="0" marB="0" anchor="b"/>
                </a:tc>
                <a:tc>
                  <a:txBody>
                    <a:bodyPr/>
                    <a:lstStyle/>
                    <a:p>
                      <a:pPr algn="r" fontAlgn="b"/>
                      <a:r>
                        <a:rPr lang="en-CA" sz="1800" b="0" i="0" u="none" strike="noStrike" kern="1200" dirty="0">
                          <a:solidFill>
                            <a:srgbClr val="000000"/>
                          </a:solidFill>
                          <a:effectLst/>
                          <a:latin typeface="+mn-lt"/>
                          <a:ea typeface="+mn-ea"/>
                          <a:cs typeface="+mn-cs"/>
                        </a:rPr>
                        <a:t>$1,415</a:t>
                      </a:r>
                    </a:p>
                  </a:txBody>
                  <a:tcPr marL="0" marR="0" marT="0" marB="0" anchor="b"/>
                </a:tc>
                <a:tc>
                  <a:txBody>
                    <a:bodyPr/>
                    <a:lstStyle/>
                    <a:p>
                      <a:pPr algn="r" fontAlgn="b"/>
                      <a:r>
                        <a:rPr lang="en-CA" sz="1800" b="0" i="0" u="none" strike="noStrike" kern="1200" dirty="0">
                          <a:solidFill>
                            <a:srgbClr val="000000"/>
                          </a:solidFill>
                          <a:effectLst/>
                          <a:latin typeface="+mn-lt"/>
                          <a:ea typeface="+mn-ea"/>
                          <a:cs typeface="+mn-cs"/>
                        </a:rPr>
                        <a:t>$2,113</a:t>
                      </a:r>
                    </a:p>
                  </a:txBody>
                  <a:tcPr marL="0" marR="0" marT="0" marB="0" anchor="b"/>
                </a:tc>
                <a:tc>
                  <a:txBody>
                    <a:bodyPr/>
                    <a:lstStyle/>
                    <a:p>
                      <a:pPr algn="r" fontAlgn="b"/>
                      <a:r>
                        <a:rPr lang="en-CA" sz="1800" b="0" i="0" u="none" strike="noStrike" kern="1200" dirty="0">
                          <a:solidFill>
                            <a:srgbClr val="000000"/>
                          </a:solidFill>
                          <a:effectLst/>
                          <a:latin typeface="+mn-lt"/>
                          <a:ea typeface="+mn-ea"/>
                          <a:cs typeface="+mn-cs"/>
                        </a:rPr>
                        <a:t>$699</a:t>
                      </a:r>
                    </a:p>
                  </a:txBody>
                  <a:tcPr marL="0" marR="0" marT="0" marB="0" anchor="b"/>
                </a:tc>
                <a:extLst>
                  <a:ext uri="{0D108BD9-81ED-4DB2-BD59-A6C34878D82A}">
                    <a16:rowId xmlns:a16="http://schemas.microsoft.com/office/drawing/2014/main" val="563144334"/>
                  </a:ext>
                </a:extLst>
              </a:tr>
            </a:tbl>
          </a:graphicData>
        </a:graphic>
      </p:graphicFrame>
    </p:spTree>
    <p:extLst>
      <p:ext uri="{BB962C8B-B14F-4D97-AF65-F5344CB8AC3E}">
        <p14:creationId xmlns:p14="http://schemas.microsoft.com/office/powerpoint/2010/main" val="145639031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17BE022-FA71-4087-B06E-24820ACC0A85}"/>
              </a:ext>
            </a:extLst>
          </p:cNvPr>
          <p:cNvSpPr>
            <a:spLocks noGrp="1"/>
          </p:cNvSpPr>
          <p:nvPr>
            <p:ph type="title"/>
          </p:nvPr>
        </p:nvSpPr>
        <p:spPr>
          <a:xfrm>
            <a:off x="2114316" y="617815"/>
            <a:ext cx="8229600" cy="885527"/>
          </a:xfrm>
        </p:spPr>
        <p:txBody>
          <a:bodyPr>
            <a:normAutofit fontScale="90000"/>
          </a:bodyPr>
          <a:lstStyle/>
          <a:p>
            <a:pPr algn="ctr"/>
            <a:r>
              <a:rPr lang="en-CA" dirty="0">
                <a:solidFill>
                  <a:schemeClr val="bg1"/>
                </a:solidFill>
                <a:latin typeface="Century Gothic" panose="020B0502020202020204" pitchFamily="34" charset="0"/>
              </a:rPr>
              <a:t>Potential Residential Property Tax Impacts – single family homes</a:t>
            </a:r>
          </a:p>
        </p:txBody>
      </p:sp>
      <p:pic>
        <p:nvPicPr>
          <p:cNvPr id="7" name="Picture 6" descr="Icon&#10;&#10;Description automatically generated">
            <a:extLst>
              <a:ext uri="{FF2B5EF4-FFF2-40B4-BE49-F238E27FC236}">
                <a16:creationId xmlns:a16="http://schemas.microsoft.com/office/drawing/2014/main" id="{656D5235-A4B5-5BF3-14C0-8C172051CF1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2785" y="2205723"/>
            <a:ext cx="897910" cy="799238"/>
          </a:xfrm>
          <a:prstGeom prst="rect">
            <a:avLst/>
          </a:prstGeom>
        </p:spPr>
      </p:pic>
      <p:pic>
        <p:nvPicPr>
          <p:cNvPr id="12" name="Picture 11" descr="Icon&#10;&#10;Description automatically generated">
            <a:extLst>
              <a:ext uri="{FF2B5EF4-FFF2-40B4-BE49-F238E27FC236}">
                <a16:creationId xmlns:a16="http://schemas.microsoft.com/office/drawing/2014/main" id="{B382EB56-ECF7-56FC-FB93-4B3DF99CBA0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2785" y="3315845"/>
            <a:ext cx="897909" cy="823964"/>
          </a:xfrm>
          <a:prstGeom prst="rect">
            <a:avLst/>
          </a:prstGeom>
        </p:spPr>
      </p:pic>
      <p:graphicFrame>
        <p:nvGraphicFramePr>
          <p:cNvPr id="3" name="Table 2">
            <a:extLst>
              <a:ext uri="{FF2B5EF4-FFF2-40B4-BE49-F238E27FC236}">
                <a16:creationId xmlns:a16="http://schemas.microsoft.com/office/drawing/2014/main" id="{1C69851E-B921-83A4-CD1D-91FA7D3F5E13}"/>
              </a:ext>
            </a:extLst>
          </p:cNvPr>
          <p:cNvGraphicFramePr>
            <a:graphicFrameLocks noGrp="1"/>
          </p:cNvGraphicFramePr>
          <p:nvPr>
            <p:extLst>
              <p:ext uri="{D42A27DB-BD31-4B8C-83A1-F6EECF244321}">
                <p14:modId xmlns:p14="http://schemas.microsoft.com/office/powerpoint/2010/main" val="3266769744"/>
              </p:ext>
            </p:extLst>
          </p:nvPr>
        </p:nvGraphicFramePr>
        <p:xfrm>
          <a:off x="2039815" y="1655989"/>
          <a:ext cx="8378602" cy="3793037"/>
        </p:xfrm>
        <a:graphic>
          <a:graphicData uri="http://schemas.openxmlformats.org/drawingml/2006/table">
            <a:tbl>
              <a:tblPr>
                <a:tableStyleId>{3C2FFA5D-87B4-456A-9821-1D502468CF0F}</a:tableStyleId>
              </a:tblPr>
              <a:tblGrid>
                <a:gridCol w="1537398">
                  <a:extLst>
                    <a:ext uri="{9D8B030D-6E8A-4147-A177-3AD203B41FA5}">
                      <a16:colId xmlns:a16="http://schemas.microsoft.com/office/drawing/2014/main" val="2540383643"/>
                    </a:ext>
                  </a:extLst>
                </a:gridCol>
                <a:gridCol w="1637882">
                  <a:extLst>
                    <a:ext uri="{9D8B030D-6E8A-4147-A177-3AD203B41FA5}">
                      <a16:colId xmlns:a16="http://schemas.microsoft.com/office/drawing/2014/main" val="3565709874"/>
                    </a:ext>
                  </a:extLst>
                </a:gridCol>
                <a:gridCol w="1245995">
                  <a:extLst>
                    <a:ext uri="{9D8B030D-6E8A-4147-A177-3AD203B41FA5}">
                      <a16:colId xmlns:a16="http://schemas.microsoft.com/office/drawing/2014/main" val="2668665689"/>
                    </a:ext>
                  </a:extLst>
                </a:gridCol>
                <a:gridCol w="1527350">
                  <a:extLst>
                    <a:ext uri="{9D8B030D-6E8A-4147-A177-3AD203B41FA5}">
                      <a16:colId xmlns:a16="http://schemas.microsoft.com/office/drawing/2014/main" val="2019522572"/>
                    </a:ext>
                  </a:extLst>
                </a:gridCol>
                <a:gridCol w="1283486">
                  <a:extLst>
                    <a:ext uri="{9D8B030D-6E8A-4147-A177-3AD203B41FA5}">
                      <a16:colId xmlns:a16="http://schemas.microsoft.com/office/drawing/2014/main" val="3003000623"/>
                    </a:ext>
                  </a:extLst>
                </a:gridCol>
                <a:gridCol w="1146491">
                  <a:extLst>
                    <a:ext uri="{9D8B030D-6E8A-4147-A177-3AD203B41FA5}">
                      <a16:colId xmlns:a16="http://schemas.microsoft.com/office/drawing/2014/main" val="282801675"/>
                    </a:ext>
                  </a:extLst>
                </a:gridCol>
              </a:tblGrid>
              <a:tr h="535772">
                <a:tc>
                  <a:txBody>
                    <a:bodyPr/>
                    <a:lstStyle/>
                    <a:p>
                      <a:pPr algn="ctr" fontAlgn="b"/>
                      <a:r>
                        <a:rPr lang="en-CA" sz="1800" b="1" u="none" strike="noStrike" dirty="0">
                          <a:solidFill>
                            <a:sysClr val="windowText" lastClr="000000"/>
                          </a:solidFill>
                          <a:effectLst/>
                        </a:rPr>
                        <a:t>Assessed Value 2023</a:t>
                      </a:r>
                      <a:endParaRPr lang="en-CA" sz="1800" b="1" i="0" u="none" strike="noStrike" dirty="0">
                        <a:solidFill>
                          <a:sysClr val="windowText" lastClr="000000"/>
                        </a:solidFill>
                        <a:effectLst/>
                        <a:latin typeface="Century Gothic" panose="020B0502020202020204" pitchFamily="34" charset="0"/>
                      </a:endParaRPr>
                    </a:p>
                  </a:txBody>
                  <a:tcPr marL="0" marR="0" marT="0" marB="0" anchor="ctr"/>
                </a:tc>
                <a:tc>
                  <a:txBody>
                    <a:bodyPr/>
                    <a:lstStyle/>
                    <a:p>
                      <a:pPr algn="ctr" fontAlgn="b"/>
                      <a:r>
                        <a:rPr lang="en-CA" sz="1800" b="1" u="none" strike="noStrike" dirty="0">
                          <a:solidFill>
                            <a:sysClr val="windowText" lastClr="000000"/>
                          </a:solidFill>
                          <a:effectLst/>
                        </a:rPr>
                        <a:t>Assessed Value 2024</a:t>
                      </a:r>
                      <a:endParaRPr lang="en-CA" sz="1800" b="1" i="0" u="none" strike="noStrike" dirty="0">
                        <a:solidFill>
                          <a:sysClr val="windowText" lastClr="000000"/>
                        </a:solidFill>
                        <a:effectLst/>
                        <a:latin typeface="Century Gothic" panose="020B0502020202020204" pitchFamily="34" charset="0"/>
                      </a:endParaRPr>
                    </a:p>
                  </a:txBody>
                  <a:tcPr marL="0" marR="0" marT="0" marB="0" anchor="ctr"/>
                </a:tc>
                <a:tc>
                  <a:txBody>
                    <a:bodyPr/>
                    <a:lstStyle/>
                    <a:p>
                      <a:pPr algn="ctr" fontAlgn="b"/>
                      <a:r>
                        <a:rPr lang="en-CA" sz="1800" b="1" u="none" strike="noStrike" dirty="0">
                          <a:solidFill>
                            <a:sysClr val="windowText" lastClr="000000"/>
                          </a:solidFill>
                          <a:effectLst/>
                        </a:rPr>
                        <a:t>% Change</a:t>
                      </a:r>
                      <a:endParaRPr lang="en-CA" sz="1800" b="1" i="0" u="none" strike="noStrike" dirty="0">
                        <a:solidFill>
                          <a:sysClr val="windowText" lastClr="000000"/>
                        </a:solidFill>
                        <a:effectLst/>
                        <a:latin typeface="Century Gothic" panose="020B0502020202020204" pitchFamily="34" charset="0"/>
                      </a:endParaRPr>
                    </a:p>
                  </a:txBody>
                  <a:tcPr marL="0" marR="0" marT="0" marB="0" anchor="ctr"/>
                </a:tc>
                <a:tc>
                  <a:txBody>
                    <a:bodyPr/>
                    <a:lstStyle/>
                    <a:p>
                      <a:pPr algn="ctr" fontAlgn="b"/>
                      <a:r>
                        <a:rPr lang="en-CA" sz="1800" b="1" u="none" strike="noStrike" dirty="0">
                          <a:solidFill>
                            <a:sysClr val="windowText" lastClr="000000"/>
                          </a:solidFill>
                          <a:effectLst/>
                        </a:rPr>
                        <a:t>Municipal Tax</a:t>
                      </a:r>
                    </a:p>
                    <a:p>
                      <a:pPr algn="ctr" fontAlgn="b"/>
                      <a:r>
                        <a:rPr lang="en-CA" sz="1800" b="1" u="none" strike="noStrike" dirty="0">
                          <a:solidFill>
                            <a:sysClr val="windowText" lastClr="000000"/>
                          </a:solidFill>
                          <a:effectLst/>
                        </a:rPr>
                        <a:t>2023</a:t>
                      </a:r>
                      <a:endParaRPr lang="en-CA" sz="1800" b="1" i="0" u="none" strike="noStrike" dirty="0">
                        <a:solidFill>
                          <a:sysClr val="windowText" lastClr="000000"/>
                        </a:solidFill>
                        <a:effectLst/>
                        <a:latin typeface="Century Gothic" panose="020B0502020202020204" pitchFamily="34" charset="0"/>
                      </a:endParaRPr>
                    </a:p>
                  </a:txBody>
                  <a:tcPr marL="0" marR="0" marT="0" marB="0" anchor="ctr"/>
                </a:tc>
                <a:tc>
                  <a:txBody>
                    <a:bodyPr/>
                    <a:lstStyle/>
                    <a:p>
                      <a:pPr algn="ctr" fontAlgn="b"/>
                      <a:r>
                        <a:rPr lang="en-CA" sz="1800" b="1" u="none" strike="noStrike" dirty="0">
                          <a:solidFill>
                            <a:sysClr val="windowText" lastClr="000000"/>
                          </a:solidFill>
                          <a:effectLst/>
                        </a:rPr>
                        <a:t>Municipal Tax 2024</a:t>
                      </a:r>
                      <a:endParaRPr lang="en-CA" sz="1800" b="1" i="0" u="none" strike="noStrike" dirty="0">
                        <a:solidFill>
                          <a:sysClr val="windowText" lastClr="000000"/>
                        </a:solidFill>
                        <a:effectLst/>
                        <a:latin typeface="Century Gothic" panose="020B0502020202020204" pitchFamily="34" charset="0"/>
                      </a:endParaRPr>
                    </a:p>
                  </a:txBody>
                  <a:tcPr marL="0" marR="0" marT="0" marB="0" anchor="ctr"/>
                </a:tc>
                <a:tc>
                  <a:txBody>
                    <a:bodyPr/>
                    <a:lstStyle/>
                    <a:p>
                      <a:pPr algn="ctr" fontAlgn="b"/>
                      <a:r>
                        <a:rPr lang="en-CA" sz="1800" b="1" u="none" strike="noStrike" dirty="0">
                          <a:solidFill>
                            <a:sysClr val="windowText" lastClr="000000"/>
                          </a:solidFill>
                          <a:effectLst/>
                        </a:rPr>
                        <a:t>$ Change</a:t>
                      </a:r>
                      <a:endParaRPr lang="en-CA" sz="1800" b="1" i="0" u="none" strike="noStrike" dirty="0">
                        <a:solidFill>
                          <a:sysClr val="windowText" lastClr="000000"/>
                        </a:solidFill>
                        <a:effectLst/>
                        <a:latin typeface="Century Gothic" panose="020B0502020202020204" pitchFamily="34" charset="0"/>
                      </a:endParaRPr>
                    </a:p>
                  </a:txBody>
                  <a:tcPr marL="0" marR="0" marT="0" marB="0" anchor="ctr"/>
                </a:tc>
                <a:extLst>
                  <a:ext uri="{0D108BD9-81ED-4DB2-BD59-A6C34878D82A}">
                    <a16:rowId xmlns:a16="http://schemas.microsoft.com/office/drawing/2014/main" val="2929400814"/>
                  </a:ext>
                </a:extLst>
              </a:tr>
              <a:tr h="535772">
                <a:tc>
                  <a:txBody>
                    <a:bodyPr/>
                    <a:lstStyle/>
                    <a:p>
                      <a:pPr algn="r" fontAlgn="b"/>
                      <a:r>
                        <a:rPr lang="en-CA" sz="1600" b="0" u="none" strike="noStrike" dirty="0">
                          <a:solidFill>
                            <a:sysClr val="windowText" lastClr="000000"/>
                          </a:solidFill>
                          <a:effectLst/>
                        </a:rPr>
                        <a:t>$973,000</a:t>
                      </a:r>
                      <a:endParaRPr lang="en-CA" sz="1600" b="0" i="0" u="none" strike="noStrike" dirty="0">
                        <a:solidFill>
                          <a:sysClr val="windowText" lastClr="000000"/>
                        </a:solidFill>
                        <a:effectLst/>
                        <a:latin typeface="+mn-lt"/>
                      </a:endParaRPr>
                    </a:p>
                  </a:txBody>
                  <a:tcPr marL="0" marR="0" marT="0" marB="0" anchor="b"/>
                </a:tc>
                <a:tc>
                  <a:txBody>
                    <a:bodyPr/>
                    <a:lstStyle/>
                    <a:p>
                      <a:pPr algn="r" fontAlgn="b"/>
                      <a:r>
                        <a:rPr lang="en-CA" sz="1600" b="0" u="none" strike="noStrike" dirty="0">
                          <a:solidFill>
                            <a:sysClr val="windowText" lastClr="000000"/>
                          </a:solidFill>
                          <a:effectLst/>
                        </a:rPr>
                        <a:t>$842,000</a:t>
                      </a:r>
                      <a:endParaRPr lang="en-CA" sz="1600" b="0" i="0" u="none" strike="noStrike" dirty="0">
                        <a:solidFill>
                          <a:sysClr val="windowText" lastClr="000000"/>
                        </a:solidFill>
                        <a:effectLst/>
                        <a:latin typeface="+mn-lt"/>
                      </a:endParaRPr>
                    </a:p>
                  </a:txBody>
                  <a:tcPr marL="0" marR="0" marT="0" marB="0" anchor="b"/>
                </a:tc>
                <a:tc>
                  <a:txBody>
                    <a:bodyPr/>
                    <a:lstStyle/>
                    <a:p>
                      <a:pPr marL="0" algn="r" defTabSz="914400" rtl="0" eaLnBrk="1" fontAlgn="b" latinLnBrk="0" hangingPunct="1"/>
                      <a:r>
                        <a:rPr lang="en-CA" sz="1600" b="0" u="none" strike="noStrike" kern="1200" dirty="0">
                          <a:solidFill>
                            <a:sysClr val="windowText" lastClr="000000"/>
                          </a:solidFill>
                          <a:effectLst/>
                          <a:latin typeface="+mn-lt"/>
                          <a:ea typeface="+mn-ea"/>
                          <a:cs typeface="+mn-cs"/>
                        </a:rPr>
                        <a:t>-13.46%</a:t>
                      </a:r>
                    </a:p>
                  </a:txBody>
                  <a:tcPr marL="0" marR="0" marT="0" marB="0" anchor="b"/>
                </a:tc>
                <a:tc>
                  <a:txBody>
                    <a:bodyPr/>
                    <a:lstStyle/>
                    <a:p>
                      <a:pPr marL="0" algn="r" defTabSz="914400" rtl="0" eaLnBrk="1" fontAlgn="b" latinLnBrk="0" hangingPunct="1"/>
                      <a:r>
                        <a:rPr lang="en-CA" sz="1600" b="0" u="none" strike="noStrike" kern="1200">
                          <a:solidFill>
                            <a:sysClr val="windowText" lastClr="000000"/>
                          </a:solidFill>
                          <a:effectLst/>
                          <a:latin typeface="+mn-lt"/>
                          <a:ea typeface="+mn-ea"/>
                          <a:cs typeface="+mn-cs"/>
                        </a:rPr>
                        <a:t>$2,190</a:t>
                      </a:r>
                    </a:p>
                  </a:txBody>
                  <a:tcPr marL="0" marR="0" marT="0" marB="0" anchor="b"/>
                </a:tc>
                <a:tc>
                  <a:txBody>
                    <a:bodyPr/>
                    <a:lstStyle/>
                    <a:p>
                      <a:pPr marL="0" algn="r" defTabSz="914400" rtl="0" eaLnBrk="1" fontAlgn="b" latinLnBrk="0" hangingPunct="1"/>
                      <a:r>
                        <a:rPr lang="en-CA" sz="1600" b="0" u="none" strike="noStrike" kern="1200">
                          <a:solidFill>
                            <a:sysClr val="windowText" lastClr="000000"/>
                          </a:solidFill>
                          <a:effectLst/>
                          <a:latin typeface="+mn-lt"/>
                          <a:ea typeface="+mn-ea"/>
                          <a:cs typeface="+mn-cs"/>
                        </a:rPr>
                        <a:t>$2,555</a:t>
                      </a:r>
                    </a:p>
                  </a:txBody>
                  <a:tcPr marL="0" marR="0" marT="0" marB="0" anchor="b"/>
                </a:tc>
                <a:tc>
                  <a:txBody>
                    <a:bodyPr/>
                    <a:lstStyle/>
                    <a:p>
                      <a:pPr marL="0" algn="r" defTabSz="914400" rtl="0" eaLnBrk="1" fontAlgn="b" latinLnBrk="0" hangingPunct="1"/>
                      <a:r>
                        <a:rPr lang="en-CA" sz="1600" b="0" u="none" strike="noStrike" kern="1200" dirty="0">
                          <a:solidFill>
                            <a:sysClr val="windowText" lastClr="000000"/>
                          </a:solidFill>
                          <a:effectLst/>
                          <a:latin typeface="+mn-lt"/>
                          <a:ea typeface="+mn-ea"/>
                          <a:cs typeface="+mn-cs"/>
                        </a:rPr>
                        <a:t>$365</a:t>
                      </a:r>
                    </a:p>
                  </a:txBody>
                  <a:tcPr marL="0" marR="0" marT="0" marB="0" anchor="b"/>
                </a:tc>
                <a:extLst>
                  <a:ext uri="{0D108BD9-81ED-4DB2-BD59-A6C34878D82A}">
                    <a16:rowId xmlns:a16="http://schemas.microsoft.com/office/drawing/2014/main" val="1908491366"/>
                  </a:ext>
                </a:extLst>
              </a:tr>
              <a:tr h="535772">
                <a:tc>
                  <a:txBody>
                    <a:bodyPr/>
                    <a:lstStyle/>
                    <a:p>
                      <a:pPr algn="r" fontAlgn="b"/>
                      <a:r>
                        <a:rPr lang="en-CA" sz="1600" b="0" u="none" strike="noStrike" dirty="0">
                          <a:solidFill>
                            <a:sysClr val="windowText" lastClr="000000"/>
                          </a:solidFill>
                          <a:effectLst/>
                        </a:rPr>
                        <a:t>$885,000</a:t>
                      </a:r>
                      <a:endParaRPr lang="en-CA" sz="1600" b="0" i="0" u="none" strike="noStrike" dirty="0">
                        <a:solidFill>
                          <a:sysClr val="windowText" lastClr="000000"/>
                        </a:solidFill>
                        <a:effectLst/>
                        <a:latin typeface="+mn-lt"/>
                      </a:endParaRPr>
                    </a:p>
                  </a:txBody>
                  <a:tcPr marL="0" marR="0" marT="0" marB="0" anchor="b"/>
                </a:tc>
                <a:tc>
                  <a:txBody>
                    <a:bodyPr/>
                    <a:lstStyle/>
                    <a:p>
                      <a:pPr algn="r" fontAlgn="b"/>
                      <a:r>
                        <a:rPr lang="en-CA" sz="1600" b="0" u="none" strike="noStrike" dirty="0">
                          <a:solidFill>
                            <a:sysClr val="windowText" lastClr="000000"/>
                          </a:solidFill>
                          <a:effectLst/>
                        </a:rPr>
                        <a:t>$819,000</a:t>
                      </a:r>
                      <a:endParaRPr lang="en-CA" sz="1600" b="0" i="0" u="none" strike="noStrike" dirty="0">
                        <a:solidFill>
                          <a:sysClr val="windowText" lastClr="000000"/>
                        </a:solidFill>
                        <a:effectLst/>
                        <a:latin typeface="+mn-lt"/>
                      </a:endParaRPr>
                    </a:p>
                  </a:txBody>
                  <a:tcPr marL="0" marR="0" marT="0" marB="0" anchor="b"/>
                </a:tc>
                <a:tc>
                  <a:txBody>
                    <a:bodyPr/>
                    <a:lstStyle/>
                    <a:p>
                      <a:pPr marL="0" algn="r" defTabSz="914400" rtl="0" eaLnBrk="1" fontAlgn="b" latinLnBrk="0" hangingPunct="1"/>
                      <a:r>
                        <a:rPr lang="en-CA" sz="1600" b="0" u="none" strike="noStrike" kern="1200" dirty="0">
                          <a:solidFill>
                            <a:sysClr val="windowText" lastClr="000000"/>
                          </a:solidFill>
                          <a:effectLst/>
                          <a:latin typeface="+mn-lt"/>
                          <a:ea typeface="+mn-ea"/>
                          <a:cs typeface="+mn-cs"/>
                        </a:rPr>
                        <a:t>-7.46%</a:t>
                      </a:r>
                    </a:p>
                  </a:txBody>
                  <a:tcPr marL="0" marR="0" marT="0" marB="0" anchor="b"/>
                </a:tc>
                <a:tc>
                  <a:txBody>
                    <a:bodyPr/>
                    <a:lstStyle/>
                    <a:p>
                      <a:pPr marL="0" algn="r" defTabSz="914400" rtl="0" eaLnBrk="1" fontAlgn="b" latinLnBrk="0" hangingPunct="1"/>
                      <a:r>
                        <a:rPr lang="en-CA" sz="1600" b="0" u="none" strike="noStrike" kern="1200">
                          <a:solidFill>
                            <a:sysClr val="windowText" lastClr="000000"/>
                          </a:solidFill>
                          <a:effectLst/>
                          <a:latin typeface="+mn-lt"/>
                          <a:ea typeface="+mn-ea"/>
                          <a:cs typeface="+mn-cs"/>
                        </a:rPr>
                        <a:t>$1,991</a:t>
                      </a:r>
                    </a:p>
                  </a:txBody>
                  <a:tcPr marL="0" marR="0" marT="0" marB="0" anchor="b"/>
                </a:tc>
                <a:tc>
                  <a:txBody>
                    <a:bodyPr/>
                    <a:lstStyle/>
                    <a:p>
                      <a:pPr marL="0" algn="r" defTabSz="914400" rtl="0" eaLnBrk="1" fontAlgn="b" latinLnBrk="0" hangingPunct="1"/>
                      <a:r>
                        <a:rPr lang="en-CA" sz="1600" b="0" u="none" strike="noStrike" kern="1200">
                          <a:solidFill>
                            <a:sysClr val="windowText" lastClr="000000"/>
                          </a:solidFill>
                          <a:effectLst/>
                          <a:latin typeface="+mn-lt"/>
                          <a:ea typeface="+mn-ea"/>
                          <a:cs typeface="+mn-cs"/>
                        </a:rPr>
                        <a:t>$2,485</a:t>
                      </a:r>
                    </a:p>
                  </a:txBody>
                  <a:tcPr marL="0" marR="0" marT="0" marB="0" anchor="b"/>
                </a:tc>
                <a:tc>
                  <a:txBody>
                    <a:bodyPr/>
                    <a:lstStyle/>
                    <a:p>
                      <a:pPr marL="0" algn="r" defTabSz="914400" rtl="0" eaLnBrk="1" fontAlgn="b" latinLnBrk="0" hangingPunct="1"/>
                      <a:r>
                        <a:rPr lang="en-CA" sz="1600" b="0" u="none" strike="noStrike" kern="1200" dirty="0">
                          <a:solidFill>
                            <a:sysClr val="windowText" lastClr="000000"/>
                          </a:solidFill>
                          <a:effectLst/>
                          <a:latin typeface="+mn-lt"/>
                          <a:ea typeface="+mn-ea"/>
                          <a:cs typeface="+mn-cs"/>
                        </a:rPr>
                        <a:t>$494</a:t>
                      </a:r>
                    </a:p>
                  </a:txBody>
                  <a:tcPr marL="0" marR="0" marT="0" marB="0" anchor="b"/>
                </a:tc>
                <a:extLst>
                  <a:ext uri="{0D108BD9-81ED-4DB2-BD59-A6C34878D82A}">
                    <a16:rowId xmlns:a16="http://schemas.microsoft.com/office/drawing/2014/main" val="1655249425"/>
                  </a:ext>
                </a:extLst>
              </a:tr>
              <a:tr h="535772">
                <a:tc>
                  <a:txBody>
                    <a:bodyPr/>
                    <a:lstStyle/>
                    <a:p>
                      <a:pPr algn="r" fontAlgn="b"/>
                      <a:r>
                        <a:rPr lang="en-CA" sz="1600" b="0" u="none" strike="noStrike" dirty="0">
                          <a:solidFill>
                            <a:sysClr val="windowText" lastClr="000000"/>
                          </a:solidFill>
                          <a:effectLst/>
                        </a:rPr>
                        <a:t>$878,000</a:t>
                      </a:r>
                      <a:endParaRPr lang="en-CA" sz="1600" b="0" i="0" u="none" strike="noStrike" dirty="0">
                        <a:solidFill>
                          <a:sysClr val="windowText" lastClr="000000"/>
                        </a:solidFill>
                        <a:effectLst/>
                        <a:latin typeface="+mn-lt"/>
                      </a:endParaRPr>
                    </a:p>
                  </a:txBody>
                  <a:tcPr marL="0" marR="0" marT="0" marB="0" anchor="b"/>
                </a:tc>
                <a:tc>
                  <a:txBody>
                    <a:bodyPr/>
                    <a:lstStyle/>
                    <a:p>
                      <a:pPr algn="r" fontAlgn="b"/>
                      <a:r>
                        <a:rPr lang="en-CA" sz="1600" b="0" u="none" strike="noStrike" dirty="0">
                          <a:solidFill>
                            <a:sysClr val="windowText" lastClr="000000"/>
                          </a:solidFill>
                          <a:effectLst/>
                        </a:rPr>
                        <a:t>$878,000</a:t>
                      </a:r>
                      <a:endParaRPr lang="en-CA" sz="1600" b="0" i="0" u="none" strike="noStrike" dirty="0">
                        <a:solidFill>
                          <a:sysClr val="windowText" lastClr="000000"/>
                        </a:solidFill>
                        <a:effectLst/>
                        <a:latin typeface="+mn-lt"/>
                      </a:endParaRPr>
                    </a:p>
                  </a:txBody>
                  <a:tcPr marL="0" marR="0" marT="0" marB="0" anchor="b"/>
                </a:tc>
                <a:tc>
                  <a:txBody>
                    <a:bodyPr/>
                    <a:lstStyle/>
                    <a:p>
                      <a:pPr marL="0" algn="r" defTabSz="914400" rtl="0" eaLnBrk="1" fontAlgn="b" latinLnBrk="0" hangingPunct="1"/>
                      <a:r>
                        <a:rPr lang="en-CA" sz="1600" b="0" u="none" strike="noStrike" kern="1200" dirty="0">
                          <a:solidFill>
                            <a:sysClr val="windowText" lastClr="000000"/>
                          </a:solidFill>
                          <a:effectLst/>
                          <a:latin typeface="+mn-lt"/>
                          <a:ea typeface="+mn-ea"/>
                          <a:cs typeface="+mn-cs"/>
                        </a:rPr>
                        <a:t>0.00%</a:t>
                      </a:r>
                    </a:p>
                  </a:txBody>
                  <a:tcPr marL="0" marR="0" marT="0" marB="0" anchor="b"/>
                </a:tc>
                <a:tc>
                  <a:txBody>
                    <a:bodyPr/>
                    <a:lstStyle/>
                    <a:p>
                      <a:pPr marL="0" algn="r" defTabSz="914400" rtl="0" eaLnBrk="1" fontAlgn="b" latinLnBrk="0" hangingPunct="1"/>
                      <a:r>
                        <a:rPr lang="en-CA" sz="1600" b="0" u="none" strike="noStrike" kern="1200" dirty="0">
                          <a:solidFill>
                            <a:sysClr val="windowText" lastClr="000000"/>
                          </a:solidFill>
                          <a:effectLst/>
                          <a:latin typeface="+mn-lt"/>
                          <a:ea typeface="+mn-ea"/>
                          <a:cs typeface="+mn-cs"/>
                        </a:rPr>
                        <a:t>$1,976</a:t>
                      </a:r>
                    </a:p>
                  </a:txBody>
                  <a:tcPr marL="0" marR="0" marT="0" marB="0" anchor="b"/>
                </a:tc>
                <a:tc>
                  <a:txBody>
                    <a:bodyPr/>
                    <a:lstStyle/>
                    <a:p>
                      <a:pPr marL="0" algn="r" defTabSz="914400" rtl="0" eaLnBrk="1" fontAlgn="b" latinLnBrk="0" hangingPunct="1"/>
                      <a:r>
                        <a:rPr lang="en-CA" sz="1600" b="0" u="none" strike="noStrike" kern="1200">
                          <a:solidFill>
                            <a:sysClr val="windowText" lastClr="000000"/>
                          </a:solidFill>
                          <a:effectLst/>
                          <a:latin typeface="+mn-lt"/>
                          <a:ea typeface="+mn-ea"/>
                          <a:cs typeface="+mn-cs"/>
                        </a:rPr>
                        <a:t>$2,664</a:t>
                      </a:r>
                    </a:p>
                  </a:txBody>
                  <a:tcPr marL="0" marR="0" marT="0" marB="0" anchor="b"/>
                </a:tc>
                <a:tc>
                  <a:txBody>
                    <a:bodyPr/>
                    <a:lstStyle/>
                    <a:p>
                      <a:pPr marL="0" algn="r" defTabSz="914400" rtl="0" eaLnBrk="1" fontAlgn="b" latinLnBrk="0" hangingPunct="1"/>
                      <a:r>
                        <a:rPr lang="en-CA" sz="1600" b="0" u="none" strike="noStrike" kern="1200" dirty="0">
                          <a:solidFill>
                            <a:sysClr val="windowText" lastClr="000000"/>
                          </a:solidFill>
                          <a:effectLst/>
                          <a:latin typeface="+mn-lt"/>
                          <a:ea typeface="+mn-ea"/>
                          <a:cs typeface="+mn-cs"/>
                        </a:rPr>
                        <a:t>$688</a:t>
                      </a:r>
                    </a:p>
                  </a:txBody>
                  <a:tcPr marL="0" marR="0" marT="0" marB="0" anchor="b"/>
                </a:tc>
                <a:extLst>
                  <a:ext uri="{0D108BD9-81ED-4DB2-BD59-A6C34878D82A}">
                    <a16:rowId xmlns:a16="http://schemas.microsoft.com/office/drawing/2014/main" val="1606781063"/>
                  </a:ext>
                </a:extLst>
              </a:tr>
              <a:tr h="565537">
                <a:tc>
                  <a:txBody>
                    <a:bodyPr/>
                    <a:lstStyle/>
                    <a:p>
                      <a:pPr algn="r" fontAlgn="b"/>
                      <a:r>
                        <a:rPr lang="en-CA" sz="1600" b="0" u="none" strike="noStrike" dirty="0">
                          <a:solidFill>
                            <a:sysClr val="windowText" lastClr="000000"/>
                          </a:solidFill>
                          <a:effectLst/>
                        </a:rPr>
                        <a:t>$825,000</a:t>
                      </a:r>
                      <a:endParaRPr lang="en-CA" sz="1600" b="0" i="0" u="none" strike="noStrike" dirty="0">
                        <a:solidFill>
                          <a:sysClr val="windowText" lastClr="000000"/>
                        </a:solidFill>
                        <a:effectLst/>
                        <a:latin typeface="+mn-lt"/>
                      </a:endParaRPr>
                    </a:p>
                  </a:txBody>
                  <a:tcPr marL="0" marR="0" marT="0" marB="0" anchor="b"/>
                </a:tc>
                <a:tc>
                  <a:txBody>
                    <a:bodyPr/>
                    <a:lstStyle/>
                    <a:p>
                      <a:pPr algn="r" fontAlgn="b"/>
                      <a:r>
                        <a:rPr lang="en-CA" sz="1600" b="0" u="none" strike="noStrike" dirty="0">
                          <a:solidFill>
                            <a:sysClr val="windowText" lastClr="000000"/>
                          </a:solidFill>
                          <a:effectLst/>
                        </a:rPr>
                        <a:t>$879,000</a:t>
                      </a:r>
                      <a:endParaRPr lang="en-CA" sz="1600" b="0" i="0" u="none" strike="noStrike" dirty="0">
                        <a:solidFill>
                          <a:sysClr val="windowText" lastClr="000000"/>
                        </a:solidFill>
                        <a:effectLst/>
                        <a:latin typeface="+mn-lt"/>
                      </a:endParaRPr>
                    </a:p>
                  </a:txBody>
                  <a:tcPr marL="0" marR="0" marT="0" marB="0" anchor="b"/>
                </a:tc>
                <a:tc>
                  <a:txBody>
                    <a:bodyPr/>
                    <a:lstStyle/>
                    <a:p>
                      <a:pPr marL="0" algn="r" defTabSz="914400" rtl="0" eaLnBrk="1" fontAlgn="b" latinLnBrk="0" hangingPunct="1"/>
                      <a:r>
                        <a:rPr lang="en-CA" sz="1600" b="0" u="none" strike="noStrike" kern="1200" dirty="0">
                          <a:solidFill>
                            <a:sysClr val="windowText" lastClr="000000"/>
                          </a:solidFill>
                          <a:effectLst/>
                          <a:latin typeface="+mn-lt"/>
                          <a:ea typeface="+mn-ea"/>
                          <a:cs typeface="+mn-cs"/>
                        </a:rPr>
                        <a:t>6.55%</a:t>
                      </a:r>
                    </a:p>
                  </a:txBody>
                  <a:tcPr marL="0" marR="0" marT="0" marB="0" anchor="b"/>
                </a:tc>
                <a:tc>
                  <a:txBody>
                    <a:bodyPr/>
                    <a:lstStyle/>
                    <a:p>
                      <a:pPr marL="0" algn="r" defTabSz="914400" rtl="0" eaLnBrk="1" fontAlgn="b" latinLnBrk="0" hangingPunct="1"/>
                      <a:r>
                        <a:rPr lang="en-CA" sz="1600" b="0" u="none" strike="noStrike" kern="1200" dirty="0">
                          <a:solidFill>
                            <a:sysClr val="windowText" lastClr="000000"/>
                          </a:solidFill>
                          <a:effectLst/>
                          <a:latin typeface="+mn-lt"/>
                          <a:ea typeface="+mn-ea"/>
                          <a:cs typeface="+mn-cs"/>
                        </a:rPr>
                        <a:t>$1,856</a:t>
                      </a:r>
                    </a:p>
                  </a:txBody>
                  <a:tcPr marL="0" marR="0" marT="0" marB="0" anchor="b"/>
                </a:tc>
                <a:tc>
                  <a:txBody>
                    <a:bodyPr/>
                    <a:lstStyle/>
                    <a:p>
                      <a:pPr marL="0" algn="r" defTabSz="914400" rtl="0" eaLnBrk="1" fontAlgn="b" latinLnBrk="0" hangingPunct="1"/>
                      <a:r>
                        <a:rPr lang="en-CA" sz="1600" b="0" u="none" strike="noStrike" kern="1200">
                          <a:solidFill>
                            <a:sysClr val="windowText" lastClr="000000"/>
                          </a:solidFill>
                          <a:effectLst/>
                          <a:latin typeface="+mn-lt"/>
                          <a:ea typeface="+mn-ea"/>
                          <a:cs typeface="+mn-cs"/>
                        </a:rPr>
                        <a:t>$2,667</a:t>
                      </a:r>
                    </a:p>
                  </a:txBody>
                  <a:tcPr marL="0" marR="0" marT="0" marB="0" anchor="b"/>
                </a:tc>
                <a:tc>
                  <a:txBody>
                    <a:bodyPr/>
                    <a:lstStyle/>
                    <a:p>
                      <a:pPr marL="0" algn="r" defTabSz="914400" rtl="0" eaLnBrk="1" fontAlgn="b" latinLnBrk="0" hangingPunct="1"/>
                      <a:r>
                        <a:rPr lang="en-CA" sz="1600" b="0" u="none" strike="noStrike" kern="1200" dirty="0">
                          <a:solidFill>
                            <a:sysClr val="windowText" lastClr="000000"/>
                          </a:solidFill>
                          <a:effectLst/>
                          <a:latin typeface="+mn-lt"/>
                          <a:ea typeface="+mn-ea"/>
                          <a:cs typeface="+mn-cs"/>
                        </a:rPr>
                        <a:t>$811</a:t>
                      </a:r>
                    </a:p>
                  </a:txBody>
                  <a:tcPr marL="0" marR="0" marT="0" marB="0" anchor="b"/>
                </a:tc>
                <a:extLst>
                  <a:ext uri="{0D108BD9-81ED-4DB2-BD59-A6C34878D82A}">
                    <a16:rowId xmlns:a16="http://schemas.microsoft.com/office/drawing/2014/main" val="3565926771"/>
                  </a:ext>
                </a:extLst>
              </a:tr>
              <a:tr h="535772">
                <a:tc>
                  <a:txBody>
                    <a:bodyPr/>
                    <a:lstStyle/>
                    <a:p>
                      <a:pPr algn="r" fontAlgn="b"/>
                      <a:r>
                        <a:rPr lang="en-CA" sz="1600" b="0" u="none" strike="noStrike" dirty="0">
                          <a:solidFill>
                            <a:sysClr val="windowText" lastClr="000000"/>
                          </a:solidFill>
                          <a:effectLst/>
                        </a:rPr>
                        <a:t>$892,000</a:t>
                      </a:r>
                      <a:endParaRPr lang="en-CA" sz="1600" b="0" i="0" u="none" strike="noStrike" dirty="0">
                        <a:solidFill>
                          <a:sysClr val="windowText" lastClr="000000"/>
                        </a:solidFill>
                        <a:effectLst/>
                        <a:latin typeface="+mn-lt"/>
                      </a:endParaRPr>
                    </a:p>
                  </a:txBody>
                  <a:tcPr marL="0" marR="0" marT="0" marB="0" anchor="b"/>
                </a:tc>
                <a:tc>
                  <a:txBody>
                    <a:bodyPr/>
                    <a:lstStyle/>
                    <a:p>
                      <a:pPr algn="r" fontAlgn="b"/>
                      <a:r>
                        <a:rPr lang="en-CA" sz="1600" b="0" u="none" strike="noStrike" dirty="0">
                          <a:solidFill>
                            <a:sysClr val="windowText" lastClr="000000"/>
                          </a:solidFill>
                          <a:effectLst/>
                        </a:rPr>
                        <a:t>$1,032,000</a:t>
                      </a:r>
                      <a:endParaRPr lang="en-CA" sz="1600" b="0" i="0" u="none" strike="noStrike" dirty="0">
                        <a:solidFill>
                          <a:sysClr val="windowText" lastClr="000000"/>
                        </a:solidFill>
                        <a:effectLst/>
                        <a:latin typeface="+mn-lt"/>
                      </a:endParaRPr>
                    </a:p>
                  </a:txBody>
                  <a:tcPr marL="0" marR="0" marT="0" marB="0" anchor="b"/>
                </a:tc>
                <a:tc>
                  <a:txBody>
                    <a:bodyPr/>
                    <a:lstStyle/>
                    <a:p>
                      <a:pPr marL="0" algn="r" defTabSz="914400" rtl="0" eaLnBrk="1" fontAlgn="b" latinLnBrk="0" hangingPunct="1"/>
                      <a:r>
                        <a:rPr lang="en-CA" sz="1600" b="0" u="none" strike="noStrike" kern="1200">
                          <a:solidFill>
                            <a:sysClr val="windowText" lastClr="000000"/>
                          </a:solidFill>
                          <a:effectLst/>
                          <a:latin typeface="+mn-lt"/>
                          <a:ea typeface="+mn-ea"/>
                          <a:cs typeface="+mn-cs"/>
                        </a:rPr>
                        <a:t>15.70%</a:t>
                      </a:r>
                    </a:p>
                  </a:txBody>
                  <a:tcPr marL="0" marR="0" marT="0" marB="0" anchor="b"/>
                </a:tc>
                <a:tc>
                  <a:txBody>
                    <a:bodyPr/>
                    <a:lstStyle/>
                    <a:p>
                      <a:pPr marL="0" algn="r" defTabSz="914400" rtl="0" eaLnBrk="1" fontAlgn="b" latinLnBrk="0" hangingPunct="1"/>
                      <a:r>
                        <a:rPr lang="en-CA" sz="1600" b="0" u="none" strike="noStrike" kern="1200" dirty="0">
                          <a:solidFill>
                            <a:sysClr val="windowText" lastClr="000000"/>
                          </a:solidFill>
                          <a:effectLst/>
                          <a:latin typeface="+mn-lt"/>
                          <a:ea typeface="+mn-ea"/>
                          <a:cs typeface="+mn-cs"/>
                        </a:rPr>
                        <a:t>$2,007</a:t>
                      </a:r>
                    </a:p>
                  </a:txBody>
                  <a:tcPr marL="0" marR="0" marT="0" marB="0" anchor="b"/>
                </a:tc>
                <a:tc>
                  <a:txBody>
                    <a:bodyPr/>
                    <a:lstStyle/>
                    <a:p>
                      <a:pPr marL="0" algn="r" defTabSz="914400" rtl="0" eaLnBrk="1" fontAlgn="b" latinLnBrk="0" hangingPunct="1"/>
                      <a:r>
                        <a:rPr lang="en-CA" sz="1600" b="0" u="none" strike="noStrike" kern="1200" dirty="0">
                          <a:solidFill>
                            <a:sysClr val="windowText" lastClr="000000"/>
                          </a:solidFill>
                          <a:effectLst/>
                          <a:latin typeface="+mn-lt"/>
                          <a:ea typeface="+mn-ea"/>
                          <a:cs typeface="+mn-cs"/>
                        </a:rPr>
                        <a:t>$3,131</a:t>
                      </a:r>
                    </a:p>
                  </a:txBody>
                  <a:tcPr marL="0" marR="0" marT="0" marB="0" anchor="b"/>
                </a:tc>
                <a:tc>
                  <a:txBody>
                    <a:bodyPr/>
                    <a:lstStyle/>
                    <a:p>
                      <a:pPr marL="0" algn="r" defTabSz="914400" rtl="0" eaLnBrk="1" fontAlgn="b" latinLnBrk="0" hangingPunct="1"/>
                      <a:r>
                        <a:rPr lang="en-CA" sz="1600" b="0" u="none" strike="noStrike" kern="1200" dirty="0">
                          <a:solidFill>
                            <a:sysClr val="windowText" lastClr="000000"/>
                          </a:solidFill>
                          <a:effectLst/>
                          <a:latin typeface="+mn-lt"/>
                          <a:ea typeface="+mn-ea"/>
                          <a:cs typeface="+mn-cs"/>
                        </a:rPr>
                        <a:t>$1,124</a:t>
                      </a:r>
                    </a:p>
                  </a:txBody>
                  <a:tcPr marL="0" marR="0" marT="0" marB="0" anchor="b"/>
                </a:tc>
                <a:extLst>
                  <a:ext uri="{0D108BD9-81ED-4DB2-BD59-A6C34878D82A}">
                    <a16:rowId xmlns:a16="http://schemas.microsoft.com/office/drawing/2014/main" val="3460455001"/>
                  </a:ext>
                </a:extLst>
              </a:tr>
              <a:tr h="535772">
                <a:tc>
                  <a:txBody>
                    <a:bodyPr/>
                    <a:lstStyle/>
                    <a:p>
                      <a:pPr algn="r" fontAlgn="b"/>
                      <a:r>
                        <a:rPr lang="en-CA" sz="1600" b="0" u="none" strike="noStrike" dirty="0">
                          <a:solidFill>
                            <a:sysClr val="windowText" lastClr="000000"/>
                          </a:solidFill>
                          <a:effectLst/>
                        </a:rPr>
                        <a:t>$836,000</a:t>
                      </a:r>
                      <a:endParaRPr lang="en-CA" sz="1600" b="0" i="0" u="none" strike="noStrike" dirty="0">
                        <a:solidFill>
                          <a:sysClr val="windowText" lastClr="000000"/>
                        </a:solidFill>
                        <a:effectLst/>
                        <a:latin typeface="+mn-lt"/>
                      </a:endParaRPr>
                    </a:p>
                  </a:txBody>
                  <a:tcPr marL="0" marR="0" marT="0" marB="0" anchor="b"/>
                </a:tc>
                <a:tc>
                  <a:txBody>
                    <a:bodyPr/>
                    <a:lstStyle/>
                    <a:p>
                      <a:pPr algn="r" fontAlgn="b"/>
                      <a:r>
                        <a:rPr lang="en-CA" sz="1600" b="0" u="none" strike="noStrike" dirty="0">
                          <a:solidFill>
                            <a:sysClr val="windowText" lastClr="000000"/>
                          </a:solidFill>
                          <a:effectLst/>
                        </a:rPr>
                        <a:t>$1,164,000</a:t>
                      </a:r>
                      <a:endParaRPr lang="en-CA" sz="1600" b="0" i="0" u="none" strike="noStrike" dirty="0">
                        <a:solidFill>
                          <a:sysClr val="windowText" lastClr="000000"/>
                        </a:solidFill>
                        <a:effectLst/>
                        <a:latin typeface="+mn-lt"/>
                      </a:endParaRPr>
                    </a:p>
                  </a:txBody>
                  <a:tcPr marL="0" marR="0" marT="0" marB="0" anchor="b"/>
                </a:tc>
                <a:tc>
                  <a:txBody>
                    <a:bodyPr/>
                    <a:lstStyle/>
                    <a:p>
                      <a:pPr marL="0" algn="r" defTabSz="914400" rtl="0" eaLnBrk="1" fontAlgn="b" latinLnBrk="0" hangingPunct="1"/>
                      <a:r>
                        <a:rPr lang="en-CA" sz="1600" b="0" u="none" strike="noStrike" kern="1200">
                          <a:solidFill>
                            <a:sysClr val="windowText" lastClr="000000"/>
                          </a:solidFill>
                          <a:effectLst/>
                          <a:latin typeface="+mn-lt"/>
                          <a:ea typeface="+mn-ea"/>
                          <a:cs typeface="+mn-cs"/>
                        </a:rPr>
                        <a:t>39.23%</a:t>
                      </a:r>
                    </a:p>
                  </a:txBody>
                  <a:tcPr marL="0" marR="0" marT="0" marB="0" anchor="b"/>
                </a:tc>
                <a:tc>
                  <a:txBody>
                    <a:bodyPr/>
                    <a:lstStyle/>
                    <a:p>
                      <a:pPr marL="0" algn="r" defTabSz="914400" rtl="0" eaLnBrk="1" fontAlgn="b" latinLnBrk="0" hangingPunct="1"/>
                      <a:r>
                        <a:rPr lang="en-CA" sz="1600" b="0" u="none" strike="noStrike" kern="1200">
                          <a:solidFill>
                            <a:sysClr val="windowText" lastClr="000000"/>
                          </a:solidFill>
                          <a:effectLst/>
                          <a:latin typeface="+mn-lt"/>
                          <a:ea typeface="+mn-ea"/>
                          <a:cs typeface="+mn-cs"/>
                        </a:rPr>
                        <a:t>$1,881</a:t>
                      </a:r>
                    </a:p>
                  </a:txBody>
                  <a:tcPr marL="0" marR="0" marT="0" marB="0" anchor="b"/>
                </a:tc>
                <a:tc>
                  <a:txBody>
                    <a:bodyPr/>
                    <a:lstStyle/>
                    <a:p>
                      <a:pPr marL="0" algn="r" defTabSz="914400" rtl="0" eaLnBrk="1" fontAlgn="b" latinLnBrk="0" hangingPunct="1"/>
                      <a:r>
                        <a:rPr lang="en-CA" sz="1600" b="0" u="none" strike="noStrike" kern="1200" dirty="0">
                          <a:solidFill>
                            <a:sysClr val="windowText" lastClr="000000"/>
                          </a:solidFill>
                          <a:effectLst/>
                          <a:latin typeface="+mn-lt"/>
                          <a:ea typeface="+mn-ea"/>
                          <a:cs typeface="+mn-cs"/>
                        </a:rPr>
                        <a:t>$3,532</a:t>
                      </a:r>
                    </a:p>
                  </a:txBody>
                  <a:tcPr marL="0" marR="0" marT="0" marB="0" anchor="b"/>
                </a:tc>
                <a:tc>
                  <a:txBody>
                    <a:bodyPr/>
                    <a:lstStyle/>
                    <a:p>
                      <a:pPr marL="0" algn="r" defTabSz="914400" rtl="0" eaLnBrk="1" fontAlgn="b" latinLnBrk="0" hangingPunct="1"/>
                      <a:r>
                        <a:rPr lang="en-CA" sz="1600" b="0" u="none" strike="noStrike" kern="1200" dirty="0">
                          <a:solidFill>
                            <a:sysClr val="windowText" lastClr="000000"/>
                          </a:solidFill>
                          <a:effectLst/>
                          <a:latin typeface="+mn-lt"/>
                          <a:ea typeface="+mn-ea"/>
                          <a:cs typeface="+mn-cs"/>
                        </a:rPr>
                        <a:t>$1,651</a:t>
                      </a:r>
                    </a:p>
                  </a:txBody>
                  <a:tcPr marL="0" marR="0" marT="0" marB="0" anchor="b"/>
                </a:tc>
                <a:extLst>
                  <a:ext uri="{0D108BD9-81ED-4DB2-BD59-A6C34878D82A}">
                    <a16:rowId xmlns:a16="http://schemas.microsoft.com/office/drawing/2014/main" val="3447910808"/>
                  </a:ext>
                </a:extLst>
              </a:tr>
            </a:tbl>
          </a:graphicData>
        </a:graphic>
      </p:graphicFrame>
      <p:sp>
        <p:nvSpPr>
          <p:cNvPr id="13" name="TextBox 12">
            <a:extLst>
              <a:ext uri="{FF2B5EF4-FFF2-40B4-BE49-F238E27FC236}">
                <a16:creationId xmlns:a16="http://schemas.microsoft.com/office/drawing/2014/main" id="{91E5BDA2-A64E-9369-08BD-EB063D53EBED}"/>
              </a:ext>
            </a:extLst>
          </p:cNvPr>
          <p:cNvSpPr txBox="1"/>
          <p:nvPr/>
        </p:nvSpPr>
        <p:spPr>
          <a:xfrm>
            <a:off x="2039815" y="5754319"/>
            <a:ext cx="8735340" cy="646331"/>
          </a:xfrm>
          <a:prstGeom prst="rect">
            <a:avLst/>
          </a:prstGeom>
          <a:noFill/>
        </p:spPr>
        <p:txBody>
          <a:bodyPr wrap="none" rtlCol="0">
            <a:spAutoFit/>
          </a:bodyPr>
          <a:lstStyle/>
          <a:p>
            <a:r>
              <a:rPr lang="en-US" dirty="0">
                <a:solidFill>
                  <a:schemeClr val="bg1"/>
                </a:solidFill>
              </a:rPr>
              <a:t>Large increases in assessed value are generally due to improvements to the land or property,</a:t>
            </a:r>
          </a:p>
          <a:p>
            <a:r>
              <a:rPr lang="en-US" dirty="0">
                <a:solidFill>
                  <a:schemeClr val="bg1"/>
                </a:solidFill>
              </a:rPr>
              <a:t>adding an ADU, new home construction, construction of a STR to a home.</a:t>
            </a:r>
            <a:endParaRPr lang="en-CA" dirty="0">
              <a:solidFill>
                <a:schemeClr val="bg1"/>
              </a:solidFill>
            </a:endParaRPr>
          </a:p>
        </p:txBody>
      </p:sp>
      <p:pic>
        <p:nvPicPr>
          <p:cNvPr id="2" name="Picture 1">
            <a:extLst>
              <a:ext uri="{FF2B5EF4-FFF2-40B4-BE49-F238E27FC236}">
                <a16:creationId xmlns:a16="http://schemas.microsoft.com/office/drawing/2014/main" id="{83C730FF-FE1D-1381-7BE1-C3A2E303B3B3}"/>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4696" t="71103" r="81629" b="5681"/>
          <a:stretch/>
        </p:blipFill>
        <p:spPr bwMode="auto">
          <a:xfrm>
            <a:off x="972785" y="4531080"/>
            <a:ext cx="897909" cy="8239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083641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94DB68-2837-9CE4-F806-F2F41EE1241D}"/>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62135DF3-624F-88C1-038D-94C9C36F54DF}"/>
              </a:ext>
            </a:extLst>
          </p:cNvPr>
          <p:cNvSpPr>
            <a:spLocks noGrp="1"/>
          </p:cNvSpPr>
          <p:nvPr>
            <p:ph type="title"/>
          </p:nvPr>
        </p:nvSpPr>
        <p:spPr>
          <a:xfrm>
            <a:off x="2188816" y="650687"/>
            <a:ext cx="8229600" cy="1092388"/>
          </a:xfrm>
        </p:spPr>
        <p:txBody>
          <a:bodyPr/>
          <a:lstStyle/>
          <a:p>
            <a:pPr algn="ctr"/>
            <a:r>
              <a:rPr lang="en-CA" dirty="0">
                <a:solidFill>
                  <a:schemeClr val="bg1"/>
                </a:solidFill>
                <a:latin typeface="Century Gothic" panose="020B0502020202020204" pitchFamily="34" charset="0"/>
              </a:rPr>
              <a:t>Potential Property Tax Impact</a:t>
            </a:r>
            <a:br>
              <a:rPr lang="en-CA" dirty="0">
                <a:solidFill>
                  <a:schemeClr val="bg1"/>
                </a:solidFill>
                <a:latin typeface="Century Gothic" panose="020B0502020202020204" pitchFamily="34" charset="0"/>
              </a:rPr>
            </a:br>
            <a:r>
              <a:rPr lang="en-CA" dirty="0">
                <a:solidFill>
                  <a:schemeClr val="bg1"/>
                </a:solidFill>
                <a:latin typeface="Century Gothic" panose="020B0502020202020204" pitchFamily="34" charset="0"/>
              </a:rPr>
              <a:t>other home types</a:t>
            </a:r>
          </a:p>
        </p:txBody>
      </p:sp>
      <p:graphicFrame>
        <p:nvGraphicFramePr>
          <p:cNvPr id="3" name="Table 2">
            <a:extLst>
              <a:ext uri="{FF2B5EF4-FFF2-40B4-BE49-F238E27FC236}">
                <a16:creationId xmlns:a16="http://schemas.microsoft.com/office/drawing/2014/main" id="{FDA67D93-6798-71ED-35E4-7A67E1091167}"/>
              </a:ext>
            </a:extLst>
          </p:cNvPr>
          <p:cNvGraphicFramePr>
            <a:graphicFrameLocks noGrp="1"/>
          </p:cNvGraphicFramePr>
          <p:nvPr>
            <p:extLst>
              <p:ext uri="{D42A27DB-BD31-4B8C-83A1-F6EECF244321}">
                <p14:modId xmlns:p14="http://schemas.microsoft.com/office/powerpoint/2010/main" val="2446684299"/>
              </p:ext>
            </p:extLst>
          </p:nvPr>
        </p:nvGraphicFramePr>
        <p:xfrm>
          <a:off x="1511168" y="2082024"/>
          <a:ext cx="9584896" cy="2694147"/>
        </p:xfrm>
        <a:graphic>
          <a:graphicData uri="http://schemas.openxmlformats.org/drawingml/2006/table">
            <a:tbl>
              <a:tblPr>
                <a:tableStyleId>{284E427A-3D55-4303-BF80-6455036E1DE7}</a:tableStyleId>
              </a:tblPr>
              <a:tblGrid>
                <a:gridCol w="1991170">
                  <a:extLst>
                    <a:ext uri="{9D8B030D-6E8A-4147-A177-3AD203B41FA5}">
                      <a16:colId xmlns:a16="http://schemas.microsoft.com/office/drawing/2014/main" val="2097804618"/>
                    </a:ext>
                  </a:extLst>
                </a:gridCol>
                <a:gridCol w="1265621">
                  <a:extLst>
                    <a:ext uri="{9D8B030D-6E8A-4147-A177-3AD203B41FA5}">
                      <a16:colId xmlns:a16="http://schemas.microsoft.com/office/drawing/2014/main" val="2540383643"/>
                    </a:ext>
                  </a:extLst>
                </a:gridCol>
                <a:gridCol w="1265621">
                  <a:extLst>
                    <a:ext uri="{9D8B030D-6E8A-4147-A177-3AD203B41FA5}">
                      <a16:colId xmlns:a16="http://schemas.microsoft.com/office/drawing/2014/main" val="3565709874"/>
                    </a:ext>
                  </a:extLst>
                </a:gridCol>
                <a:gridCol w="1265621">
                  <a:extLst>
                    <a:ext uri="{9D8B030D-6E8A-4147-A177-3AD203B41FA5}">
                      <a16:colId xmlns:a16="http://schemas.microsoft.com/office/drawing/2014/main" val="2668665689"/>
                    </a:ext>
                  </a:extLst>
                </a:gridCol>
                <a:gridCol w="1265621">
                  <a:extLst>
                    <a:ext uri="{9D8B030D-6E8A-4147-A177-3AD203B41FA5}">
                      <a16:colId xmlns:a16="http://schemas.microsoft.com/office/drawing/2014/main" val="2019522572"/>
                    </a:ext>
                  </a:extLst>
                </a:gridCol>
                <a:gridCol w="1265621">
                  <a:extLst>
                    <a:ext uri="{9D8B030D-6E8A-4147-A177-3AD203B41FA5}">
                      <a16:colId xmlns:a16="http://schemas.microsoft.com/office/drawing/2014/main" val="3003000623"/>
                    </a:ext>
                  </a:extLst>
                </a:gridCol>
                <a:gridCol w="1265621">
                  <a:extLst>
                    <a:ext uri="{9D8B030D-6E8A-4147-A177-3AD203B41FA5}">
                      <a16:colId xmlns:a16="http://schemas.microsoft.com/office/drawing/2014/main" val="282801675"/>
                    </a:ext>
                  </a:extLst>
                </a:gridCol>
              </a:tblGrid>
              <a:tr h="535772">
                <a:tc>
                  <a:txBody>
                    <a:bodyPr/>
                    <a:lstStyle/>
                    <a:p>
                      <a:pPr algn="ctr" fontAlgn="b"/>
                      <a:endParaRPr lang="en-CA" sz="1800" b="1" i="0" u="none" strike="noStrike" dirty="0">
                        <a:solidFill>
                          <a:sysClr val="windowText" lastClr="000000"/>
                        </a:solidFill>
                        <a:effectLst/>
                        <a:latin typeface="Century Gothic" panose="020B0502020202020204" pitchFamily="34" charset="0"/>
                      </a:endParaRPr>
                    </a:p>
                  </a:txBody>
                  <a:tcPr marL="0" marR="0" marT="0" marB="0" anchor="ctr"/>
                </a:tc>
                <a:tc>
                  <a:txBody>
                    <a:bodyPr/>
                    <a:lstStyle/>
                    <a:p>
                      <a:pPr algn="ctr" fontAlgn="b"/>
                      <a:r>
                        <a:rPr lang="en-CA" sz="1800" b="1" u="none" strike="noStrike" dirty="0">
                          <a:solidFill>
                            <a:sysClr val="windowText" lastClr="000000"/>
                          </a:solidFill>
                          <a:effectLst/>
                        </a:rPr>
                        <a:t>Assessed Value 2023</a:t>
                      </a:r>
                      <a:endParaRPr lang="en-CA" sz="1800" b="1" i="0" u="none" strike="noStrike" dirty="0">
                        <a:solidFill>
                          <a:sysClr val="windowText" lastClr="000000"/>
                        </a:solidFill>
                        <a:effectLst/>
                        <a:latin typeface="Century Gothic" panose="020B0502020202020204" pitchFamily="34" charset="0"/>
                      </a:endParaRPr>
                    </a:p>
                  </a:txBody>
                  <a:tcPr marL="0" marR="0" marT="0" marB="0" anchor="ctr"/>
                </a:tc>
                <a:tc>
                  <a:txBody>
                    <a:bodyPr/>
                    <a:lstStyle/>
                    <a:p>
                      <a:pPr algn="ctr" fontAlgn="b"/>
                      <a:r>
                        <a:rPr lang="en-CA" sz="1800" b="1" u="none" strike="noStrike" dirty="0">
                          <a:solidFill>
                            <a:sysClr val="windowText" lastClr="000000"/>
                          </a:solidFill>
                          <a:effectLst/>
                        </a:rPr>
                        <a:t>Assessed Value 2024</a:t>
                      </a:r>
                      <a:endParaRPr lang="en-CA" sz="1800" b="1" i="0" u="none" strike="noStrike" dirty="0">
                        <a:solidFill>
                          <a:sysClr val="windowText" lastClr="000000"/>
                        </a:solidFill>
                        <a:effectLst/>
                        <a:latin typeface="Century Gothic" panose="020B0502020202020204" pitchFamily="34" charset="0"/>
                      </a:endParaRPr>
                    </a:p>
                  </a:txBody>
                  <a:tcPr marL="0" marR="0" marT="0" marB="0" anchor="ctr"/>
                </a:tc>
                <a:tc>
                  <a:txBody>
                    <a:bodyPr/>
                    <a:lstStyle/>
                    <a:p>
                      <a:pPr algn="ctr" fontAlgn="b"/>
                      <a:r>
                        <a:rPr lang="en-CA" sz="1800" b="1" u="none" strike="noStrike" dirty="0">
                          <a:solidFill>
                            <a:sysClr val="windowText" lastClr="000000"/>
                          </a:solidFill>
                          <a:effectLst/>
                        </a:rPr>
                        <a:t>% Change</a:t>
                      </a:r>
                      <a:endParaRPr lang="en-CA" sz="1800" b="1" i="0" u="none" strike="noStrike" dirty="0">
                        <a:solidFill>
                          <a:sysClr val="windowText" lastClr="000000"/>
                        </a:solidFill>
                        <a:effectLst/>
                        <a:latin typeface="Century Gothic" panose="020B0502020202020204" pitchFamily="34" charset="0"/>
                      </a:endParaRPr>
                    </a:p>
                  </a:txBody>
                  <a:tcPr marL="0" marR="0" marT="0" marB="0" anchor="ctr"/>
                </a:tc>
                <a:tc>
                  <a:txBody>
                    <a:bodyPr/>
                    <a:lstStyle/>
                    <a:p>
                      <a:pPr algn="ctr" fontAlgn="b"/>
                      <a:r>
                        <a:rPr lang="en-CA" sz="1800" b="1" u="none" strike="noStrike" dirty="0">
                          <a:solidFill>
                            <a:sysClr val="windowText" lastClr="000000"/>
                          </a:solidFill>
                          <a:effectLst/>
                        </a:rPr>
                        <a:t>Municipal Tax 2023</a:t>
                      </a:r>
                      <a:endParaRPr lang="en-CA" sz="1800" b="1" i="0" u="none" strike="noStrike" dirty="0">
                        <a:solidFill>
                          <a:sysClr val="windowText" lastClr="000000"/>
                        </a:solidFill>
                        <a:effectLst/>
                        <a:latin typeface="Century Gothic" panose="020B0502020202020204" pitchFamily="34" charset="0"/>
                      </a:endParaRPr>
                    </a:p>
                  </a:txBody>
                  <a:tcPr marL="0" marR="0" marT="0" marB="0" anchor="ctr"/>
                </a:tc>
                <a:tc>
                  <a:txBody>
                    <a:bodyPr/>
                    <a:lstStyle/>
                    <a:p>
                      <a:pPr algn="ctr" fontAlgn="b"/>
                      <a:r>
                        <a:rPr lang="en-CA" sz="1800" b="1" u="none" strike="noStrike" dirty="0">
                          <a:solidFill>
                            <a:sysClr val="windowText" lastClr="000000"/>
                          </a:solidFill>
                          <a:effectLst/>
                        </a:rPr>
                        <a:t>Municipal Tax 2024</a:t>
                      </a:r>
                      <a:endParaRPr lang="en-CA" sz="1800" b="1" i="0" u="none" strike="noStrike" dirty="0">
                        <a:solidFill>
                          <a:sysClr val="windowText" lastClr="000000"/>
                        </a:solidFill>
                        <a:effectLst/>
                        <a:latin typeface="Century Gothic" panose="020B0502020202020204" pitchFamily="34" charset="0"/>
                      </a:endParaRPr>
                    </a:p>
                  </a:txBody>
                  <a:tcPr marL="0" marR="0" marT="0" marB="0" anchor="ctr"/>
                </a:tc>
                <a:tc>
                  <a:txBody>
                    <a:bodyPr/>
                    <a:lstStyle/>
                    <a:p>
                      <a:pPr algn="ctr" fontAlgn="b"/>
                      <a:r>
                        <a:rPr lang="en-CA" sz="1800" b="1" u="none" strike="noStrike" dirty="0">
                          <a:solidFill>
                            <a:sysClr val="windowText" lastClr="000000"/>
                          </a:solidFill>
                          <a:effectLst/>
                        </a:rPr>
                        <a:t>$ Change</a:t>
                      </a:r>
                      <a:endParaRPr lang="en-CA" sz="1800" b="1" i="0" u="none" strike="noStrike" dirty="0">
                        <a:solidFill>
                          <a:sysClr val="windowText" lastClr="000000"/>
                        </a:solidFill>
                        <a:effectLst/>
                        <a:latin typeface="Century Gothic" panose="020B0502020202020204" pitchFamily="34" charset="0"/>
                      </a:endParaRPr>
                    </a:p>
                  </a:txBody>
                  <a:tcPr marL="0" marR="0" marT="0" marB="0" anchor="ctr"/>
                </a:tc>
                <a:extLst>
                  <a:ext uri="{0D108BD9-81ED-4DB2-BD59-A6C34878D82A}">
                    <a16:rowId xmlns:a16="http://schemas.microsoft.com/office/drawing/2014/main" val="2929400814"/>
                  </a:ext>
                </a:extLst>
              </a:tr>
              <a:tr h="508426">
                <a:tc>
                  <a:txBody>
                    <a:bodyPr/>
                    <a:lstStyle/>
                    <a:p>
                      <a:pPr marL="0" algn="l" defTabSz="914400" rtl="0" eaLnBrk="1" fontAlgn="b" latinLnBrk="0" hangingPunct="1"/>
                      <a:r>
                        <a:rPr lang="en-US" sz="1800" b="0" u="none" strike="noStrike" kern="1200" dirty="0">
                          <a:solidFill>
                            <a:sysClr val="windowText" lastClr="000000"/>
                          </a:solidFill>
                          <a:effectLst/>
                        </a:rPr>
                        <a:t>Manufactured Home</a:t>
                      </a:r>
                      <a:endParaRPr lang="en-US" sz="1800" b="0" u="none" strike="noStrike" kern="1200" dirty="0">
                        <a:solidFill>
                          <a:sysClr val="windowText" lastClr="000000"/>
                        </a:solidFill>
                        <a:effectLst/>
                        <a:latin typeface="+mn-lt"/>
                        <a:ea typeface="+mn-ea"/>
                        <a:cs typeface="+mn-cs"/>
                      </a:endParaRPr>
                    </a:p>
                  </a:txBody>
                  <a:tcPr marL="0" marR="0" marT="0" marB="0" anchor="b"/>
                </a:tc>
                <a:tc>
                  <a:txBody>
                    <a:bodyPr/>
                    <a:lstStyle/>
                    <a:p>
                      <a:pPr algn="r" fontAlgn="b"/>
                      <a:r>
                        <a:rPr lang="en-CA" sz="1600" b="0" u="none" strike="noStrike" dirty="0">
                          <a:solidFill>
                            <a:sysClr val="windowText" lastClr="000000"/>
                          </a:solidFill>
                          <a:effectLst/>
                        </a:rPr>
                        <a:t>$65,700</a:t>
                      </a:r>
                      <a:endParaRPr lang="en-CA" sz="1600" b="0" i="0" u="none" strike="noStrike" dirty="0">
                        <a:solidFill>
                          <a:sysClr val="windowText" lastClr="000000"/>
                        </a:solidFill>
                        <a:effectLst/>
                        <a:latin typeface="+mn-lt"/>
                      </a:endParaRPr>
                    </a:p>
                  </a:txBody>
                  <a:tcPr marL="0" marR="0" marT="0" marB="0" anchor="b"/>
                </a:tc>
                <a:tc>
                  <a:txBody>
                    <a:bodyPr/>
                    <a:lstStyle/>
                    <a:p>
                      <a:pPr algn="r" fontAlgn="b"/>
                      <a:r>
                        <a:rPr lang="en-CA" sz="1600" b="0" u="none" strike="noStrike" dirty="0">
                          <a:solidFill>
                            <a:sysClr val="windowText" lastClr="000000"/>
                          </a:solidFill>
                          <a:effectLst/>
                        </a:rPr>
                        <a:t>$117,000</a:t>
                      </a:r>
                      <a:endParaRPr lang="en-CA" sz="1600" b="0" i="0" u="none" strike="noStrike" dirty="0">
                        <a:solidFill>
                          <a:sysClr val="windowText" lastClr="000000"/>
                        </a:solidFill>
                        <a:effectLst/>
                        <a:latin typeface="+mn-lt"/>
                      </a:endParaRPr>
                    </a:p>
                  </a:txBody>
                  <a:tcPr marL="0" marR="0" marT="0" marB="0" anchor="b"/>
                </a:tc>
                <a:tc>
                  <a:txBody>
                    <a:bodyPr/>
                    <a:lstStyle/>
                    <a:p>
                      <a:pPr algn="r" fontAlgn="b"/>
                      <a:r>
                        <a:rPr lang="en-CA" sz="1600" b="0" u="none" strike="noStrike" kern="1200" dirty="0">
                          <a:solidFill>
                            <a:sysClr val="windowText" lastClr="000000"/>
                          </a:solidFill>
                          <a:effectLst/>
                          <a:latin typeface="+mn-lt"/>
                          <a:ea typeface="+mn-ea"/>
                          <a:cs typeface="+mn-cs"/>
                        </a:rPr>
                        <a:t>78.08%</a:t>
                      </a:r>
                    </a:p>
                  </a:txBody>
                  <a:tcPr marL="0" marR="0" marT="0" marB="0" anchor="b"/>
                </a:tc>
                <a:tc>
                  <a:txBody>
                    <a:bodyPr/>
                    <a:lstStyle/>
                    <a:p>
                      <a:pPr algn="r" fontAlgn="b"/>
                      <a:r>
                        <a:rPr lang="en-CA" sz="1600" b="0" u="none" strike="noStrike" kern="1200">
                          <a:solidFill>
                            <a:sysClr val="windowText" lastClr="000000"/>
                          </a:solidFill>
                          <a:effectLst/>
                          <a:latin typeface="+mn-lt"/>
                          <a:ea typeface="+mn-ea"/>
                          <a:cs typeface="+mn-cs"/>
                        </a:rPr>
                        <a:t>$148</a:t>
                      </a:r>
                    </a:p>
                  </a:txBody>
                  <a:tcPr marL="0" marR="0" marT="0" marB="0" anchor="b"/>
                </a:tc>
                <a:tc>
                  <a:txBody>
                    <a:bodyPr/>
                    <a:lstStyle/>
                    <a:p>
                      <a:pPr algn="r" fontAlgn="b"/>
                      <a:r>
                        <a:rPr lang="en-CA" sz="1600" b="0" u="none" strike="noStrike" kern="1200" dirty="0">
                          <a:solidFill>
                            <a:sysClr val="windowText" lastClr="000000"/>
                          </a:solidFill>
                          <a:effectLst/>
                          <a:latin typeface="+mn-lt"/>
                          <a:ea typeface="+mn-ea"/>
                          <a:cs typeface="+mn-cs"/>
                        </a:rPr>
                        <a:t>$355</a:t>
                      </a:r>
                    </a:p>
                  </a:txBody>
                  <a:tcPr marL="0" marR="0" marT="0" marB="0" anchor="b"/>
                </a:tc>
                <a:tc>
                  <a:txBody>
                    <a:bodyPr/>
                    <a:lstStyle/>
                    <a:p>
                      <a:pPr algn="r" fontAlgn="b"/>
                      <a:r>
                        <a:rPr lang="en-CA" sz="1600" b="0" u="none" strike="noStrike" kern="1200" dirty="0">
                          <a:solidFill>
                            <a:sysClr val="windowText" lastClr="000000"/>
                          </a:solidFill>
                          <a:effectLst/>
                          <a:latin typeface="+mn-lt"/>
                          <a:ea typeface="+mn-ea"/>
                          <a:cs typeface="+mn-cs"/>
                        </a:rPr>
                        <a:t>$207</a:t>
                      </a:r>
                    </a:p>
                  </a:txBody>
                  <a:tcPr marL="0" marR="0" marT="0" marB="0" anchor="b"/>
                </a:tc>
                <a:extLst>
                  <a:ext uri="{0D108BD9-81ED-4DB2-BD59-A6C34878D82A}">
                    <a16:rowId xmlns:a16="http://schemas.microsoft.com/office/drawing/2014/main" val="1908491366"/>
                  </a:ext>
                </a:extLst>
              </a:tr>
              <a:tr h="535772">
                <a:tc>
                  <a:txBody>
                    <a:bodyPr/>
                    <a:lstStyle/>
                    <a:p>
                      <a:pPr marL="0" algn="l" defTabSz="914400" rtl="0" eaLnBrk="1" fontAlgn="b" latinLnBrk="0" hangingPunct="1"/>
                      <a:r>
                        <a:rPr lang="en-US" sz="1800" b="0" u="none" strike="noStrike" kern="1200" dirty="0">
                          <a:solidFill>
                            <a:sysClr val="windowText" lastClr="000000"/>
                          </a:solidFill>
                          <a:effectLst/>
                        </a:rPr>
                        <a:t>Manufactured Home</a:t>
                      </a:r>
                      <a:endParaRPr lang="en-CA" sz="1800" b="0" u="none" strike="noStrike" kern="1200" dirty="0">
                        <a:solidFill>
                          <a:sysClr val="windowText" lastClr="000000"/>
                        </a:solidFill>
                        <a:effectLst/>
                        <a:latin typeface="+mn-lt"/>
                        <a:ea typeface="+mn-ea"/>
                        <a:cs typeface="+mn-cs"/>
                      </a:endParaRPr>
                    </a:p>
                  </a:txBody>
                  <a:tcPr marL="0" marR="0" marT="0" marB="0" anchor="b"/>
                </a:tc>
                <a:tc>
                  <a:txBody>
                    <a:bodyPr/>
                    <a:lstStyle/>
                    <a:p>
                      <a:pPr algn="r" fontAlgn="b"/>
                      <a:r>
                        <a:rPr lang="en-CA" sz="1600" b="0" u="none" strike="noStrike" dirty="0">
                          <a:solidFill>
                            <a:sysClr val="windowText" lastClr="000000"/>
                          </a:solidFill>
                          <a:effectLst/>
                        </a:rPr>
                        <a:t>$260,000</a:t>
                      </a:r>
                      <a:endParaRPr lang="en-CA" sz="1600" b="0" i="0" u="none" strike="noStrike" dirty="0">
                        <a:solidFill>
                          <a:sysClr val="windowText" lastClr="000000"/>
                        </a:solidFill>
                        <a:effectLst/>
                        <a:latin typeface="+mn-lt"/>
                      </a:endParaRPr>
                    </a:p>
                  </a:txBody>
                  <a:tcPr marL="0" marR="0" marT="0" marB="0" anchor="b"/>
                </a:tc>
                <a:tc>
                  <a:txBody>
                    <a:bodyPr/>
                    <a:lstStyle/>
                    <a:p>
                      <a:pPr algn="r" fontAlgn="b"/>
                      <a:r>
                        <a:rPr lang="en-CA" sz="1600" b="0" u="none" strike="noStrike" dirty="0">
                          <a:solidFill>
                            <a:sysClr val="windowText" lastClr="000000"/>
                          </a:solidFill>
                          <a:effectLst/>
                        </a:rPr>
                        <a:t>$251,000</a:t>
                      </a:r>
                      <a:endParaRPr lang="en-CA" sz="1600" b="0" i="0" u="none" strike="noStrike" dirty="0">
                        <a:solidFill>
                          <a:sysClr val="windowText" lastClr="000000"/>
                        </a:solidFill>
                        <a:effectLst/>
                        <a:latin typeface="+mn-lt"/>
                      </a:endParaRPr>
                    </a:p>
                  </a:txBody>
                  <a:tcPr marL="0" marR="0" marT="0" marB="0" anchor="b"/>
                </a:tc>
                <a:tc>
                  <a:txBody>
                    <a:bodyPr/>
                    <a:lstStyle/>
                    <a:p>
                      <a:pPr algn="r" fontAlgn="b"/>
                      <a:r>
                        <a:rPr lang="en-CA" sz="1600" b="0" u="none" strike="noStrike" kern="1200" dirty="0">
                          <a:solidFill>
                            <a:sysClr val="windowText" lastClr="000000"/>
                          </a:solidFill>
                          <a:effectLst/>
                          <a:latin typeface="+mn-lt"/>
                          <a:ea typeface="+mn-ea"/>
                          <a:cs typeface="+mn-cs"/>
                        </a:rPr>
                        <a:t>-3.46%</a:t>
                      </a:r>
                    </a:p>
                  </a:txBody>
                  <a:tcPr marL="0" marR="0" marT="0" marB="0" anchor="b"/>
                </a:tc>
                <a:tc>
                  <a:txBody>
                    <a:bodyPr/>
                    <a:lstStyle/>
                    <a:p>
                      <a:pPr algn="r" fontAlgn="b"/>
                      <a:r>
                        <a:rPr lang="en-CA" sz="1600" b="0" u="none" strike="noStrike" kern="1200">
                          <a:solidFill>
                            <a:sysClr val="windowText" lastClr="000000"/>
                          </a:solidFill>
                          <a:effectLst/>
                          <a:latin typeface="+mn-lt"/>
                          <a:ea typeface="+mn-ea"/>
                          <a:cs typeface="+mn-cs"/>
                        </a:rPr>
                        <a:t>$585</a:t>
                      </a:r>
                    </a:p>
                  </a:txBody>
                  <a:tcPr marL="0" marR="0" marT="0" marB="0" anchor="b"/>
                </a:tc>
                <a:tc>
                  <a:txBody>
                    <a:bodyPr/>
                    <a:lstStyle/>
                    <a:p>
                      <a:pPr algn="r" fontAlgn="b"/>
                      <a:r>
                        <a:rPr lang="en-CA" sz="1600" b="0" u="none" strike="noStrike" kern="1200" dirty="0">
                          <a:solidFill>
                            <a:sysClr val="windowText" lastClr="000000"/>
                          </a:solidFill>
                          <a:effectLst/>
                          <a:latin typeface="+mn-lt"/>
                          <a:ea typeface="+mn-ea"/>
                          <a:cs typeface="+mn-cs"/>
                        </a:rPr>
                        <a:t>$762</a:t>
                      </a:r>
                    </a:p>
                  </a:txBody>
                  <a:tcPr marL="0" marR="0" marT="0" marB="0" anchor="b"/>
                </a:tc>
                <a:tc>
                  <a:txBody>
                    <a:bodyPr/>
                    <a:lstStyle/>
                    <a:p>
                      <a:pPr algn="r" fontAlgn="b"/>
                      <a:r>
                        <a:rPr lang="en-CA" sz="1600" b="0" u="none" strike="noStrike" kern="1200" dirty="0">
                          <a:solidFill>
                            <a:sysClr val="windowText" lastClr="000000"/>
                          </a:solidFill>
                          <a:effectLst/>
                          <a:latin typeface="+mn-lt"/>
                          <a:ea typeface="+mn-ea"/>
                          <a:cs typeface="+mn-cs"/>
                        </a:rPr>
                        <a:t>$177</a:t>
                      </a:r>
                    </a:p>
                  </a:txBody>
                  <a:tcPr marL="0" marR="0" marT="0" marB="0" anchor="b"/>
                </a:tc>
                <a:extLst>
                  <a:ext uri="{0D108BD9-81ED-4DB2-BD59-A6C34878D82A}">
                    <a16:rowId xmlns:a16="http://schemas.microsoft.com/office/drawing/2014/main" val="1655249425"/>
                  </a:ext>
                </a:extLst>
              </a:tr>
              <a:tr h="535772">
                <a:tc>
                  <a:txBody>
                    <a:bodyPr/>
                    <a:lstStyle/>
                    <a:p>
                      <a:pPr marL="0" algn="l" defTabSz="914400" rtl="0" eaLnBrk="1" fontAlgn="b" latinLnBrk="0" hangingPunct="1"/>
                      <a:r>
                        <a:rPr lang="en-US" sz="1800" b="0" u="none" strike="noStrike" kern="1200" dirty="0">
                          <a:solidFill>
                            <a:sysClr val="windowText" lastClr="000000"/>
                          </a:solidFill>
                          <a:effectLst/>
                        </a:rPr>
                        <a:t>Duplex Home</a:t>
                      </a:r>
                      <a:endParaRPr lang="en-CA" sz="1800" b="0" u="none" strike="noStrike" kern="1200" dirty="0">
                        <a:solidFill>
                          <a:sysClr val="windowText" lastClr="000000"/>
                        </a:solidFill>
                        <a:effectLst/>
                        <a:latin typeface="+mn-lt"/>
                        <a:ea typeface="+mn-ea"/>
                        <a:cs typeface="+mn-cs"/>
                      </a:endParaRPr>
                    </a:p>
                  </a:txBody>
                  <a:tcPr marL="0" marR="0" marT="0" marB="0" anchor="b"/>
                </a:tc>
                <a:tc>
                  <a:txBody>
                    <a:bodyPr/>
                    <a:lstStyle/>
                    <a:p>
                      <a:pPr algn="r" fontAlgn="b"/>
                      <a:r>
                        <a:rPr lang="en-CA" sz="1600" b="0" u="none" strike="noStrike" dirty="0">
                          <a:solidFill>
                            <a:sysClr val="windowText" lastClr="000000"/>
                          </a:solidFill>
                          <a:effectLst/>
                        </a:rPr>
                        <a:t>$398,000</a:t>
                      </a:r>
                      <a:endParaRPr lang="en-CA" sz="1600" b="0" i="0" u="none" strike="noStrike" dirty="0">
                        <a:solidFill>
                          <a:sysClr val="windowText" lastClr="000000"/>
                        </a:solidFill>
                        <a:effectLst/>
                        <a:latin typeface="+mn-lt"/>
                      </a:endParaRPr>
                    </a:p>
                  </a:txBody>
                  <a:tcPr marL="0" marR="0" marT="0" marB="0" anchor="b"/>
                </a:tc>
                <a:tc>
                  <a:txBody>
                    <a:bodyPr/>
                    <a:lstStyle/>
                    <a:p>
                      <a:pPr algn="r" fontAlgn="b"/>
                      <a:r>
                        <a:rPr lang="en-CA" sz="1600" b="0" u="none" strike="noStrike" dirty="0">
                          <a:solidFill>
                            <a:sysClr val="windowText" lastClr="000000"/>
                          </a:solidFill>
                          <a:effectLst/>
                        </a:rPr>
                        <a:t>$468,000</a:t>
                      </a:r>
                      <a:endParaRPr lang="en-CA" sz="1600" b="0" i="0" u="none" strike="noStrike" dirty="0">
                        <a:solidFill>
                          <a:sysClr val="windowText" lastClr="000000"/>
                        </a:solidFill>
                        <a:effectLst/>
                        <a:latin typeface="+mn-lt"/>
                      </a:endParaRPr>
                    </a:p>
                  </a:txBody>
                  <a:tcPr marL="0" marR="0" marT="0" marB="0" anchor="b"/>
                </a:tc>
                <a:tc>
                  <a:txBody>
                    <a:bodyPr/>
                    <a:lstStyle/>
                    <a:p>
                      <a:pPr algn="r" fontAlgn="b"/>
                      <a:r>
                        <a:rPr lang="en-CA" sz="1600" b="0" u="none" strike="noStrike" kern="1200" dirty="0">
                          <a:solidFill>
                            <a:sysClr val="windowText" lastClr="000000"/>
                          </a:solidFill>
                          <a:effectLst/>
                          <a:latin typeface="+mn-lt"/>
                          <a:ea typeface="+mn-ea"/>
                          <a:cs typeface="+mn-cs"/>
                        </a:rPr>
                        <a:t>17.59%</a:t>
                      </a:r>
                    </a:p>
                  </a:txBody>
                  <a:tcPr marL="0" marR="0" marT="0" marB="0" anchor="b"/>
                </a:tc>
                <a:tc>
                  <a:txBody>
                    <a:bodyPr/>
                    <a:lstStyle/>
                    <a:p>
                      <a:pPr algn="r" fontAlgn="b"/>
                      <a:r>
                        <a:rPr lang="en-CA" sz="1600" b="0" u="none" strike="noStrike" kern="1200">
                          <a:solidFill>
                            <a:sysClr val="windowText" lastClr="000000"/>
                          </a:solidFill>
                          <a:effectLst/>
                          <a:latin typeface="+mn-lt"/>
                          <a:ea typeface="+mn-ea"/>
                          <a:cs typeface="+mn-cs"/>
                        </a:rPr>
                        <a:t>$896</a:t>
                      </a:r>
                    </a:p>
                  </a:txBody>
                  <a:tcPr marL="0" marR="0" marT="0" marB="0" anchor="b"/>
                </a:tc>
                <a:tc>
                  <a:txBody>
                    <a:bodyPr/>
                    <a:lstStyle/>
                    <a:p>
                      <a:pPr algn="r" fontAlgn="b"/>
                      <a:r>
                        <a:rPr lang="en-CA" sz="1600" b="0" u="none" strike="noStrike" kern="1200" dirty="0">
                          <a:solidFill>
                            <a:sysClr val="windowText" lastClr="000000"/>
                          </a:solidFill>
                          <a:effectLst/>
                          <a:latin typeface="+mn-lt"/>
                          <a:ea typeface="+mn-ea"/>
                          <a:cs typeface="+mn-cs"/>
                        </a:rPr>
                        <a:t>$1,420</a:t>
                      </a:r>
                    </a:p>
                  </a:txBody>
                  <a:tcPr marL="0" marR="0" marT="0" marB="0" anchor="b"/>
                </a:tc>
                <a:tc>
                  <a:txBody>
                    <a:bodyPr/>
                    <a:lstStyle/>
                    <a:p>
                      <a:pPr algn="r" fontAlgn="b"/>
                      <a:r>
                        <a:rPr lang="en-CA" sz="1600" b="0" u="none" strike="noStrike" kern="1200">
                          <a:solidFill>
                            <a:sysClr val="windowText" lastClr="000000"/>
                          </a:solidFill>
                          <a:effectLst/>
                          <a:latin typeface="+mn-lt"/>
                          <a:ea typeface="+mn-ea"/>
                          <a:cs typeface="+mn-cs"/>
                        </a:rPr>
                        <a:t>$524</a:t>
                      </a:r>
                    </a:p>
                  </a:txBody>
                  <a:tcPr marL="0" marR="0" marT="0" marB="0" anchor="b"/>
                </a:tc>
                <a:extLst>
                  <a:ext uri="{0D108BD9-81ED-4DB2-BD59-A6C34878D82A}">
                    <a16:rowId xmlns:a16="http://schemas.microsoft.com/office/drawing/2014/main" val="1606781063"/>
                  </a:ext>
                </a:extLst>
              </a:tr>
              <a:tr h="565537">
                <a:tc>
                  <a:txBody>
                    <a:bodyPr/>
                    <a:lstStyle/>
                    <a:p>
                      <a:pPr marL="0" algn="l" defTabSz="914400" rtl="0" eaLnBrk="1" fontAlgn="b" latinLnBrk="0" hangingPunct="1"/>
                      <a:r>
                        <a:rPr lang="en-US" sz="1800" b="0" u="none" strike="noStrike" kern="1200" dirty="0">
                          <a:solidFill>
                            <a:sysClr val="windowText" lastClr="000000"/>
                          </a:solidFill>
                          <a:effectLst/>
                        </a:rPr>
                        <a:t>Land</a:t>
                      </a:r>
                      <a:endParaRPr lang="en-CA" sz="1800" b="0" u="none" strike="noStrike" kern="1200" dirty="0">
                        <a:solidFill>
                          <a:sysClr val="windowText" lastClr="000000"/>
                        </a:solidFill>
                        <a:effectLst/>
                        <a:latin typeface="+mn-lt"/>
                        <a:ea typeface="+mn-ea"/>
                        <a:cs typeface="+mn-cs"/>
                      </a:endParaRPr>
                    </a:p>
                  </a:txBody>
                  <a:tcPr marL="0" marR="0" marT="0" marB="0" anchor="b"/>
                </a:tc>
                <a:tc>
                  <a:txBody>
                    <a:bodyPr/>
                    <a:lstStyle/>
                    <a:p>
                      <a:pPr algn="r" fontAlgn="b"/>
                      <a:r>
                        <a:rPr lang="en-CA" sz="1600" b="0" u="none" strike="noStrike" dirty="0">
                          <a:solidFill>
                            <a:sysClr val="windowText" lastClr="000000"/>
                          </a:solidFill>
                          <a:effectLst/>
                        </a:rPr>
                        <a:t>$443,000</a:t>
                      </a:r>
                      <a:endParaRPr lang="en-CA" sz="1600" b="0" i="0" u="none" strike="noStrike" dirty="0">
                        <a:solidFill>
                          <a:sysClr val="windowText" lastClr="000000"/>
                        </a:solidFill>
                        <a:effectLst/>
                        <a:latin typeface="+mn-lt"/>
                      </a:endParaRPr>
                    </a:p>
                  </a:txBody>
                  <a:tcPr marL="0" marR="0" marT="0" marB="0" anchor="b"/>
                </a:tc>
                <a:tc>
                  <a:txBody>
                    <a:bodyPr/>
                    <a:lstStyle/>
                    <a:p>
                      <a:pPr algn="r" fontAlgn="b"/>
                      <a:r>
                        <a:rPr lang="en-CA" sz="1600" b="0" u="none" strike="noStrike" dirty="0">
                          <a:solidFill>
                            <a:sysClr val="windowText" lastClr="000000"/>
                          </a:solidFill>
                          <a:effectLst/>
                        </a:rPr>
                        <a:t>$874,000</a:t>
                      </a:r>
                      <a:endParaRPr lang="en-CA" sz="1600" b="0" i="0" u="none" strike="noStrike" dirty="0">
                        <a:solidFill>
                          <a:sysClr val="windowText" lastClr="000000"/>
                        </a:solidFill>
                        <a:effectLst/>
                        <a:latin typeface="+mn-lt"/>
                      </a:endParaRPr>
                    </a:p>
                  </a:txBody>
                  <a:tcPr marL="0" marR="0" marT="0" marB="0" anchor="b"/>
                </a:tc>
                <a:tc>
                  <a:txBody>
                    <a:bodyPr/>
                    <a:lstStyle/>
                    <a:p>
                      <a:pPr algn="r" fontAlgn="b"/>
                      <a:r>
                        <a:rPr lang="en-CA" sz="1600" b="0" u="none" strike="noStrike" kern="1200" dirty="0">
                          <a:solidFill>
                            <a:sysClr val="windowText" lastClr="000000"/>
                          </a:solidFill>
                          <a:effectLst/>
                          <a:latin typeface="+mn-lt"/>
                          <a:ea typeface="+mn-ea"/>
                          <a:cs typeface="+mn-cs"/>
                        </a:rPr>
                        <a:t>97.29%</a:t>
                      </a:r>
                    </a:p>
                  </a:txBody>
                  <a:tcPr marL="0" marR="0" marT="0" marB="0" anchor="b"/>
                </a:tc>
                <a:tc>
                  <a:txBody>
                    <a:bodyPr/>
                    <a:lstStyle/>
                    <a:p>
                      <a:pPr algn="r" fontAlgn="b"/>
                      <a:r>
                        <a:rPr lang="en-CA" sz="1600" b="0" u="none" strike="noStrike" kern="1200" dirty="0">
                          <a:solidFill>
                            <a:sysClr val="windowText" lastClr="000000"/>
                          </a:solidFill>
                          <a:effectLst/>
                          <a:latin typeface="+mn-lt"/>
                          <a:ea typeface="+mn-ea"/>
                          <a:cs typeface="+mn-cs"/>
                        </a:rPr>
                        <a:t>$997</a:t>
                      </a:r>
                    </a:p>
                  </a:txBody>
                  <a:tcPr marL="0" marR="0" marT="0" marB="0" anchor="b"/>
                </a:tc>
                <a:tc>
                  <a:txBody>
                    <a:bodyPr/>
                    <a:lstStyle/>
                    <a:p>
                      <a:pPr algn="r" fontAlgn="b"/>
                      <a:r>
                        <a:rPr lang="en-CA" sz="1600" b="0" u="none" strike="noStrike" kern="1200" dirty="0">
                          <a:solidFill>
                            <a:sysClr val="windowText" lastClr="000000"/>
                          </a:solidFill>
                          <a:effectLst/>
                          <a:latin typeface="+mn-lt"/>
                          <a:ea typeface="+mn-ea"/>
                          <a:cs typeface="+mn-cs"/>
                        </a:rPr>
                        <a:t>$2,652</a:t>
                      </a:r>
                    </a:p>
                  </a:txBody>
                  <a:tcPr marL="0" marR="0" marT="0" marB="0" anchor="b"/>
                </a:tc>
                <a:tc>
                  <a:txBody>
                    <a:bodyPr/>
                    <a:lstStyle/>
                    <a:p>
                      <a:pPr algn="r" fontAlgn="b"/>
                      <a:r>
                        <a:rPr lang="en-CA" sz="1600" b="0" u="none" strike="noStrike" kern="1200" dirty="0">
                          <a:solidFill>
                            <a:sysClr val="windowText" lastClr="000000"/>
                          </a:solidFill>
                          <a:effectLst/>
                          <a:latin typeface="+mn-lt"/>
                          <a:ea typeface="+mn-ea"/>
                          <a:cs typeface="+mn-cs"/>
                        </a:rPr>
                        <a:t>$1,655</a:t>
                      </a:r>
                    </a:p>
                  </a:txBody>
                  <a:tcPr marL="0" marR="0" marT="0" marB="0" anchor="b"/>
                </a:tc>
                <a:extLst>
                  <a:ext uri="{0D108BD9-81ED-4DB2-BD59-A6C34878D82A}">
                    <a16:rowId xmlns:a16="http://schemas.microsoft.com/office/drawing/2014/main" val="3565926771"/>
                  </a:ext>
                </a:extLst>
              </a:tr>
            </a:tbl>
          </a:graphicData>
        </a:graphic>
      </p:graphicFrame>
    </p:spTree>
    <p:extLst>
      <p:ext uri="{BB962C8B-B14F-4D97-AF65-F5344CB8AC3E}">
        <p14:creationId xmlns:p14="http://schemas.microsoft.com/office/powerpoint/2010/main" val="102742562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C7D577-C01B-8885-34D7-F772984194CE}"/>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C1B3D91F-0028-4225-B473-378FD32E4AD9}"/>
              </a:ext>
            </a:extLst>
          </p:cNvPr>
          <p:cNvSpPr>
            <a:spLocks noGrp="1"/>
          </p:cNvSpPr>
          <p:nvPr>
            <p:ph type="title"/>
          </p:nvPr>
        </p:nvSpPr>
        <p:spPr>
          <a:xfrm>
            <a:off x="1981200" y="523447"/>
            <a:ext cx="8229600" cy="885527"/>
          </a:xfrm>
        </p:spPr>
        <p:txBody>
          <a:bodyPr>
            <a:normAutofit fontScale="90000"/>
          </a:bodyPr>
          <a:lstStyle/>
          <a:p>
            <a:pPr algn="ctr"/>
            <a:r>
              <a:rPr lang="en-CA" dirty="0">
                <a:solidFill>
                  <a:schemeClr val="bg1"/>
                </a:solidFill>
                <a:latin typeface="Century Gothic" panose="020B0502020202020204" pitchFamily="34" charset="0"/>
              </a:rPr>
              <a:t>Potential Business </a:t>
            </a:r>
            <a:br>
              <a:rPr lang="en-CA" dirty="0">
                <a:solidFill>
                  <a:schemeClr val="bg1"/>
                </a:solidFill>
                <a:latin typeface="Century Gothic" panose="020B0502020202020204" pitchFamily="34" charset="0"/>
              </a:rPr>
            </a:br>
            <a:r>
              <a:rPr lang="en-CA" dirty="0">
                <a:solidFill>
                  <a:schemeClr val="bg1"/>
                </a:solidFill>
                <a:latin typeface="Century Gothic" panose="020B0502020202020204" pitchFamily="34" charset="0"/>
              </a:rPr>
              <a:t>Property Tax Impacts</a:t>
            </a:r>
          </a:p>
        </p:txBody>
      </p:sp>
      <p:pic>
        <p:nvPicPr>
          <p:cNvPr id="7" name="Picture 6" descr="Icon&#10;&#10;Description automatically generated">
            <a:extLst>
              <a:ext uri="{FF2B5EF4-FFF2-40B4-BE49-F238E27FC236}">
                <a16:creationId xmlns:a16="http://schemas.microsoft.com/office/drawing/2014/main" id="{694E8826-0885-F074-AE55-B095A7201AF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2785" y="2205723"/>
            <a:ext cx="897910" cy="799238"/>
          </a:xfrm>
          <a:prstGeom prst="rect">
            <a:avLst/>
          </a:prstGeom>
        </p:spPr>
      </p:pic>
      <p:pic>
        <p:nvPicPr>
          <p:cNvPr id="10" name="Picture 9" descr="Icon&#10;&#10;Description automatically generated">
            <a:extLst>
              <a:ext uri="{FF2B5EF4-FFF2-40B4-BE49-F238E27FC236}">
                <a16:creationId xmlns:a16="http://schemas.microsoft.com/office/drawing/2014/main" id="{FCA9A4AA-DFC8-A5EF-CD87-2A1BC4204D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1978" y="3429000"/>
            <a:ext cx="897909" cy="799237"/>
          </a:xfrm>
          <a:prstGeom prst="rect">
            <a:avLst/>
          </a:prstGeom>
        </p:spPr>
      </p:pic>
      <p:pic>
        <p:nvPicPr>
          <p:cNvPr id="12" name="Picture 11" descr="Icon&#10;&#10;Description automatically generated">
            <a:extLst>
              <a:ext uri="{FF2B5EF4-FFF2-40B4-BE49-F238E27FC236}">
                <a16:creationId xmlns:a16="http://schemas.microsoft.com/office/drawing/2014/main" id="{667C4599-E88E-FF02-40CD-9FE106754BC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1977" y="4652276"/>
            <a:ext cx="897909" cy="823964"/>
          </a:xfrm>
          <a:prstGeom prst="rect">
            <a:avLst/>
          </a:prstGeom>
        </p:spPr>
      </p:pic>
      <p:graphicFrame>
        <p:nvGraphicFramePr>
          <p:cNvPr id="3" name="Table 2">
            <a:extLst>
              <a:ext uri="{FF2B5EF4-FFF2-40B4-BE49-F238E27FC236}">
                <a16:creationId xmlns:a16="http://schemas.microsoft.com/office/drawing/2014/main" id="{B62614D2-8804-498E-E80D-590C57CA4537}"/>
              </a:ext>
            </a:extLst>
          </p:cNvPr>
          <p:cNvGraphicFramePr>
            <a:graphicFrameLocks noGrp="1"/>
          </p:cNvGraphicFramePr>
          <p:nvPr>
            <p:extLst>
              <p:ext uri="{D42A27DB-BD31-4B8C-83A1-F6EECF244321}">
                <p14:modId xmlns:p14="http://schemas.microsoft.com/office/powerpoint/2010/main" val="332112420"/>
              </p:ext>
            </p:extLst>
          </p:nvPr>
        </p:nvGraphicFramePr>
        <p:xfrm>
          <a:off x="2039815" y="1655989"/>
          <a:ext cx="8378602" cy="3793037"/>
        </p:xfrm>
        <a:graphic>
          <a:graphicData uri="http://schemas.openxmlformats.org/drawingml/2006/table">
            <a:tbl>
              <a:tblPr>
                <a:tableStyleId>{3C2FFA5D-87B4-456A-9821-1D502468CF0F}</a:tableStyleId>
              </a:tblPr>
              <a:tblGrid>
                <a:gridCol w="1537398">
                  <a:extLst>
                    <a:ext uri="{9D8B030D-6E8A-4147-A177-3AD203B41FA5}">
                      <a16:colId xmlns:a16="http://schemas.microsoft.com/office/drawing/2014/main" val="2540383643"/>
                    </a:ext>
                  </a:extLst>
                </a:gridCol>
                <a:gridCol w="1637882">
                  <a:extLst>
                    <a:ext uri="{9D8B030D-6E8A-4147-A177-3AD203B41FA5}">
                      <a16:colId xmlns:a16="http://schemas.microsoft.com/office/drawing/2014/main" val="3565709874"/>
                    </a:ext>
                  </a:extLst>
                </a:gridCol>
                <a:gridCol w="1245995">
                  <a:extLst>
                    <a:ext uri="{9D8B030D-6E8A-4147-A177-3AD203B41FA5}">
                      <a16:colId xmlns:a16="http://schemas.microsoft.com/office/drawing/2014/main" val="2668665689"/>
                    </a:ext>
                  </a:extLst>
                </a:gridCol>
                <a:gridCol w="1527350">
                  <a:extLst>
                    <a:ext uri="{9D8B030D-6E8A-4147-A177-3AD203B41FA5}">
                      <a16:colId xmlns:a16="http://schemas.microsoft.com/office/drawing/2014/main" val="2019522572"/>
                    </a:ext>
                  </a:extLst>
                </a:gridCol>
                <a:gridCol w="1283486">
                  <a:extLst>
                    <a:ext uri="{9D8B030D-6E8A-4147-A177-3AD203B41FA5}">
                      <a16:colId xmlns:a16="http://schemas.microsoft.com/office/drawing/2014/main" val="3003000623"/>
                    </a:ext>
                  </a:extLst>
                </a:gridCol>
                <a:gridCol w="1146491">
                  <a:extLst>
                    <a:ext uri="{9D8B030D-6E8A-4147-A177-3AD203B41FA5}">
                      <a16:colId xmlns:a16="http://schemas.microsoft.com/office/drawing/2014/main" val="282801675"/>
                    </a:ext>
                  </a:extLst>
                </a:gridCol>
              </a:tblGrid>
              <a:tr h="535772">
                <a:tc>
                  <a:txBody>
                    <a:bodyPr/>
                    <a:lstStyle/>
                    <a:p>
                      <a:pPr algn="ctr" fontAlgn="b"/>
                      <a:r>
                        <a:rPr lang="en-CA" sz="1800" b="1" u="none" strike="noStrike" dirty="0">
                          <a:solidFill>
                            <a:sysClr val="windowText" lastClr="000000"/>
                          </a:solidFill>
                          <a:effectLst/>
                        </a:rPr>
                        <a:t>Assessed Value 2023</a:t>
                      </a:r>
                      <a:endParaRPr lang="en-CA" sz="1800" b="1" i="0" u="none" strike="noStrike" dirty="0">
                        <a:solidFill>
                          <a:sysClr val="windowText" lastClr="000000"/>
                        </a:solidFill>
                        <a:effectLst/>
                        <a:latin typeface="Century Gothic" panose="020B0502020202020204" pitchFamily="34" charset="0"/>
                      </a:endParaRPr>
                    </a:p>
                  </a:txBody>
                  <a:tcPr marL="0" marR="0" marT="0" marB="0" anchor="ctr"/>
                </a:tc>
                <a:tc>
                  <a:txBody>
                    <a:bodyPr/>
                    <a:lstStyle/>
                    <a:p>
                      <a:pPr algn="ctr" fontAlgn="b"/>
                      <a:r>
                        <a:rPr lang="en-CA" sz="1800" b="1" u="none" strike="noStrike" dirty="0">
                          <a:solidFill>
                            <a:sysClr val="windowText" lastClr="000000"/>
                          </a:solidFill>
                          <a:effectLst/>
                        </a:rPr>
                        <a:t>Assessed Value 2024</a:t>
                      </a:r>
                      <a:endParaRPr lang="en-CA" sz="1800" b="1" i="0" u="none" strike="noStrike" dirty="0">
                        <a:solidFill>
                          <a:sysClr val="windowText" lastClr="000000"/>
                        </a:solidFill>
                        <a:effectLst/>
                        <a:latin typeface="Century Gothic" panose="020B0502020202020204" pitchFamily="34" charset="0"/>
                      </a:endParaRPr>
                    </a:p>
                  </a:txBody>
                  <a:tcPr marL="0" marR="0" marT="0" marB="0" anchor="ctr"/>
                </a:tc>
                <a:tc>
                  <a:txBody>
                    <a:bodyPr/>
                    <a:lstStyle/>
                    <a:p>
                      <a:pPr algn="ctr" fontAlgn="b"/>
                      <a:r>
                        <a:rPr lang="en-CA" sz="1800" b="1" u="none" strike="noStrike" dirty="0">
                          <a:solidFill>
                            <a:sysClr val="windowText" lastClr="000000"/>
                          </a:solidFill>
                          <a:effectLst/>
                        </a:rPr>
                        <a:t>% Change</a:t>
                      </a:r>
                      <a:endParaRPr lang="en-CA" sz="1800" b="1" i="0" u="none" strike="noStrike" dirty="0">
                        <a:solidFill>
                          <a:sysClr val="windowText" lastClr="000000"/>
                        </a:solidFill>
                        <a:effectLst/>
                        <a:latin typeface="Century Gothic" panose="020B0502020202020204" pitchFamily="34" charset="0"/>
                      </a:endParaRPr>
                    </a:p>
                  </a:txBody>
                  <a:tcPr marL="0" marR="0" marT="0" marB="0" anchor="ctr"/>
                </a:tc>
                <a:tc>
                  <a:txBody>
                    <a:bodyPr/>
                    <a:lstStyle/>
                    <a:p>
                      <a:pPr algn="ctr" fontAlgn="b"/>
                      <a:r>
                        <a:rPr lang="en-CA" sz="1800" b="1" u="none" strike="noStrike" dirty="0">
                          <a:solidFill>
                            <a:sysClr val="windowText" lastClr="000000"/>
                          </a:solidFill>
                          <a:effectLst/>
                        </a:rPr>
                        <a:t>Municipal Tax</a:t>
                      </a:r>
                    </a:p>
                    <a:p>
                      <a:pPr algn="ctr" fontAlgn="b"/>
                      <a:r>
                        <a:rPr lang="en-CA" sz="1800" b="1" u="none" strike="noStrike" dirty="0">
                          <a:solidFill>
                            <a:sysClr val="windowText" lastClr="000000"/>
                          </a:solidFill>
                          <a:effectLst/>
                        </a:rPr>
                        <a:t>2023</a:t>
                      </a:r>
                      <a:endParaRPr lang="en-CA" sz="1800" b="1" i="0" u="none" strike="noStrike" dirty="0">
                        <a:solidFill>
                          <a:sysClr val="windowText" lastClr="000000"/>
                        </a:solidFill>
                        <a:effectLst/>
                        <a:latin typeface="Century Gothic" panose="020B0502020202020204" pitchFamily="34" charset="0"/>
                      </a:endParaRPr>
                    </a:p>
                  </a:txBody>
                  <a:tcPr marL="0" marR="0" marT="0" marB="0" anchor="ctr"/>
                </a:tc>
                <a:tc>
                  <a:txBody>
                    <a:bodyPr/>
                    <a:lstStyle/>
                    <a:p>
                      <a:pPr algn="ctr" fontAlgn="b"/>
                      <a:r>
                        <a:rPr lang="en-CA" sz="1800" b="1" u="none" strike="noStrike" dirty="0">
                          <a:solidFill>
                            <a:sysClr val="windowText" lastClr="000000"/>
                          </a:solidFill>
                          <a:effectLst/>
                        </a:rPr>
                        <a:t>Municipal Tax 2024</a:t>
                      </a:r>
                      <a:endParaRPr lang="en-CA" sz="1800" b="1" i="0" u="none" strike="noStrike" dirty="0">
                        <a:solidFill>
                          <a:sysClr val="windowText" lastClr="000000"/>
                        </a:solidFill>
                        <a:effectLst/>
                        <a:latin typeface="Century Gothic" panose="020B0502020202020204" pitchFamily="34" charset="0"/>
                      </a:endParaRPr>
                    </a:p>
                  </a:txBody>
                  <a:tcPr marL="0" marR="0" marT="0" marB="0" anchor="ctr"/>
                </a:tc>
                <a:tc>
                  <a:txBody>
                    <a:bodyPr/>
                    <a:lstStyle/>
                    <a:p>
                      <a:pPr algn="ctr" fontAlgn="b"/>
                      <a:r>
                        <a:rPr lang="en-CA" sz="1800" b="1" u="none" strike="noStrike" dirty="0">
                          <a:solidFill>
                            <a:sysClr val="windowText" lastClr="000000"/>
                          </a:solidFill>
                          <a:effectLst/>
                        </a:rPr>
                        <a:t>$ Change</a:t>
                      </a:r>
                      <a:endParaRPr lang="en-CA" sz="1800" b="1" i="0" u="none" strike="noStrike" dirty="0">
                        <a:solidFill>
                          <a:sysClr val="windowText" lastClr="000000"/>
                        </a:solidFill>
                        <a:effectLst/>
                        <a:latin typeface="Century Gothic" panose="020B0502020202020204" pitchFamily="34" charset="0"/>
                      </a:endParaRPr>
                    </a:p>
                  </a:txBody>
                  <a:tcPr marL="0" marR="0" marT="0" marB="0" anchor="ctr"/>
                </a:tc>
                <a:extLst>
                  <a:ext uri="{0D108BD9-81ED-4DB2-BD59-A6C34878D82A}">
                    <a16:rowId xmlns:a16="http://schemas.microsoft.com/office/drawing/2014/main" val="2929400814"/>
                  </a:ext>
                </a:extLst>
              </a:tr>
              <a:tr h="535772">
                <a:tc>
                  <a:txBody>
                    <a:bodyPr/>
                    <a:lstStyle/>
                    <a:p>
                      <a:pPr algn="r" fontAlgn="b"/>
                      <a:r>
                        <a:rPr lang="en-CA" sz="1600" b="0" u="none" strike="noStrike" dirty="0">
                          <a:solidFill>
                            <a:sysClr val="windowText" lastClr="000000"/>
                          </a:solidFill>
                          <a:effectLst/>
                        </a:rPr>
                        <a:t>$866,000</a:t>
                      </a:r>
                      <a:endParaRPr lang="en-CA" sz="1600" b="0" i="0" u="none" strike="noStrike" dirty="0">
                        <a:solidFill>
                          <a:sysClr val="windowText" lastClr="000000"/>
                        </a:solidFill>
                        <a:effectLst/>
                        <a:latin typeface="+mn-lt"/>
                      </a:endParaRPr>
                    </a:p>
                  </a:txBody>
                  <a:tcPr marL="0" marR="0" marT="0" marB="0" anchor="b"/>
                </a:tc>
                <a:tc>
                  <a:txBody>
                    <a:bodyPr/>
                    <a:lstStyle/>
                    <a:p>
                      <a:pPr algn="r" fontAlgn="b"/>
                      <a:r>
                        <a:rPr lang="en-CA" sz="1600" b="0" u="none" strike="noStrike" dirty="0">
                          <a:solidFill>
                            <a:sysClr val="windowText" lastClr="000000"/>
                          </a:solidFill>
                          <a:effectLst/>
                        </a:rPr>
                        <a:t>$805,000</a:t>
                      </a:r>
                      <a:endParaRPr lang="en-CA" sz="1600" b="0" i="0" u="none" strike="noStrike" dirty="0">
                        <a:solidFill>
                          <a:sysClr val="windowText" lastClr="000000"/>
                        </a:solidFill>
                        <a:effectLst/>
                        <a:latin typeface="+mn-lt"/>
                      </a:endParaRPr>
                    </a:p>
                  </a:txBody>
                  <a:tcPr marL="0" marR="0" marT="0" marB="0" anchor="b"/>
                </a:tc>
                <a:tc>
                  <a:txBody>
                    <a:bodyPr/>
                    <a:lstStyle/>
                    <a:p>
                      <a:pPr marL="0" algn="r" defTabSz="914400" rtl="0" eaLnBrk="1" fontAlgn="b" latinLnBrk="0" hangingPunct="1"/>
                      <a:r>
                        <a:rPr lang="en-CA" sz="1600" b="0" u="none" strike="noStrike" kern="1200" dirty="0">
                          <a:solidFill>
                            <a:sysClr val="windowText" lastClr="000000"/>
                          </a:solidFill>
                          <a:effectLst/>
                          <a:latin typeface="+mn-lt"/>
                          <a:ea typeface="+mn-ea"/>
                          <a:cs typeface="+mn-cs"/>
                        </a:rPr>
                        <a:t>-7.04%</a:t>
                      </a:r>
                    </a:p>
                  </a:txBody>
                  <a:tcPr marL="0" marR="0" marT="0" marB="0" anchor="b"/>
                </a:tc>
                <a:tc>
                  <a:txBody>
                    <a:bodyPr/>
                    <a:lstStyle/>
                    <a:p>
                      <a:pPr marL="0" algn="r" defTabSz="914400" rtl="0" eaLnBrk="1" fontAlgn="b" latinLnBrk="0" hangingPunct="1"/>
                      <a:r>
                        <a:rPr lang="en-CA" sz="1600" b="0" u="none" strike="noStrike" kern="1200">
                          <a:solidFill>
                            <a:sysClr val="windowText" lastClr="000000"/>
                          </a:solidFill>
                          <a:effectLst/>
                          <a:latin typeface="+mn-lt"/>
                          <a:ea typeface="+mn-ea"/>
                          <a:cs typeface="+mn-cs"/>
                        </a:rPr>
                        <a:t>$7,633</a:t>
                      </a:r>
                    </a:p>
                  </a:txBody>
                  <a:tcPr marL="0" marR="0" marT="0" marB="0" anchor="b"/>
                </a:tc>
                <a:tc>
                  <a:txBody>
                    <a:bodyPr/>
                    <a:lstStyle/>
                    <a:p>
                      <a:pPr marL="0" algn="r" defTabSz="914400" rtl="0" eaLnBrk="1" fontAlgn="b" latinLnBrk="0" hangingPunct="1"/>
                      <a:r>
                        <a:rPr lang="en-CA" sz="1600" b="0" u="none" strike="noStrike" kern="1200">
                          <a:solidFill>
                            <a:sysClr val="windowText" lastClr="000000"/>
                          </a:solidFill>
                          <a:effectLst/>
                          <a:latin typeface="+mn-lt"/>
                          <a:ea typeface="+mn-ea"/>
                          <a:cs typeface="+mn-cs"/>
                        </a:rPr>
                        <a:t>$8,794</a:t>
                      </a:r>
                    </a:p>
                  </a:txBody>
                  <a:tcPr marL="0" marR="0" marT="0" marB="0" anchor="b"/>
                </a:tc>
                <a:tc>
                  <a:txBody>
                    <a:bodyPr/>
                    <a:lstStyle/>
                    <a:p>
                      <a:pPr marL="0" algn="r" defTabSz="914400" rtl="0" eaLnBrk="1" fontAlgn="b" latinLnBrk="0" hangingPunct="1"/>
                      <a:r>
                        <a:rPr lang="en-CA" sz="1600" b="0" u="none" strike="noStrike" kern="1200" dirty="0">
                          <a:solidFill>
                            <a:sysClr val="windowText" lastClr="000000"/>
                          </a:solidFill>
                          <a:effectLst/>
                          <a:latin typeface="+mn-lt"/>
                          <a:ea typeface="+mn-ea"/>
                          <a:cs typeface="+mn-cs"/>
                        </a:rPr>
                        <a:t>$1,160</a:t>
                      </a:r>
                    </a:p>
                  </a:txBody>
                  <a:tcPr marL="0" marR="0" marT="0" marB="0" anchor="b"/>
                </a:tc>
                <a:extLst>
                  <a:ext uri="{0D108BD9-81ED-4DB2-BD59-A6C34878D82A}">
                    <a16:rowId xmlns:a16="http://schemas.microsoft.com/office/drawing/2014/main" val="1908491366"/>
                  </a:ext>
                </a:extLst>
              </a:tr>
              <a:tr h="535772">
                <a:tc>
                  <a:txBody>
                    <a:bodyPr/>
                    <a:lstStyle/>
                    <a:p>
                      <a:pPr algn="r" fontAlgn="b"/>
                      <a:r>
                        <a:rPr lang="en-CA" sz="1600" b="0" u="none" strike="noStrike" dirty="0">
                          <a:solidFill>
                            <a:sysClr val="windowText" lastClr="000000"/>
                          </a:solidFill>
                          <a:effectLst/>
                        </a:rPr>
                        <a:t>$897,000</a:t>
                      </a:r>
                      <a:endParaRPr lang="en-CA" sz="1600" b="0" i="0" u="none" strike="noStrike" dirty="0">
                        <a:solidFill>
                          <a:sysClr val="windowText" lastClr="000000"/>
                        </a:solidFill>
                        <a:effectLst/>
                        <a:latin typeface="+mn-lt"/>
                      </a:endParaRPr>
                    </a:p>
                  </a:txBody>
                  <a:tcPr marL="0" marR="0" marT="0" marB="0" anchor="b"/>
                </a:tc>
                <a:tc>
                  <a:txBody>
                    <a:bodyPr/>
                    <a:lstStyle/>
                    <a:p>
                      <a:pPr algn="r" fontAlgn="b"/>
                      <a:r>
                        <a:rPr lang="en-CA" sz="1600" b="0" u="none" strike="noStrike" dirty="0">
                          <a:solidFill>
                            <a:sysClr val="windowText" lastClr="000000"/>
                          </a:solidFill>
                          <a:effectLst/>
                        </a:rPr>
                        <a:t>$897,000</a:t>
                      </a:r>
                      <a:endParaRPr lang="en-CA" sz="1600" b="0" i="0" u="none" strike="noStrike" dirty="0">
                        <a:solidFill>
                          <a:sysClr val="windowText" lastClr="000000"/>
                        </a:solidFill>
                        <a:effectLst/>
                        <a:latin typeface="+mn-lt"/>
                      </a:endParaRPr>
                    </a:p>
                  </a:txBody>
                  <a:tcPr marL="0" marR="0" marT="0" marB="0" anchor="b"/>
                </a:tc>
                <a:tc>
                  <a:txBody>
                    <a:bodyPr/>
                    <a:lstStyle/>
                    <a:p>
                      <a:pPr marL="0" algn="r" defTabSz="914400" rtl="0" eaLnBrk="1" fontAlgn="b" latinLnBrk="0" hangingPunct="1"/>
                      <a:r>
                        <a:rPr lang="en-CA" sz="1600" b="0" u="none" strike="noStrike" kern="1200" dirty="0">
                          <a:solidFill>
                            <a:sysClr val="windowText" lastClr="000000"/>
                          </a:solidFill>
                          <a:effectLst/>
                          <a:latin typeface="+mn-lt"/>
                          <a:ea typeface="+mn-ea"/>
                          <a:cs typeface="+mn-cs"/>
                        </a:rPr>
                        <a:t>0.00%</a:t>
                      </a:r>
                    </a:p>
                  </a:txBody>
                  <a:tcPr marL="0" marR="0" marT="0" marB="0" anchor="b"/>
                </a:tc>
                <a:tc>
                  <a:txBody>
                    <a:bodyPr/>
                    <a:lstStyle/>
                    <a:p>
                      <a:pPr marL="0" algn="r" defTabSz="914400" rtl="0" eaLnBrk="1" fontAlgn="b" latinLnBrk="0" hangingPunct="1"/>
                      <a:r>
                        <a:rPr lang="en-CA" sz="1600" b="0" u="none" strike="noStrike" kern="1200">
                          <a:solidFill>
                            <a:sysClr val="windowText" lastClr="000000"/>
                          </a:solidFill>
                          <a:effectLst/>
                          <a:latin typeface="+mn-lt"/>
                          <a:ea typeface="+mn-ea"/>
                          <a:cs typeface="+mn-cs"/>
                        </a:rPr>
                        <a:t>$7,907</a:t>
                      </a:r>
                    </a:p>
                  </a:txBody>
                  <a:tcPr marL="0" marR="0" marT="0" marB="0" anchor="b"/>
                </a:tc>
                <a:tc>
                  <a:txBody>
                    <a:bodyPr/>
                    <a:lstStyle/>
                    <a:p>
                      <a:pPr marL="0" algn="r" defTabSz="914400" rtl="0" eaLnBrk="1" fontAlgn="b" latinLnBrk="0" hangingPunct="1"/>
                      <a:r>
                        <a:rPr lang="en-CA" sz="1600" b="0" u="none" strike="noStrike" kern="1200">
                          <a:solidFill>
                            <a:sysClr val="windowText" lastClr="000000"/>
                          </a:solidFill>
                          <a:effectLst/>
                          <a:latin typeface="+mn-lt"/>
                          <a:ea typeface="+mn-ea"/>
                          <a:cs typeface="+mn-cs"/>
                        </a:rPr>
                        <a:t>$9,799</a:t>
                      </a:r>
                    </a:p>
                  </a:txBody>
                  <a:tcPr marL="0" marR="0" marT="0" marB="0" anchor="b"/>
                </a:tc>
                <a:tc>
                  <a:txBody>
                    <a:bodyPr/>
                    <a:lstStyle/>
                    <a:p>
                      <a:pPr marL="0" algn="r" defTabSz="914400" rtl="0" eaLnBrk="1" fontAlgn="b" latinLnBrk="0" hangingPunct="1"/>
                      <a:r>
                        <a:rPr lang="en-CA" sz="1600" b="0" u="none" strike="noStrike" kern="1200" dirty="0">
                          <a:solidFill>
                            <a:sysClr val="windowText" lastClr="000000"/>
                          </a:solidFill>
                          <a:effectLst/>
                          <a:latin typeface="+mn-lt"/>
                          <a:ea typeface="+mn-ea"/>
                          <a:cs typeface="+mn-cs"/>
                        </a:rPr>
                        <a:t>$1,892</a:t>
                      </a:r>
                    </a:p>
                  </a:txBody>
                  <a:tcPr marL="0" marR="0" marT="0" marB="0" anchor="b"/>
                </a:tc>
                <a:extLst>
                  <a:ext uri="{0D108BD9-81ED-4DB2-BD59-A6C34878D82A}">
                    <a16:rowId xmlns:a16="http://schemas.microsoft.com/office/drawing/2014/main" val="1655249425"/>
                  </a:ext>
                </a:extLst>
              </a:tr>
              <a:tr h="535772">
                <a:tc>
                  <a:txBody>
                    <a:bodyPr/>
                    <a:lstStyle/>
                    <a:p>
                      <a:pPr algn="r" fontAlgn="b"/>
                      <a:r>
                        <a:rPr lang="en-CA" sz="1600" b="0" u="none" strike="noStrike" dirty="0">
                          <a:solidFill>
                            <a:sysClr val="windowText" lastClr="000000"/>
                          </a:solidFill>
                          <a:effectLst/>
                        </a:rPr>
                        <a:t>$876,000</a:t>
                      </a:r>
                      <a:endParaRPr lang="en-CA" sz="1600" b="0" i="0" u="none" strike="noStrike" dirty="0">
                        <a:solidFill>
                          <a:sysClr val="windowText" lastClr="000000"/>
                        </a:solidFill>
                        <a:effectLst/>
                        <a:latin typeface="+mn-lt"/>
                      </a:endParaRPr>
                    </a:p>
                  </a:txBody>
                  <a:tcPr marL="0" marR="0" marT="0" marB="0" anchor="b"/>
                </a:tc>
                <a:tc>
                  <a:txBody>
                    <a:bodyPr/>
                    <a:lstStyle/>
                    <a:p>
                      <a:pPr algn="r" fontAlgn="b"/>
                      <a:r>
                        <a:rPr lang="en-CA" sz="1600" b="0" u="none" strike="noStrike" dirty="0">
                          <a:solidFill>
                            <a:sysClr val="windowText" lastClr="000000"/>
                          </a:solidFill>
                          <a:effectLst/>
                        </a:rPr>
                        <a:t>$960,000</a:t>
                      </a:r>
                      <a:endParaRPr lang="en-CA" sz="1600" b="0" i="0" u="none" strike="noStrike" dirty="0">
                        <a:solidFill>
                          <a:sysClr val="windowText" lastClr="000000"/>
                        </a:solidFill>
                        <a:effectLst/>
                        <a:latin typeface="+mn-lt"/>
                      </a:endParaRPr>
                    </a:p>
                  </a:txBody>
                  <a:tcPr marL="0" marR="0" marT="0" marB="0" anchor="b"/>
                </a:tc>
                <a:tc>
                  <a:txBody>
                    <a:bodyPr/>
                    <a:lstStyle/>
                    <a:p>
                      <a:pPr marL="0" algn="r" defTabSz="914400" rtl="0" eaLnBrk="1" fontAlgn="b" latinLnBrk="0" hangingPunct="1"/>
                      <a:r>
                        <a:rPr lang="en-CA" sz="1600" b="0" u="none" strike="noStrike" kern="1200" dirty="0">
                          <a:solidFill>
                            <a:sysClr val="windowText" lastClr="000000"/>
                          </a:solidFill>
                          <a:effectLst/>
                          <a:latin typeface="+mn-lt"/>
                          <a:ea typeface="+mn-ea"/>
                          <a:cs typeface="+mn-cs"/>
                        </a:rPr>
                        <a:t>9.59%</a:t>
                      </a:r>
                    </a:p>
                  </a:txBody>
                  <a:tcPr marL="0" marR="0" marT="0" marB="0" anchor="b"/>
                </a:tc>
                <a:tc>
                  <a:txBody>
                    <a:bodyPr/>
                    <a:lstStyle/>
                    <a:p>
                      <a:pPr marL="0" algn="r" defTabSz="914400" rtl="0" eaLnBrk="1" fontAlgn="b" latinLnBrk="0" hangingPunct="1"/>
                      <a:r>
                        <a:rPr lang="en-CA" sz="1600" b="0" u="none" strike="noStrike" kern="1200">
                          <a:solidFill>
                            <a:sysClr val="windowText" lastClr="000000"/>
                          </a:solidFill>
                          <a:effectLst/>
                          <a:latin typeface="+mn-lt"/>
                          <a:ea typeface="+mn-ea"/>
                          <a:cs typeface="+mn-cs"/>
                        </a:rPr>
                        <a:t>$7,722</a:t>
                      </a:r>
                    </a:p>
                  </a:txBody>
                  <a:tcPr marL="0" marR="0" marT="0" marB="0" anchor="b"/>
                </a:tc>
                <a:tc>
                  <a:txBody>
                    <a:bodyPr/>
                    <a:lstStyle/>
                    <a:p>
                      <a:pPr marL="0" algn="r" defTabSz="914400" rtl="0" eaLnBrk="1" fontAlgn="b" latinLnBrk="0" hangingPunct="1"/>
                      <a:r>
                        <a:rPr lang="en-CA" sz="1600" b="0" u="none" strike="noStrike" kern="1200">
                          <a:solidFill>
                            <a:sysClr val="windowText" lastClr="000000"/>
                          </a:solidFill>
                          <a:effectLst/>
                          <a:latin typeface="+mn-lt"/>
                          <a:ea typeface="+mn-ea"/>
                          <a:cs typeface="+mn-cs"/>
                        </a:rPr>
                        <a:t>$10,487</a:t>
                      </a:r>
                    </a:p>
                  </a:txBody>
                  <a:tcPr marL="0" marR="0" marT="0" marB="0" anchor="b"/>
                </a:tc>
                <a:tc>
                  <a:txBody>
                    <a:bodyPr/>
                    <a:lstStyle/>
                    <a:p>
                      <a:pPr marL="0" algn="r" defTabSz="914400" rtl="0" eaLnBrk="1" fontAlgn="b" latinLnBrk="0" hangingPunct="1"/>
                      <a:r>
                        <a:rPr lang="en-CA" sz="1600" b="0" u="none" strike="noStrike" kern="1200" dirty="0">
                          <a:solidFill>
                            <a:sysClr val="windowText" lastClr="000000"/>
                          </a:solidFill>
                          <a:effectLst/>
                          <a:latin typeface="+mn-lt"/>
                          <a:ea typeface="+mn-ea"/>
                          <a:cs typeface="+mn-cs"/>
                        </a:rPr>
                        <a:t>$2,765</a:t>
                      </a:r>
                    </a:p>
                  </a:txBody>
                  <a:tcPr marL="0" marR="0" marT="0" marB="0" anchor="b"/>
                </a:tc>
                <a:extLst>
                  <a:ext uri="{0D108BD9-81ED-4DB2-BD59-A6C34878D82A}">
                    <a16:rowId xmlns:a16="http://schemas.microsoft.com/office/drawing/2014/main" val="1606781063"/>
                  </a:ext>
                </a:extLst>
              </a:tr>
              <a:tr h="565537">
                <a:tc>
                  <a:txBody>
                    <a:bodyPr/>
                    <a:lstStyle/>
                    <a:p>
                      <a:pPr algn="r" fontAlgn="b"/>
                      <a:r>
                        <a:rPr lang="en-CA" sz="1600" b="0" u="none" strike="noStrike" dirty="0">
                          <a:solidFill>
                            <a:sysClr val="windowText" lastClr="000000"/>
                          </a:solidFill>
                          <a:effectLst/>
                        </a:rPr>
                        <a:t>$819,900</a:t>
                      </a:r>
                      <a:endParaRPr lang="en-CA" sz="1600" b="0" i="0" u="none" strike="noStrike" dirty="0">
                        <a:solidFill>
                          <a:sysClr val="windowText" lastClr="000000"/>
                        </a:solidFill>
                        <a:effectLst/>
                        <a:latin typeface="+mn-lt"/>
                      </a:endParaRPr>
                    </a:p>
                  </a:txBody>
                  <a:tcPr marL="0" marR="0" marT="0" marB="0" anchor="b"/>
                </a:tc>
                <a:tc>
                  <a:txBody>
                    <a:bodyPr/>
                    <a:lstStyle/>
                    <a:p>
                      <a:pPr algn="r" fontAlgn="b"/>
                      <a:r>
                        <a:rPr lang="en-CA" sz="1600" b="0" u="none" strike="noStrike" dirty="0">
                          <a:solidFill>
                            <a:sysClr val="windowText" lastClr="000000"/>
                          </a:solidFill>
                          <a:effectLst/>
                        </a:rPr>
                        <a:t>$960,900</a:t>
                      </a:r>
                      <a:endParaRPr lang="en-CA" sz="1600" b="0" i="0" u="none" strike="noStrike" dirty="0">
                        <a:solidFill>
                          <a:sysClr val="windowText" lastClr="000000"/>
                        </a:solidFill>
                        <a:effectLst/>
                        <a:latin typeface="+mn-lt"/>
                      </a:endParaRPr>
                    </a:p>
                  </a:txBody>
                  <a:tcPr marL="0" marR="0" marT="0" marB="0" anchor="b"/>
                </a:tc>
                <a:tc>
                  <a:txBody>
                    <a:bodyPr/>
                    <a:lstStyle/>
                    <a:p>
                      <a:pPr marL="0" algn="r" defTabSz="914400" rtl="0" eaLnBrk="1" fontAlgn="b" latinLnBrk="0" hangingPunct="1"/>
                      <a:r>
                        <a:rPr lang="en-CA" sz="1600" b="0" u="none" strike="noStrike" kern="1200" dirty="0">
                          <a:solidFill>
                            <a:sysClr val="windowText" lastClr="000000"/>
                          </a:solidFill>
                          <a:effectLst/>
                          <a:latin typeface="+mn-lt"/>
                          <a:ea typeface="+mn-ea"/>
                          <a:cs typeface="+mn-cs"/>
                        </a:rPr>
                        <a:t>17.20%</a:t>
                      </a:r>
                    </a:p>
                  </a:txBody>
                  <a:tcPr marL="0" marR="0" marT="0" marB="0" anchor="b"/>
                </a:tc>
                <a:tc>
                  <a:txBody>
                    <a:bodyPr/>
                    <a:lstStyle/>
                    <a:p>
                      <a:pPr marL="0" algn="r" defTabSz="914400" rtl="0" eaLnBrk="1" fontAlgn="b" latinLnBrk="0" hangingPunct="1"/>
                      <a:r>
                        <a:rPr lang="en-CA" sz="1600" b="0" u="none" strike="noStrike" kern="1200">
                          <a:solidFill>
                            <a:sysClr val="windowText" lastClr="000000"/>
                          </a:solidFill>
                          <a:effectLst/>
                          <a:latin typeface="+mn-lt"/>
                          <a:ea typeface="+mn-ea"/>
                          <a:cs typeface="+mn-cs"/>
                        </a:rPr>
                        <a:t>$7,227</a:t>
                      </a:r>
                    </a:p>
                  </a:txBody>
                  <a:tcPr marL="0" marR="0" marT="0" marB="0" anchor="b"/>
                </a:tc>
                <a:tc>
                  <a:txBody>
                    <a:bodyPr/>
                    <a:lstStyle/>
                    <a:p>
                      <a:pPr marL="0" algn="r" defTabSz="914400" rtl="0" eaLnBrk="1" fontAlgn="b" latinLnBrk="0" hangingPunct="1"/>
                      <a:r>
                        <a:rPr lang="en-CA" sz="1600" b="0" u="none" strike="noStrike" kern="1200">
                          <a:solidFill>
                            <a:sysClr val="windowText" lastClr="000000"/>
                          </a:solidFill>
                          <a:effectLst/>
                          <a:latin typeface="+mn-lt"/>
                          <a:ea typeface="+mn-ea"/>
                          <a:cs typeface="+mn-cs"/>
                        </a:rPr>
                        <a:t>$10,497</a:t>
                      </a:r>
                    </a:p>
                  </a:txBody>
                  <a:tcPr marL="0" marR="0" marT="0" marB="0" anchor="b"/>
                </a:tc>
                <a:tc>
                  <a:txBody>
                    <a:bodyPr/>
                    <a:lstStyle/>
                    <a:p>
                      <a:pPr marL="0" algn="r" defTabSz="914400" rtl="0" eaLnBrk="1" fontAlgn="b" latinLnBrk="0" hangingPunct="1"/>
                      <a:r>
                        <a:rPr lang="en-CA" sz="1600" b="0" u="none" strike="noStrike" kern="1200" dirty="0">
                          <a:solidFill>
                            <a:sysClr val="windowText" lastClr="000000"/>
                          </a:solidFill>
                          <a:effectLst/>
                          <a:latin typeface="+mn-lt"/>
                          <a:ea typeface="+mn-ea"/>
                          <a:cs typeface="+mn-cs"/>
                        </a:rPr>
                        <a:t>$3,270</a:t>
                      </a:r>
                    </a:p>
                  </a:txBody>
                  <a:tcPr marL="0" marR="0" marT="0" marB="0" anchor="b"/>
                </a:tc>
                <a:extLst>
                  <a:ext uri="{0D108BD9-81ED-4DB2-BD59-A6C34878D82A}">
                    <a16:rowId xmlns:a16="http://schemas.microsoft.com/office/drawing/2014/main" val="3565926771"/>
                  </a:ext>
                </a:extLst>
              </a:tr>
              <a:tr h="535772">
                <a:tc>
                  <a:txBody>
                    <a:bodyPr/>
                    <a:lstStyle/>
                    <a:p>
                      <a:pPr algn="r" fontAlgn="b"/>
                      <a:r>
                        <a:rPr lang="en-CA" sz="1600" b="0" u="none" strike="noStrike" dirty="0">
                          <a:solidFill>
                            <a:sysClr val="windowText" lastClr="000000"/>
                          </a:solidFill>
                          <a:effectLst/>
                        </a:rPr>
                        <a:t>$829,400</a:t>
                      </a:r>
                      <a:endParaRPr lang="en-CA" sz="1600" b="0" i="0" u="none" strike="noStrike" dirty="0">
                        <a:solidFill>
                          <a:sysClr val="windowText" lastClr="000000"/>
                        </a:solidFill>
                        <a:effectLst/>
                        <a:latin typeface="+mn-lt"/>
                      </a:endParaRPr>
                    </a:p>
                  </a:txBody>
                  <a:tcPr marL="0" marR="0" marT="0" marB="0" anchor="b"/>
                </a:tc>
                <a:tc>
                  <a:txBody>
                    <a:bodyPr/>
                    <a:lstStyle/>
                    <a:p>
                      <a:pPr algn="r" fontAlgn="b"/>
                      <a:r>
                        <a:rPr lang="en-CA" sz="1600" b="0" u="none" strike="noStrike" dirty="0">
                          <a:solidFill>
                            <a:sysClr val="windowText" lastClr="000000"/>
                          </a:solidFill>
                          <a:effectLst/>
                        </a:rPr>
                        <a:t>$1,228,000</a:t>
                      </a:r>
                      <a:endParaRPr lang="en-CA" sz="1600" b="0" i="0" u="none" strike="noStrike" dirty="0">
                        <a:solidFill>
                          <a:sysClr val="windowText" lastClr="000000"/>
                        </a:solidFill>
                        <a:effectLst/>
                        <a:latin typeface="+mn-lt"/>
                      </a:endParaRPr>
                    </a:p>
                  </a:txBody>
                  <a:tcPr marL="0" marR="0" marT="0" marB="0" anchor="b"/>
                </a:tc>
                <a:tc>
                  <a:txBody>
                    <a:bodyPr/>
                    <a:lstStyle/>
                    <a:p>
                      <a:pPr marL="0" algn="r" defTabSz="914400" rtl="0" eaLnBrk="1" fontAlgn="b" latinLnBrk="0" hangingPunct="1"/>
                      <a:r>
                        <a:rPr lang="en-CA" sz="1600" b="0" u="none" strike="noStrike" kern="1200" dirty="0">
                          <a:solidFill>
                            <a:sysClr val="windowText" lastClr="000000"/>
                          </a:solidFill>
                          <a:effectLst/>
                          <a:latin typeface="+mn-lt"/>
                          <a:ea typeface="+mn-ea"/>
                          <a:cs typeface="+mn-cs"/>
                        </a:rPr>
                        <a:t>48.06%</a:t>
                      </a:r>
                    </a:p>
                  </a:txBody>
                  <a:tcPr marL="0" marR="0" marT="0" marB="0" anchor="b"/>
                </a:tc>
                <a:tc>
                  <a:txBody>
                    <a:bodyPr/>
                    <a:lstStyle/>
                    <a:p>
                      <a:pPr marL="0" algn="r" defTabSz="914400" rtl="0" eaLnBrk="1" fontAlgn="b" latinLnBrk="0" hangingPunct="1"/>
                      <a:r>
                        <a:rPr lang="en-CA" sz="1600" b="0" u="none" strike="noStrike" kern="1200" dirty="0">
                          <a:solidFill>
                            <a:sysClr val="windowText" lastClr="000000"/>
                          </a:solidFill>
                          <a:effectLst/>
                          <a:latin typeface="+mn-lt"/>
                          <a:ea typeface="+mn-ea"/>
                          <a:cs typeface="+mn-cs"/>
                        </a:rPr>
                        <a:t>$7,311</a:t>
                      </a:r>
                    </a:p>
                  </a:txBody>
                  <a:tcPr marL="0" marR="0" marT="0" marB="0" anchor="b"/>
                </a:tc>
                <a:tc>
                  <a:txBody>
                    <a:bodyPr/>
                    <a:lstStyle/>
                    <a:p>
                      <a:pPr marL="0" algn="r" defTabSz="914400" rtl="0" eaLnBrk="1" fontAlgn="b" latinLnBrk="0" hangingPunct="1"/>
                      <a:r>
                        <a:rPr lang="en-CA" sz="1600" b="0" u="none" strike="noStrike" kern="1200">
                          <a:solidFill>
                            <a:sysClr val="windowText" lastClr="000000"/>
                          </a:solidFill>
                          <a:effectLst/>
                          <a:latin typeface="+mn-lt"/>
                          <a:ea typeface="+mn-ea"/>
                          <a:cs typeface="+mn-cs"/>
                        </a:rPr>
                        <a:t>$13,414</a:t>
                      </a:r>
                    </a:p>
                  </a:txBody>
                  <a:tcPr marL="0" marR="0" marT="0" marB="0" anchor="b"/>
                </a:tc>
                <a:tc>
                  <a:txBody>
                    <a:bodyPr/>
                    <a:lstStyle/>
                    <a:p>
                      <a:pPr marL="0" algn="r" defTabSz="914400" rtl="0" eaLnBrk="1" fontAlgn="b" latinLnBrk="0" hangingPunct="1"/>
                      <a:r>
                        <a:rPr lang="en-CA" sz="1600" b="0" u="none" strike="noStrike" kern="1200" dirty="0">
                          <a:solidFill>
                            <a:sysClr val="windowText" lastClr="000000"/>
                          </a:solidFill>
                          <a:effectLst/>
                          <a:latin typeface="+mn-lt"/>
                          <a:ea typeface="+mn-ea"/>
                          <a:cs typeface="+mn-cs"/>
                        </a:rPr>
                        <a:t>$6,104</a:t>
                      </a:r>
                    </a:p>
                  </a:txBody>
                  <a:tcPr marL="0" marR="0" marT="0" marB="0" anchor="b"/>
                </a:tc>
                <a:extLst>
                  <a:ext uri="{0D108BD9-81ED-4DB2-BD59-A6C34878D82A}">
                    <a16:rowId xmlns:a16="http://schemas.microsoft.com/office/drawing/2014/main" val="3460455001"/>
                  </a:ext>
                </a:extLst>
              </a:tr>
              <a:tr h="535772">
                <a:tc>
                  <a:txBody>
                    <a:bodyPr/>
                    <a:lstStyle/>
                    <a:p>
                      <a:pPr algn="r" fontAlgn="b"/>
                      <a:r>
                        <a:rPr lang="en-CA" sz="1600" b="0" u="none" strike="noStrike" dirty="0">
                          <a:solidFill>
                            <a:sysClr val="windowText" lastClr="000000"/>
                          </a:solidFill>
                          <a:effectLst/>
                        </a:rPr>
                        <a:t>$986,000</a:t>
                      </a:r>
                      <a:endParaRPr lang="en-CA" sz="1600" b="0" i="0" u="none" strike="noStrike" dirty="0">
                        <a:solidFill>
                          <a:sysClr val="windowText" lastClr="000000"/>
                        </a:solidFill>
                        <a:effectLst/>
                        <a:latin typeface="+mn-lt"/>
                      </a:endParaRPr>
                    </a:p>
                  </a:txBody>
                  <a:tcPr marL="0" marR="0" marT="0" marB="0" anchor="b"/>
                </a:tc>
                <a:tc>
                  <a:txBody>
                    <a:bodyPr/>
                    <a:lstStyle/>
                    <a:p>
                      <a:pPr algn="r" fontAlgn="b"/>
                      <a:r>
                        <a:rPr lang="en-CA" sz="1600" b="0" u="none" strike="noStrike" dirty="0">
                          <a:solidFill>
                            <a:sysClr val="windowText" lastClr="000000"/>
                          </a:solidFill>
                          <a:effectLst/>
                        </a:rPr>
                        <a:t>$2,326,000</a:t>
                      </a:r>
                      <a:endParaRPr lang="en-CA" sz="1600" b="0" i="0" u="none" strike="noStrike" dirty="0">
                        <a:solidFill>
                          <a:sysClr val="windowText" lastClr="000000"/>
                        </a:solidFill>
                        <a:effectLst/>
                        <a:latin typeface="+mn-lt"/>
                      </a:endParaRPr>
                    </a:p>
                  </a:txBody>
                  <a:tcPr marL="0" marR="0" marT="0" marB="0" anchor="b"/>
                </a:tc>
                <a:tc>
                  <a:txBody>
                    <a:bodyPr/>
                    <a:lstStyle/>
                    <a:p>
                      <a:pPr marL="0" algn="r" defTabSz="914400" rtl="0" eaLnBrk="1" fontAlgn="b" latinLnBrk="0" hangingPunct="1"/>
                      <a:r>
                        <a:rPr lang="en-CA" sz="1600" b="0" u="none" strike="noStrike" kern="1200">
                          <a:solidFill>
                            <a:sysClr val="windowText" lastClr="000000"/>
                          </a:solidFill>
                          <a:effectLst/>
                          <a:latin typeface="+mn-lt"/>
                          <a:ea typeface="+mn-ea"/>
                          <a:cs typeface="+mn-cs"/>
                        </a:rPr>
                        <a:t>135.90%</a:t>
                      </a:r>
                    </a:p>
                  </a:txBody>
                  <a:tcPr marL="0" marR="0" marT="0" marB="0" anchor="b"/>
                </a:tc>
                <a:tc>
                  <a:txBody>
                    <a:bodyPr/>
                    <a:lstStyle/>
                    <a:p>
                      <a:pPr marL="0" algn="r" defTabSz="914400" rtl="0" eaLnBrk="1" fontAlgn="b" latinLnBrk="0" hangingPunct="1"/>
                      <a:r>
                        <a:rPr lang="en-CA" sz="1600" b="0" u="none" strike="noStrike" kern="1200">
                          <a:solidFill>
                            <a:sysClr val="windowText" lastClr="000000"/>
                          </a:solidFill>
                          <a:effectLst/>
                          <a:latin typeface="+mn-lt"/>
                          <a:ea typeface="+mn-ea"/>
                          <a:cs typeface="+mn-cs"/>
                        </a:rPr>
                        <a:t>$8,691</a:t>
                      </a:r>
                    </a:p>
                  </a:txBody>
                  <a:tcPr marL="0" marR="0" marT="0" marB="0" anchor="b"/>
                </a:tc>
                <a:tc>
                  <a:txBody>
                    <a:bodyPr/>
                    <a:lstStyle/>
                    <a:p>
                      <a:pPr marL="0" algn="r" defTabSz="914400" rtl="0" eaLnBrk="1" fontAlgn="b" latinLnBrk="0" hangingPunct="1"/>
                      <a:r>
                        <a:rPr lang="en-CA" sz="1600" b="0" u="none" strike="noStrike" kern="1200" dirty="0">
                          <a:solidFill>
                            <a:sysClr val="windowText" lastClr="000000"/>
                          </a:solidFill>
                          <a:effectLst/>
                          <a:latin typeface="+mn-lt"/>
                          <a:ea typeface="+mn-ea"/>
                          <a:cs typeface="+mn-cs"/>
                        </a:rPr>
                        <a:t>$25,409</a:t>
                      </a:r>
                    </a:p>
                  </a:txBody>
                  <a:tcPr marL="0" marR="0" marT="0" marB="0" anchor="b"/>
                </a:tc>
                <a:tc>
                  <a:txBody>
                    <a:bodyPr/>
                    <a:lstStyle/>
                    <a:p>
                      <a:pPr marL="0" algn="r" defTabSz="914400" rtl="0" eaLnBrk="1" fontAlgn="b" latinLnBrk="0" hangingPunct="1"/>
                      <a:r>
                        <a:rPr lang="en-CA" sz="1600" b="0" u="none" strike="noStrike" kern="1200" dirty="0">
                          <a:solidFill>
                            <a:sysClr val="windowText" lastClr="000000"/>
                          </a:solidFill>
                          <a:effectLst/>
                          <a:latin typeface="+mn-lt"/>
                          <a:ea typeface="+mn-ea"/>
                          <a:cs typeface="+mn-cs"/>
                        </a:rPr>
                        <a:t>$16,718</a:t>
                      </a:r>
                    </a:p>
                  </a:txBody>
                  <a:tcPr marL="0" marR="0" marT="0" marB="0" anchor="b"/>
                </a:tc>
                <a:extLst>
                  <a:ext uri="{0D108BD9-81ED-4DB2-BD59-A6C34878D82A}">
                    <a16:rowId xmlns:a16="http://schemas.microsoft.com/office/drawing/2014/main" val="3447910808"/>
                  </a:ext>
                </a:extLst>
              </a:tr>
            </a:tbl>
          </a:graphicData>
        </a:graphic>
      </p:graphicFrame>
      <p:sp>
        <p:nvSpPr>
          <p:cNvPr id="13" name="TextBox 12">
            <a:extLst>
              <a:ext uri="{FF2B5EF4-FFF2-40B4-BE49-F238E27FC236}">
                <a16:creationId xmlns:a16="http://schemas.microsoft.com/office/drawing/2014/main" id="{F3DCA24E-FAC6-2961-19DA-713D580FBA36}"/>
              </a:ext>
            </a:extLst>
          </p:cNvPr>
          <p:cNvSpPr txBox="1"/>
          <p:nvPr/>
        </p:nvSpPr>
        <p:spPr>
          <a:xfrm>
            <a:off x="2039815" y="5754319"/>
            <a:ext cx="8378602" cy="646331"/>
          </a:xfrm>
          <a:prstGeom prst="rect">
            <a:avLst/>
          </a:prstGeom>
          <a:noFill/>
        </p:spPr>
        <p:txBody>
          <a:bodyPr wrap="square" rtlCol="0">
            <a:spAutoFit/>
          </a:bodyPr>
          <a:lstStyle/>
          <a:p>
            <a:r>
              <a:rPr lang="en-US" dirty="0">
                <a:solidFill>
                  <a:schemeClr val="bg1"/>
                </a:solidFill>
              </a:rPr>
              <a:t>Business property values increased  by and average of 12% in 2023 returning to pre-COVID values (2020)  </a:t>
            </a:r>
            <a:endParaRPr lang="en-CA" dirty="0">
              <a:solidFill>
                <a:schemeClr val="bg1"/>
              </a:solidFill>
            </a:endParaRPr>
          </a:p>
        </p:txBody>
      </p:sp>
    </p:spTree>
    <p:extLst>
      <p:ext uri="{BB962C8B-B14F-4D97-AF65-F5344CB8AC3E}">
        <p14:creationId xmlns:p14="http://schemas.microsoft.com/office/powerpoint/2010/main" val="315242643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CF9A6F-0A4E-6802-6208-9450F896E803}"/>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9AF3DDD5-20B7-8F8C-FA5E-59EAF8B275A7}"/>
              </a:ext>
            </a:extLst>
          </p:cNvPr>
          <p:cNvSpPr>
            <a:spLocks noGrp="1"/>
          </p:cNvSpPr>
          <p:nvPr>
            <p:ph type="title"/>
          </p:nvPr>
        </p:nvSpPr>
        <p:spPr>
          <a:xfrm>
            <a:off x="2188817" y="336362"/>
            <a:ext cx="8229600" cy="885527"/>
          </a:xfrm>
        </p:spPr>
        <p:txBody>
          <a:bodyPr>
            <a:normAutofit fontScale="90000"/>
          </a:bodyPr>
          <a:lstStyle/>
          <a:p>
            <a:pPr algn="ctr"/>
            <a:r>
              <a:rPr lang="en-CA" dirty="0">
                <a:solidFill>
                  <a:schemeClr val="bg1"/>
                </a:solidFill>
                <a:latin typeface="Century Gothic" panose="020B0502020202020204" pitchFamily="34" charset="0"/>
              </a:rPr>
              <a:t>Potential Split class &amp; Business</a:t>
            </a:r>
            <a:br>
              <a:rPr lang="en-CA" dirty="0">
                <a:solidFill>
                  <a:schemeClr val="bg1"/>
                </a:solidFill>
                <a:latin typeface="Century Gothic" panose="020B0502020202020204" pitchFamily="34" charset="0"/>
              </a:rPr>
            </a:br>
            <a:r>
              <a:rPr lang="en-CA" dirty="0">
                <a:solidFill>
                  <a:schemeClr val="bg1"/>
                </a:solidFill>
                <a:latin typeface="Century Gothic" panose="020B0502020202020204" pitchFamily="34" charset="0"/>
              </a:rPr>
              <a:t>Property Tax Impacts</a:t>
            </a:r>
          </a:p>
        </p:txBody>
      </p:sp>
      <p:graphicFrame>
        <p:nvGraphicFramePr>
          <p:cNvPr id="3" name="Table 2">
            <a:extLst>
              <a:ext uri="{FF2B5EF4-FFF2-40B4-BE49-F238E27FC236}">
                <a16:creationId xmlns:a16="http://schemas.microsoft.com/office/drawing/2014/main" id="{FBBAE6BB-4380-20D9-2DB1-9833CFDF6D1D}"/>
              </a:ext>
            </a:extLst>
          </p:cNvPr>
          <p:cNvGraphicFramePr>
            <a:graphicFrameLocks noGrp="1"/>
          </p:cNvGraphicFramePr>
          <p:nvPr>
            <p:extLst>
              <p:ext uri="{D42A27DB-BD31-4B8C-83A1-F6EECF244321}">
                <p14:modId xmlns:p14="http://schemas.microsoft.com/office/powerpoint/2010/main" val="536227691"/>
              </p:ext>
            </p:extLst>
          </p:nvPr>
        </p:nvGraphicFramePr>
        <p:xfrm>
          <a:off x="1701520" y="1657978"/>
          <a:ext cx="9214130" cy="4679924"/>
        </p:xfrm>
        <a:graphic>
          <a:graphicData uri="http://schemas.openxmlformats.org/drawingml/2006/table">
            <a:tbl>
              <a:tblPr>
                <a:tableStyleId>{3C2FFA5D-87B4-456A-9821-1D502468CF0F}</a:tableStyleId>
              </a:tblPr>
              <a:tblGrid>
                <a:gridCol w="1428579">
                  <a:extLst>
                    <a:ext uri="{9D8B030D-6E8A-4147-A177-3AD203B41FA5}">
                      <a16:colId xmlns:a16="http://schemas.microsoft.com/office/drawing/2014/main" val="227765784"/>
                    </a:ext>
                  </a:extLst>
                </a:gridCol>
                <a:gridCol w="1428579">
                  <a:extLst>
                    <a:ext uri="{9D8B030D-6E8A-4147-A177-3AD203B41FA5}">
                      <a16:colId xmlns:a16="http://schemas.microsoft.com/office/drawing/2014/main" val="2540383643"/>
                    </a:ext>
                  </a:extLst>
                </a:gridCol>
                <a:gridCol w="1521950">
                  <a:extLst>
                    <a:ext uri="{9D8B030D-6E8A-4147-A177-3AD203B41FA5}">
                      <a16:colId xmlns:a16="http://schemas.microsoft.com/office/drawing/2014/main" val="3565709874"/>
                    </a:ext>
                  </a:extLst>
                </a:gridCol>
                <a:gridCol w="1157801">
                  <a:extLst>
                    <a:ext uri="{9D8B030D-6E8A-4147-A177-3AD203B41FA5}">
                      <a16:colId xmlns:a16="http://schemas.microsoft.com/office/drawing/2014/main" val="2668665689"/>
                    </a:ext>
                  </a:extLst>
                </a:gridCol>
                <a:gridCol w="1419241">
                  <a:extLst>
                    <a:ext uri="{9D8B030D-6E8A-4147-A177-3AD203B41FA5}">
                      <a16:colId xmlns:a16="http://schemas.microsoft.com/office/drawing/2014/main" val="2019522572"/>
                    </a:ext>
                  </a:extLst>
                </a:gridCol>
                <a:gridCol w="1192639">
                  <a:extLst>
                    <a:ext uri="{9D8B030D-6E8A-4147-A177-3AD203B41FA5}">
                      <a16:colId xmlns:a16="http://schemas.microsoft.com/office/drawing/2014/main" val="3003000623"/>
                    </a:ext>
                  </a:extLst>
                </a:gridCol>
                <a:gridCol w="1065341">
                  <a:extLst>
                    <a:ext uri="{9D8B030D-6E8A-4147-A177-3AD203B41FA5}">
                      <a16:colId xmlns:a16="http://schemas.microsoft.com/office/drawing/2014/main" val="282801675"/>
                    </a:ext>
                  </a:extLst>
                </a:gridCol>
              </a:tblGrid>
              <a:tr h="686907">
                <a:tc>
                  <a:txBody>
                    <a:bodyPr/>
                    <a:lstStyle/>
                    <a:p>
                      <a:pPr algn="ctr" fontAlgn="b"/>
                      <a:endParaRPr lang="en-CA" sz="1800" b="1" i="0" u="none" strike="noStrike" dirty="0">
                        <a:solidFill>
                          <a:sysClr val="windowText" lastClr="000000"/>
                        </a:solidFill>
                        <a:effectLst/>
                        <a:latin typeface="Century Gothic" panose="020B0502020202020204" pitchFamily="34" charset="0"/>
                      </a:endParaRPr>
                    </a:p>
                  </a:txBody>
                  <a:tcPr marL="0" marR="0" marT="0" marB="0" anchor="ctr"/>
                </a:tc>
                <a:tc>
                  <a:txBody>
                    <a:bodyPr/>
                    <a:lstStyle/>
                    <a:p>
                      <a:pPr algn="ctr" fontAlgn="b"/>
                      <a:r>
                        <a:rPr lang="en-CA" sz="1800" b="1" u="none" strike="noStrike" dirty="0">
                          <a:solidFill>
                            <a:sysClr val="windowText" lastClr="000000"/>
                          </a:solidFill>
                          <a:effectLst/>
                        </a:rPr>
                        <a:t>Assessed Value 2023</a:t>
                      </a:r>
                      <a:endParaRPr lang="en-CA" sz="1800" b="1" i="0" u="none" strike="noStrike" dirty="0">
                        <a:solidFill>
                          <a:sysClr val="windowText" lastClr="000000"/>
                        </a:solidFill>
                        <a:effectLst/>
                        <a:latin typeface="Century Gothic" panose="020B0502020202020204" pitchFamily="34" charset="0"/>
                      </a:endParaRPr>
                    </a:p>
                  </a:txBody>
                  <a:tcPr marL="0" marR="0" marT="0" marB="0" anchor="ctr"/>
                </a:tc>
                <a:tc>
                  <a:txBody>
                    <a:bodyPr/>
                    <a:lstStyle/>
                    <a:p>
                      <a:pPr algn="ctr" fontAlgn="b"/>
                      <a:r>
                        <a:rPr lang="en-CA" sz="1800" b="1" u="none" strike="noStrike" dirty="0">
                          <a:solidFill>
                            <a:sysClr val="windowText" lastClr="000000"/>
                          </a:solidFill>
                          <a:effectLst/>
                        </a:rPr>
                        <a:t>Assessed Value 2024</a:t>
                      </a:r>
                      <a:endParaRPr lang="en-CA" sz="1800" b="1" i="0" u="none" strike="noStrike" dirty="0">
                        <a:solidFill>
                          <a:sysClr val="windowText" lastClr="000000"/>
                        </a:solidFill>
                        <a:effectLst/>
                        <a:latin typeface="Century Gothic" panose="020B0502020202020204" pitchFamily="34" charset="0"/>
                      </a:endParaRPr>
                    </a:p>
                  </a:txBody>
                  <a:tcPr marL="0" marR="0" marT="0" marB="0" anchor="ctr"/>
                </a:tc>
                <a:tc>
                  <a:txBody>
                    <a:bodyPr/>
                    <a:lstStyle/>
                    <a:p>
                      <a:pPr algn="ctr" fontAlgn="b"/>
                      <a:r>
                        <a:rPr lang="en-CA" sz="1800" b="1" u="none" strike="noStrike" dirty="0">
                          <a:solidFill>
                            <a:sysClr val="windowText" lastClr="000000"/>
                          </a:solidFill>
                          <a:effectLst/>
                        </a:rPr>
                        <a:t>% Change</a:t>
                      </a:r>
                      <a:endParaRPr lang="en-CA" sz="1800" b="1" i="0" u="none" strike="noStrike" dirty="0">
                        <a:solidFill>
                          <a:sysClr val="windowText" lastClr="000000"/>
                        </a:solidFill>
                        <a:effectLst/>
                        <a:latin typeface="Century Gothic" panose="020B0502020202020204" pitchFamily="34" charset="0"/>
                      </a:endParaRPr>
                    </a:p>
                  </a:txBody>
                  <a:tcPr marL="0" marR="0" marT="0" marB="0" anchor="ctr"/>
                </a:tc>
                <a:tc>
                  <a:txBody>
                    <a:bodyPr/>
                    <a:lstStyle/>
                    <a:p>
                      <a:pPr algn="ctr" fontAlgn="b"/>
                      <a:r>
                        <a:rPr lang="en-CA" sz="1800" b="1" u="none" strike="noStrike" dirty="0">
                          <a:solidFill>
                            <a:sysClr val="windowText" lastClr="000000"/>
                          </a:solidFill>
                          <a:effectLst/>
                        </a:rPr>
                        <a:t>Municipal Tax</a:t>
                      </a:r>
                    </a:p>
                    <a:p>
                      <a:pPr algn="ctr" fontAlgn="b"/>
                      <a:r>
                        <a:rPr lang="en-CA" sz="1800" b="1" u="none" strike="noStrike" dirty="0">
                          <a:solidFill>
                            <a:sysClr val="windowText" lastClr="000000"/>
                          </a:solidFill>
                          <a:effectLst/>
                        </a:rPr>
                        <a:t>2023</a:t>
                      </a:r>
                      <a:endParaRPr lang="en-CA" sz="1800" b="1" i="0" u="none" strike="noStrike" dirty="0">
                        <a:solidFill>
                          <a:sysClr val="windowText" lastClr="000000"/>
                        </a:solidFill>
                        <a:effectLst/>
                        <a:latin typeface="Century Gothic" panose="020B0502020202020204" pitchFamily="34" charset="0"/>
                      </a:endParaRPr>
                    </a:p>
                  </a:txBody>
                  <a:tcPr marL="0" marR="0" marT="0" marB="0" anchor="ctr"/>
                </a:tc>
                <a:tc>
                  <a:txBody>
                    <a:bodyPr/>
                    <a:lstStyle/>
                    <a:p>
                      <a:pPr algn="ctr" fontAlgn="b"/>
                      <a:r>
                        <a:rPr lang="en-CA" sz="1800" b="1" u="none" strike="noStrike" dirty="0">
                          <a:solidFill>
                            <a:sysClr val="windowText" lastClr="000000"/>
                          </a:solidFill>
                          <a:effectLst/>
                        </a:rPr>
                        <a:t>Municipal Tax 2024</a:t>
                      </a:r>
                      <a:endParaRPr lang="en-CA" sz="1800" b="1" i="0" u="none" strike="noStrike" dirty="0">
                        <a:solidFill>
                          <a:sysClr val="windowText" lastClr="000000"/>
                        </a:solidFill>
                        <a:effectLst/>
                        <a:latin typeface="Century Gothic" panose="020B0502020202020204" pitchFamily="34" charset="0"/>
                      </a:endParaRPr>
                    </a:p>
                  </a:txBody>
                  <a:tcPr marL="0" marR="0" marT="0" marB="0" anchor="ctr"/>
                </a:tc>
                <a:tc>
                  <a:txBody>
                    <a:bodyPr/>
                    <a:lstStyle/>
                    <a:p>
                      <a:pPr algn="ctr" fontAlgn="b"/>
                      <a:r>
                        <a:rPr lang="en-CA" sz="1800" b="1" u="none" strike="noStrike" dirty="0">
                          <a:solidFill>
                            <a:sysClr val="windowText" lastClr="000000"/>
                          </a:solidFill>
                          <a:effectLst/>
                        </a:rPr>
                        <a:t>$ Change</a:t>
                      </a:r>
                      <a:endParaRPr lang="en-CA" sz="1800" b="1" i="0" u="none" strike="noStrike" dirty="0">
                        <a:solidFill>
                          <a:sysClr val="windowText" lastClr="000000"/>
                        </a:solidFill>
                        <a:effectLst/>
                        <a:latin typeface="Century Gothic" panose="020B0502020202020204" pitchFamily="34" charset="0"/>
                      </a:endParaRPr>
                    </a:p>
                  </a:txBody>
                  <a:tcPr marL="0" marR="0" marT="0" marB="0" anchor="ctr"/>
                </a:tc>
                <a:extLst>
                  <a:ext uri="{0D108BD9-81ED-4DB2-BD59-A6C34878D82A}">
                    <a16:rowId xmlns:a16="http://schemas.microsoft.com/office/drawing/2014/main" val="2929400814"/>
                  </a:ext>
                </a:extLst>
              </a:tr>
              <a:tr h="409031">
                <a:tc>
                  <a:txBody>
                    <a:bodyPr/>
                    <a:lstStyle/>
                    <a:p>
                      <a:pPr algn="ctr" fontAlgn="b"/>
                      <a:r>
                        <a:rPr lang="en-US" sz="1800" b="0" u="none" strike="noStrike" kern="1200" dirty="0">
                          <a:solidFill>
                            <a:sysClr val="windowText" lastClr="000000"/>
                          </a:solidFill>
                          <a:effectLst/>
                        </a:rPr>
                        <a:t>Restaurant</a:t>
                      </a:r>
                      <a:endParaRPr lang="en-CA" sz="1800" b="0" i="0" u="none" strike="noStrike" kern="1200" dirty="0">
                        <a:solidFill>
                          <a:sysClr val="windowText" lastClr="000000"/>
                        </a:solidFill>
                        <a:effectLst/>
                        <a:latin typeface="+mn-lt"/>
                        <a:ea typeface="+mn-ea"/>
                        <a:cs typeface="+mn-cs"/>
                      </a:endParaRPr>
                    </a:p>
                  </a:txBody>
                  <a:tcPr marL="0" marR="0" marT="0" marB="0" anchor="b">
                    <a:solidFill>
                      <a:schemeClr val="accent5">
                        <a:lumMod val="40000"/>
                        <a:lumOff val="60000"/>
                      </a:schemeClr>
                    </a:solidFill>
                  </a:tcPr>
                </a:tc>
                <a:tc>
                  <a:txBody>
                    <a:bodyPr/>
                    <a:lstStyle/>
                    <a:p>
                      <a:pPr algn="r" fontAlgn="b"/>
                      <a:r>
                        <a:rPr lang="en-CA" sz="1800" b="0" u="none" strike="noStrike" dirty="0">
                          <a:solidFill>
                            <a:sysClr val="windowText" lastClr="000000"/>
                          </a:solidFill>
                          <a:effectLst/>
                        </a:rPr>
                        <a:t>$416,000</a:t>
                      </a:r>
                      <a:endParaRPr lang="en-CA" sz="1800" b="0" i="0" u="none" strike="noStrike" dirty="0">
                        <a:solidFill>
                          <a:sysClr val="windowText" lastClr="000000"/>
                        </a:solidFill>
                        <a:effectLst/>
                        <a:latin typeface="+mn-lt"/>
                      </a:endParaRPr>
                    </a:p>
                  </a:txBody>
                  <a:tcPr marL="0" marR="0" marT="0" marB="0" anchor="b">
                    <a:solidFill>
                      <a:schemeClr val="accent5">
                        <a:lumMod val="40000"/>
                        <a:lumOff val="60000"/>
                      </a:schemeClr>
                    </a:solidFill>
                  </a:tcPr>
                </a:tc>
                <a:tc>
                  <a:txBody>
                    <a:bodyPr/>
                    <a:lstStyle/>
                    <a:p>
                      <a:pPr algn="r" fontAlgn="b"/>
                      <a:r>
                        <a:rPr lang="en-CA" sz="1800" b="0" u="none" strike="noStrike" dirty="0">
                          <a:solidFill>
                            <a:sysClr val="windowText" lastClr="000000"/>
                          </a:solidFill>
                          <a:effectLst/>
                        </a:rPr>
                        <a:t>$427,900</a:t>
                      </a:r>
                      <a:endParaRPr lang="en-CA" sz="1800" b="0" i="0" u="none" strike="noStrike" dirty="0">
                        <a:solidFill>
                          <a:sysClr val="windowText" lastClr="000000"/>
                        </a:solidFill>
                        <a:effectLst/>
                        <a:latin typeface="+mn-lt"/>
                      </a:endParaRPr>
                    </a:p>
                  </a:txBody>
                  <a:tcPr marL="0" marR="0" marT="0" marB="0" anchor="b">
                    <a:solidFill>
                      <a:schemeClr val="accent5">
                        <a:lumMod val="40000"/>
                        <a:lumOff val="60000"/>
                      </a:schemeClr>
                    </a:solidFill>
                  </a:tcPr>
                </a:tc>
                <a:tc>
                  <a:txBody>
                    <a:bodyPr/>
                    <a:lstStyle/>
                    <a:p>
                      <a:pPr marL="0" algn="r" defTabSz="914400" rtl="0" eaLnBrk="1" fontAlgn="b" latinLnBrk="0" hangingPunct="1"/>
                      <a:r>
                        <a:rPr lang="en-CA" sz="1800" b="0" u="none" strike="noStrike" kern="1200" dirty="0">
                          <a:solidFill>
                            <a:sysClr val="windowText" lastClr="000000"/>
                          </a:solidFill>
                          <a:effectLst/>
                          <a:latin typeface="+mn-lt"/>
                          <a:ea typeface="+mn-ea"/>
                          <a:cs typeface="+mn-cs"/>
                        </a:rPr>
                        <a:t>2.86%</a:t>
                      </a:r>
                    </a:p>
                  </a:txBody>
                  <a:tcPr marL="0" marR="0" marT="0" marB="0" anchor="b">
                    <a:solidFill>
                      <a:schemeClr val="accent5">
                        <a:lumMod val="40000"/>
                        <a:lumOff val="60000"/>
                      </a:schemeClr>
                    </a:solidFill>
                  </a:tcPr>
                </a:tc>
                <a:tc>
                  <a:txBody>
                    <a:bodyPr/>
                    <a:lstStyle/>
                    <a:p>
                      <a:pPr marL="0" algn="r" defTabSz="914400" rtl="0" eaLnBrk="1" fontAlgn="b" latinLnBrk="0" hangingPunct="1"/>
                      <a:r>
                        <a:rPr lang="en-CA" sz="1800" b="0" u="none" strike="noStrike" kern="1200">
                          <a:solidFill>
                            <a:sysClr val="windowText" lastClr="000000"/>
                          </a:solidFill>
                          <a:effectLst/>
                          <a:latin typeface="+mn-lt"/>
                          <a:ea typeface="+mn-ea"/>
                          <a:cs typeface="+mn-cs"/>
                        </a:rPr>
                        <a:t>$3,667</a:t>
                      </a:r>
                    </a:p>
                  </a:txBody>
                  <a:tcPr marL="0" marR="0" marT="0" marB="0" anchor="b">
                    <a:solidFill>
                      <a:schemeClr val="accent5">
                        <a:lumMod val="40000"/>
                        <a:lumOff val="60000"/>
                      </a:schemeClr>
                    </a:solidFill>
                  </a:tcPr>
                </a:tc>
                <a:tc>
                  <a:txBody>
                    <a:bodyPr/>
                    <a:lstStyle/>
                    <a:p>
                      <a:pPr marL="0" algn="r" defTabSz="914400" rtl="0" eaLnBrk="1" fontAlgn="b" latinLnBrk="0" hangingPunct="1"/>
                      <a:r>
                        <a:rPr lang="en-CA" sz="1800" b="0" u="none" strike="noStrike" kern="1200">
                          <a:solidFill>
                            <a:sysClr val="windowText" lastClr="000000"/>
                          </a:solidFill>
                          <a:effectLst/>
                          <a:latin typeface="+mn-lt"/>
                          <a:ea typeface="+mn-ea"/>
                          <a:cs typeface="+mn-cs"/>
                        </a:rPr>
                        <a:t>$4,674</a:t>
                      </a:r>
                    </a:p>
                  </a:txBody>
                  <a:tcPr marL="0" marR="0" marT="0" marB="0" anchor="b">
                    <a:solidFill>
                      <a:schemeClr val="accent5">
                        <a:lumMod val="40000"/>
                        <a:lumOff val="60000"/>
                      </a:schemeClr>
                    </a:solidFill>
                  </a:tcPr>
                </a:tc>
                <a:tc>
                  <a:txBody>
                    <a:bodyPr/>
                    <a:lstStyle/>
                    <a:p>
                      <a:pPr marL="0" algn="r" defTabSz="914400" rtl="0" eaLnBrk="1" fontAlgn="b" latinLnBrk="0" hangingPunct="1"/>
                      <a:r>
                        <a:rPr lang="en-CA" sz="1800" b="0" u="none" strike="noStrike" kern="1200">
                          <a:solidFill>
                            <a:sysClr val="windowText" lastClr="000000"/>
                          </a:solidFill>
                          <a:effectLst/>
                          <a:latin typeface="+mn-lt"/>
                          <a:ea typeface="+mn-ea"/>
                          <a:cs typeface="+mn-cs"/>
                        </a:rPr>
                        <a:t>$1,007</a:t>
                      </a:r>
                    </a:p>
                  </a:txBody>
                  <a:tcPr marL="0" marR="0" marT="0" marB="0" anchor="b">
                    <a:solidFill>
                      <a:schemeClr val="accent5">
                        <a:lumMod val="40000"/>
                        <a:lumOff val="60000"/>
                      </a:schemeClr>
                    </a:solidFill>
                  </a:tcPr>
                </a:tc>
                <a:extLst>
                  <a:ext uri="{0D108BD9-81ED-4DB2-BD59-A6C34878D82A}">
                    <a16:rowId xmlns:a16="http://schemas.microsoft.com/office/drawing/2014/main" val="1908491366"/>
                  </a:ext>
                </a:extLst>
              </a:tr>
              <a:tr h="457938">
                <a:tc>
                  <a:txBody>
                    <a:bodyPr/>
                    <a:lstStyle/>
                    <a:p>
                      <a:pPr algn="ctr" fontAlgn="b"/>
                      <a:r>
                        <a:rPr lang="en-US" sz="1800" b="0" u="none" strike="noStrike" kern="1200" dirty="0">
                          <a:solidFill>
                            <a:sysClr val="windowText" lastClr="000000"/>
                          </a:solidFill>
                          <a:effectLst/>
                        </a:rPr>
                        <a:t>General Business</a:t>
                      </a:r>
                      <a:endParaRPr lang="en-CA" sz="1800" b="0" i="0" u="none" strike="noStrike" kern="1200" dirty="0">
                        <a:solidFill>
                          <a:sysClr val="windowText" lastClr="000000"/>
                        </a:solidFill>
                        <a:effectLst/>
                        <a:latin typeface="+mn-lt"/>
                        <a:ea typeface="+mn-ea"/>
                        <a:cs typeface="+mn-cs"/>
                      </a:endParaRPr>
                    </a:p>
                  </a:txBody>
                  <a:tcPr marL="0" marR="0" marT="0" marB="0" anchor="b">
                    <a:solidFill>
                      <a:schemeClr val="accent4">
                        <a:lumMod val="40000"/>
                        <a:lumOff val="60000"/>
                      </a:schemeClr>
                    </a:solidFill>
                  </a:tcPr>
                </a:tc>
                <a:tc>
                  <a:txBody>
                    <a:bodyPr/>
                    <a:lstStyle/>
                    <a:p>
                      <a:pPr algn="r" fontAlgn="b"/>
                      <a:r>
                        <a:rPr lang="en-CA" sz="1800" b="0" u="none" strike="noStrike" dirty="0">
                          <a:solidFill>
                            <a:sysClr val="windowText" lastClr="000000"/>
                          </a:solidFill>
                          <a:effectLst/>
                        </a:rPr>
                        <a:t>$540,000</a:t>
                      </a:r>
                      <a:endParaRPr lang="en-CA" sz="1800" b="0" i="0" u="none" strike="noStrike" dirty="0">
                        <a:solidFill>
                          <a:sysClr val="windowText" lastClr="000000"/>
                        </a:solidFill>
                        <a:effectLst/>
                        <a:latin typeface="+mn-lt"/>
                      </a:endParaRPr>
                    </a:p>
                  </a:txBody>
                  <a:tcPr marL="0" marR="0" marT="0" marB="0" anchor="b">
                    <a:solidFill>
                      <a:schemeClr val="accent4">
                        <a:lumMod val="40000"/>
                        <a:lumOff val="60000"/>
                      </a:schemeClr>
                    </a:solidFill>
                  </a:tcPr>
                </a:tc>
                <a:tc>
                  <a:txBody>
                    <a:bodyPr/>
                    <a:lstStyle/>
                    <a:p>
                      <a:pPr algn="r" fontAlgn="b"/>
                      <a:r>
                        <a:rPr lang="en-CA" sz="1800" b="0" u="none" strike="noStrike" dirty="0">
                          <a:solidFill>
                            <a:sysClr val="windowText" lastClr="000000"/>
                          </a:solidFill>
                          <a:effectLst/>
                        </a:rPr>
                        <a:t>$756,000</a:t>
                      </a:r>
                      <a:endParaRPr lang="en-CA" sz="1800" b="0" i="0" u="none" strike="noStrike" dirty="0">
                        <a:solidFill>
                          <a:sysClr val="windowText" lastClr="000000"/>
                        </a:solidFill>
                        <a:effectLst/>
                        <a:latin typeface="+mn-lt"/>
                      </a:endParaRPr>
                    </a:p>
                  </a:txBody>
                  <a:tcPr marL="0" marR="0" marT="0" marB="0" anchor="b">
                    <a:solidFill>
                      <a:schemeClr val="accent4">
                        <a:lumMod val="40000"/>
                        <a:lumOff val="60000"/>
                      </a:schemeClr>
                    </a:solidFill>
                  </a:tcPr>
                </a:tc>
                <a:tc>
                  <a:txBody>
                    <a:bodyPr/>
                    <a:lstStyle/>
                    <a:p>
                      <a:pPr marL="0" algn="r" defTabSz="914400" rtl="0" eaLnBrk="1" fontAlgn="b" latinLnBrk="0" hangingPunct="1"/>
                      <a:r>
                        <a:rPr lang="en-CA" sz="1800" b="0" u="none" strike="noStrike" kern="1200" dirty="0">
                          <a:solidFill>
                            <a:sysClr val="windowText" lastClr="000000"/>
                          </a:solidFill>
                          <a:effectLst/>
                          <a:latin typeface="+mn-lt"/>
                          <a:ea typeface="+mn-ea"/>
                          <a:cs typeface="+mn-cs"/>
                        </a:rPr>
                        <a:t>40.00%</a:t>
                      </a:r>
                    </a:p>
                  </a:txBody>
                  <a:tcPr marL="0" marR="0" marT="0" marB="0" anchor="b">
                    <a:solidFill>
                      <a:schemeClr val="accent4">
                        <a:lumMod val="40000"/>
                        <a:lumOff val="60000"/>
                      </a:schemeClr>
                    </a:solidFill>
                  </a:tcPr>
                </a:tc>
                <a:tc>
                  <a:txBody>
                    <a:bodyPr/>
                    <a:lstStyle/>
                    <a:p>
                      <a:pPr marL="0" algn="r" defTabSz="914400" rtl="0" eaLnBrk="1" fontAlgn="b" latinLnBrk="0" hangingPunct="1"/>
                      <a:r>
                        <a:rPr lang="en-CA" sz="1800" b="0" u="none" strike="noStrike" kern="1200">
                          <a:solidFill>
                            <a:sysClr val="windowText" lastClr="000000"/>
                          </a:solidFill>
                          <a:effectLst/>
                          <a:latin typeface="+mn-lt"/>
                          <a:ea typeface="+mn-ea"/>
                          <a:cs typeface="+mn-cs"/>
                        </a:rPr>
                        <a:t>$4,760</a:t>
                      </a:r>
                    </a:p>
                  </a:txBody>
                  <a:tcPr marL="0" marR="0" marT="0" marB="0" anchor="b">
                    <a:solidFill>
                      <a:schemeClr val="accent4">
                        <a:lumMod val="40000"/>
                        <a:lumOff val="60000"/>
                      </a:schemeClr>
                    </a:solidFill>
                  </a:tcPr>
                </a:tc>
                <a:tc>
                  <a:txBody>
                    <a:bodyPr/>
                    <a:lstStyle/>
                    <a:p>
                      <a:pPr marL="0" algn="r" defTabSz="914400" rtl="0" eaLnBrk="1" fontAlgn="b" latinLnBrk="0" hangingPunct="1"/>
                      <a:r>
                        <a:rPr lang="en-CA" sz="1800" b="0" u="none" strike="noStrike" kern="1200">
                          <a:solidFill>
                            <a:sysClr val="windowText" lastClr="000000"/>
                          </a:solidFill>
                          <a:effectLst/>
                          <a:latin typeface="+mn-lt"/>
                          <a:ea typeface="+mn-ea"/>
                          <a:cs typeface="+mn-cs"/>
                        </a:rPr>
                        <a:t>$8,258</a:t>
                      </a:r>
                    </a:p>
                  </a:txBody>
                  <a:tcPr marL="0" marR="0" marT="0" marB="0" anchor="b">
                    <a:solidFill>
                      <a:schemeClr val="accent4">
                        <a:lumMod val="40000"/>
                        <a:lumOff val="60000"/>
                      </a:schemeClr>
                    </a:solidFill>
                  </a:tcPr>
                </a:tc>
                <a:tc>
                  <a:txBody>
                    <a:bodyPr/>
                    <a:lstStyle/>
                    <a:p>
                      <a:pPr marL="0" algn="r" defTabSz="914400" rtl="0" eaLnBrk="1" fontAlgn="b" latinLnBrk="0" hangingPunct="1"/>
                      <a:r>
                        <a:rPr lang="en-CA" sz="1800" b="0" u="none" strike="noStrike" kern="1200">
                          <a:solidFill>
                            <a:sysClr val="windowText" lastClr="000000"/>
                          </a:solidFill>
                          <a:effectLst/>
                          <a:latin typeface="+mn-lt"/>
                          <a:ea typeface="+mn-ea"/>
                          <a:cs typeface="+mn-cs"/>
                        </a:rPr>
                        <a:t>$3,499</a:t>
                      </a:r>
                    </a:p>
                  </a:txBody>
                  <a:tcPr marL="0" marR="0" marT="0" marB="0" anchor="b">
                    <a:solidFill>
                      <a:schemeClr val="accent4">
                        <a:lumMod val="40000"/>
                        <a:lumOff val="60000"/>
                      </a:schemeClr>
                    </a:solidFill>
                  </a:tcPr>
                </a:tc>
                <a:extLst>
                  <a:ext uri="{0D108BD9-81ED-4DB2-BD59-A6C34878D82A}">
                    <a16:rowId xmlns:a16="http://schemas.microsoft.com/office/drawing/2014/main" val="1655249425"/>
                  </a:ext>
                </a:extLst>
              </a:tr>
              <a:tr h="409031">
                <a:tc>
                  <a:txBody>
                    <a:bodyPr/>
                    <a:lstStyle/>
                    <a:p>
                      <a:pPr algn="ctr" fontAlgn="b"/>
                      <a:r>
                        <a:rPr lang="en-US" sz="1800" b="0" u="none" strike="noStrike" kern="1200" dirty="0">
                          <a:solidFill>
                            <a:sysClr val="windowText" lastClr="000000"/>
                          </a:solidFill>
                          <a:effectLst/>
                        </a:rPr>
                        <a:t>Bed and Breakfast</a:t>
                      </a:r>
                      <a:endParaRPr lang="en-US" sz="1800" b="0" i="0" u="none" strike="noStrike" kern="1200" dirty="0">
                        <a:solidFill>
                          <a:sysClr val="windowText" lastClr="000000"/>
                        </a:solidFill>
                        <a:effectLst/>
                        <a:latin typeface="+mn-lt"/>
                        <a:ea typeface="+mn-ea"/>
                        <a:cs typeface="+mn-cs"/>
                      </a:endParaRPr>
                    </a:p>
                  </a:txBody>
                  <a:tcPr marL="0" marR="0" marT="0" marB="0" anchor="b">
                    <a:solidFill>
                      <a:schemeClr val="accent3">
                        <a:lumMod val="40000"/>
                        <a:lumOff val="60000"/>
                      </a:schemeClr>
                    </a:solidFill>
                  </a:tcPr>
                </a:tc>
                <a:tc>
                  <a:txBody>
                    <a:bodyPr/>
                    <a:lstStyle/>
                    <a:p>
                      <a:pPr algn="r" fontAlgn="b"/>
                      <a:r>
                        <a:rPr lang="en-CA" sz="1800" b="0" u="none" strike="noStrike" dirty="0">
                          <a:solidFill>
                            <a:sysClr val="windowText" lastClr="000000"/>
                          </a:solidFill>
                          <a:effectLst/>
                        </a:rPr>
                        <a:t>$1,138,000</a:t>
                      </a:r>
                      <a:endParaRPr lang="en-CA" sz="1800" b="0" i="0" u="none" strike="noStrike" dirty="0">
                        <a:solidFill>
                          <a:sysClr val="windowText" lastClr="000000"/>
                        </a:solidFill>
                        <a:effectLst/>
                        <a:latin typeface="+mn-lt"/>
                      </a:endParaRPr>
                    </a:p>
                  </a:txBody>
                  <a:tcPr marL="0" marR="0" marT="0" marB="0" anchor="b">
                    <a:solidFill>
                      <a:schemeClr val="accent3">
                        <a:lumMod val="40000"/>
                        <a:lumOff val="60000"/>
                      </a:schemeClr>
                    </a:solidFill>
                  </a:tcPr>
                </a:tc>
                <a:tc>
                  <a:txBody>
                    <a:bodyPr/>
                    <a:lstStyle/>
                    <a:p>
                      <a:pPr algn="r" fontAlgn="b"/>
                      <a:r>
                        <a:rPr lang="en-CA" sz="1800" b="0" u="none" strike="noStrike" dirty="0">
                          <a:solidFill>
                            <a:sysClr val="windowText" lastClr="000000"/>
                          </a:solidFill>
                          <a:effectLst/>
                        </a:rPr>
                        <a:t>$999,000</a:t>
                      </a:r>
                      <a:endParaRPr lang="en-CA" sz="1800" b="0" i="0" u="none" strike="noStrike" dirty="0">
                        <a:solidFill>
                          <a:sysClr val="windowText" lastClr="000000"/>
                        </a:solidFill>
                        <a:effectLst/>
                        <a:latin typeface="+mn-lt"/>
                      </a:endParaRPr>
                    </a:p>
                  </a:txBody>
                  <a:tcPr marL="0" marR="0" marT="0" marB="0" anchor="b">
                    <a:solidFill>
                      <a:schemeClr val="accent3">
                        <a:lumMod val="40000"/>
                        <a:lumOff val="60000"/>
                      </a:schemeClr>
                    </a:solidFill>
                  </a:tcPr>
                </a:tc>
                <a:tc>
                  <a:txBody>
                    <a:bodyPr/>
                    <a:lstStyle/>
                    <a:p>
                      <a:pPr marL="0" algn="r" defTabSz="914400" rtl="0" eaLnBrk="1" fontAlgn="b" latinLnBrk="0" hangingPunct="1"/>
                      <a:r>
                        <a:rPr lang="en-CA" sz="1800" b="0" u="none" strike="noStrike" kern="1200">
                          <a:solidFill>
                            <a:sysClr val="windowText" lastClr="000000"/>
                          </a:solidFill>
                          <a:effectLst/>
                          <a:latin typeface="+mn-lt"/>
                          <a:ea typeface="+mn-ea"/>
                          <a:cs typeface="+mn-cs"/>
                        </a:rPr>
                        <a:t>-12.21%</a:t>
                      </a:r>
                    </a:p>
                  </a:txBody>
                  <a:tcPr marL="0" marR="0" marT="0" marB="0" anchor="b">
                    <a:solidFill>
                      <a:schemeClr val="accent3">
                        <a:lumMod val="40000"/>
                        <a:lumOff val="60000"/>
                      </a:schemeClr>
                    </a:solidFill>
                  </a:tcPr>
                </a:tc>
                <a:tc>
                  <a:txBody>
                    <a:bodyPr/>
                    <a:lstStyle/>
                    <a:p>
                      <a:pPr marL="0" algn="r" defTabSz="914400" rtl="0" eaLnBrk="1" fontAlgn="b" latinLnBrk="0" hangingPunct="1"/>
                      <a:r>
                        <a:rPr lang="en-CA" sz="1800" b="0" u="none" strike="noStrike" kern="1200">
                          <a:solidFill>
                            <a:sysClr val="windowText" lastClr="000000"/>
                          </a:solidFill>
                          <a:effectLst/>
                          <a:latin typeface="+mn-lt"/>
                          <a:ea typeface="+mn-ea"/>
                          <a:cs typeface="+mn-cs"/>
                        </a:rPr>
                        <a:t>$10,031</a:t>
                      </a:r>
                    </a:p>
                  </a:txBody>
                  <a:tcPr marL="0" marR="0" marT="0" marB="0" anchor="b">
                    <a:solidFill>
                      <a:schemeClr val="accent3">
                        <a:lumMod val="40000"/>
                        <a:lumOff val="60000"/>
                      </a:schemeClr>
                    </a:solidFill>
                  </a:tcPr>
                </a:tc>
                <a:tc>
                  <a:txBody>
                    <a:bodyPr/>
                    <a:lstStyle/>
                    <a:p>
                      <a:pPr marL="0" algn="r" defTabSz="914400" rtl="0" eaLnBrk="1" fontAlgn="b" latinLnBrk="0" hangingPunct="1"/>
                      <a:r>
                        <a:rPr lang="en-CA" sz="1800" b="0" u="none" strike="noStrike" kern="1200">
                          <a:solidFill>
                            <a:sysClr val="windowText" lastClr="000000"/>
                          </a:solidFill>
                          <a:effectLst/>
                          <a:latin typeface="+mn-lt"/>
                          <a:ea typeface="+mn-ea"/>
                          <a:cs typeface="+mn-cs"/>
                        </a:rPr>
                        <a:t>$10,913</a:t>
                      </a:r>
                    </a:p>
                  </a:txBody>
                  <a:tcPr marL="0" marR="0" marT="0" marB="0" anchor="b">
                    <a:solidFill>
                      <a:schemeClr val="accent3">
                        <a:lumMod val="40000"/>
                        <a:lumOff val="60000"/>
                      </a:schemeClr>
                    </a:solidFill>
                  </a:tcPr>
                </a:tc>
                <a:tc>
                  <a:txBody>
                    <a:bodyPr/>
                    <a:lstStyle/>
                    <a:p>
                      <a:pPr marL="0" algn="r" defTabSz="914400" rtl="0" eaLnBrk="1" fontAlgn="b" latinLnBrk="0" hangingPunct="1"/>
                      <a:r>
                        <a:rPr lang="en-CA" sz="1800" b="0" u="none" strike="noStrike" kern="1200">
                          <a:solidFill>
                            <a:sysClr val="windowText" lastClr="000000"/>
                          </a:solidFill>
                          <a:effectLst/>
                          <a:latin typeface="+mn-lt"/>
                          <a:ea typeface="+mn-ea"/>
                          <a:cs typeface="+mn-cs"/>
                        </a:rPr>
                        <a:t>$882</a:t>
                      </a:r>
                    </a:p>
                  </a:txBody>
                  <a:tcPr marL="0" marR="0" marT="0" marB="0" anchor="b">
                    <a:solidFill>
                      <a:schemeClr val="accent3">
                        <a:lumMod val="40000"/>
                        <a:lumOff val="60000"/>
                      </a:schemeClr>
                    </a:solidFill>
                  </a:tcPr>
                </a:tc>
                <a:extLst>
                  <a:ext uri="{0D108BD9-81ED-4DB2-BD59-A6C34878D82A}">
                    <a16:rowId xmlns:a16="http://schemas.microsoft.com/office/drawing/2014/main" val="1606781063"/>
                  </a:ext>
                </a:extLst>
              </a:tr>
              <a:tr h="431755">
                <a:tc rowSpan="2">
                  <a:txBody>
                    <a:bodyPr/>
                    <a:lstStyle/>
                    <a:p>
                      <a:pPr algn="ctr" fontAlgn="b"/>
                      <a:r>
                        <a:rPr lang="en-US" sz="1800" b="0" u="none" strike="noStrike" kern="1200" dirty="0">
                          <a:solidFill>
                            <a:sysClr val="windowText" lastClr="000000"/>
                          </a:solidFill>
                          <a:effectLst/>
                        </a:rPr>
                        <a:t>Single Family</a:t>
                      </a:r>
                    </a:p>
                    <a:p>
                      <a:pPr algn="ctr" fontAlgn="b"/>
                      <a:r>
                        <a:rPr lang="en-US" sz="1800" b="0" u="none" strike="noStrike" kern="1200" dirty="0">
                          <a:solidFill>
                            <a:sysClr val="windowText" lastClr="000000"/>
                          </a:solidFill>
                          <a:effectLst/>
                        </a:rPr>
                        <a:t>with Short Term Rental</a:t>
                      </a:r>
                      <a:endParaRPr lang="en-US" sz="1800" b="0" i="0" u="none" strike="noStrike" kern="1200" dirty="0">
                        <a:solidFill>
                          <a:sysClr val="windowText" lastClr="000000"/>
                        </a:solidFill>
                        <a:effectLst/>
                        <a:latin typeface="+mn-lt"/>
                        <a:ea typeface="+mn-ea"/>
                        <a:cs typeface="+mn-cs"/>
                      </a:endParaRPr>
                    </a:p>
                  </a:txBody>
                  <a:tcPr marL="0" marR="0" marT="0" marB="0" anchor="ctr">
                    <a:solidFill>
                      <a:schemeClr val="accent2">
                        <a:lumMod val="60000"/>
                        <a:lumOff val="40000"/>
                      </a:schemeClr>
                    </a:solidFill>
                  </a:tcPr>
                </a:tc>
                <a:tc>
                  <a:txBody>
                    <a:bodyPr/>
                    <a:lstStyle/>
                    <a:p>
                      <a:pPr algn="r" fontAlgn="b"/>
                      <a:r>
                        <a:rPr lang="en-CA" sz="1800" b="0" u="none" strike="noStrike" dirty="0">
                          <a:solidFill>
                            <a:sysClr val="windowText" lastClr="000000"/>
                          </a:solidFill>
                          <a:effectLst/>
                        </a:rPr>
                        <a:t>$224,000</a:t>
                      </a:r>
                      <a:endParaRPr lang="en-CA" sz="1800" b="0" i="0" u="none" strike="noStrike" dirty="0">
                        <a:solidFill>
                          <a:sysClr val="windowText" lastClr="000000"/>
                        </a:solidFill>
                        <a:effectLst/>
                        <a:latin typeface="+mn-lt"/>
                      </a:endParaRPr>
                    </a:p>
                  </a:txBody>
                  <a:tcPr marL="0" marR="0" marT="0" marB="0" anchor="b">
                    <a:solidFill>
                      <a:schemeClr val="accent2">
                        <a:lumMod val="60000"/>
                        <a:lumOff val="40000"/>
                      </a:schemeClr>
                    </a:solidFill>
                  </a:tcPr>
                </a:tc>
                <a:tc>
                  <a:txBody>
                    <a:bodyPr/>
                    <a:lstStyle/>
                    <a:p>
                      <a:pPr algn="r" fontAlgn="b"/>
                      <a:r>
                        <a:rPr lang="en-CA" sz="1800" b="0" u="none" strike="noStrike" dirty="0">
                          <a:solidFill>
                            <a:sysClr val="windowText" lastClr="000000"/>
                          </a:solidFill>
                          <a:effectLst/>
                        </a:rPr>
                        <a:t>$215,100</a:t>
                      </a:r>
                      <a:endParaRPr lang="en-CA" sz="1800" b="0" i="0" u="none" strike="noStrike" dirty="0">
                        <a:solidFill>
                          <a:sysClr val="windowText" lastClr="000000"/>
                        </a:solidFill>
                        <a:effectLst/>
                        <a:latin typeface="+mn-lt"/>
                      </a:endParaRPr>
                    </a:p>
                  </a:txBody>
                  <a:tcPr marL="0" marR="0" marT="0" marB="0" anchor="b">
                    <a:solidFill>
                      <a:schemeClr val="accent2">
                        <a:lumMod val="60000"/>
                        <a:lumOff val="40000"/>
                      </a:schemeClr>
                    </a:solidFill>
                  </a:tcPr>
                </a:tc>
                <a:tc>
                  <a:txBody>
                    <a:bodyPr/>
                    <a:lstStyle/>
                    <a:p>
                      <a:pPr marL="0" algn="r" defTabSz="914400" rtl="0" eaLnBrk="1" fontAlgn="b" latinLnBrk="0" hangingPunct="1"/>
                      <a:r>
                        <a:rPr lang="en-CA" sz="1800" b="0" u="none" strike="noStrike" kern="1200" dirty="0">
                          <a:solidFill>
                            <a:sysClr val="windowText" lastClr="000000"/>
                          </a:solidFill>
                          <a:effectLst/>
                          <a:latin typeface="+mn-lt"/>
                          <a:ea typeface="+mn-ea"/>
                          <a:cs typeface="+mn-cs"/>
                        </a:rPr>
                        <a:t>-3.97%</a:t>
                      </a:r>
                    </a:p>
                  </a:txBody>
                  <a:tcPr marL="0" marR="0" marT="0" marB="0" anchor="b">
                    <a:solidFill>
                      <a:schemeClr val="accent2">
                        <a:lumMod val="60000"/>
                        <a:lumOff val="40000"/>
                      </a:schemeClr>
                    </a:solidFill>
                  </a:tcPr>
                </a:tc>
                <a:tc>
                  <a:txBody>
                    <a:bodyPr/>
                    <a:lstStyle/>
                    <a:p>
                      <a:pPr marL="0" algn="r" defTabSz="914400" rtl="0" eaLnBrk="1" fontAlgn="b" latinLnBrk="0" hangingPunct="1"/>
                      <a:r>
                        <a:rPr lang="en-CA" sz="1800" b="0" u="none" strike="noStrike" kern="1200">
                          <a:solidFill>
                            <a:sysClr val="windowText" lastClr="000000"/>
                          </a:solidFill>
                          <a:effectLst/>
                          <a:latin typeface="+mn-lt"/>
                          <a:ea typeface="+mn-ea"/>
                          <a:cs typeface="+mn-cs"/>
                        </a:rPr>
                        <a:t>$504</a:t>
                      </a:r>
                    </a:p>
                  </a:txBody>
                  <a:tcPr marL="0" marR="0" marT="0" marB="0" anchor="b">
                    <a:solidFill>
                      <a:schemeClr val="accent2">
                        <a:lumMod val="60000"/>
                        <a:lumOff val="40000"/>
                      </a:schemeClr>
                    </a:solidFill>
                  </a:tcPr>
                </a:tc>
                <a:tc>
                  <a:txBody>
                    <a:bodyPr/>
                    <a:lstStyle/>
                    <a:p>
                      <a:pPr marL="0" algn="r" defTabSz="914400" rtl="0" eaLnBrk="1" fontAlgn="b" latinLnBrk="0" hangingPunct="1"/>
                      <a:r>
                        <a:rPr lang="en-CA" sz="1800" b="0" u="none" strike="noStrike" kern="1200">
                          <a:solidFill>
                            <a:sysClr val="windowText" lastClr="000000"/>
                          </a:solidFill>
                          <a:effectLst/>
                          <a:latin typeface="+mn-lt"/>
                          <a:ea typeface="+mn-ea"/>
                          <a:cs typeface="+mn-cs"/>
                        </a:rPr>
                        <a:t>$653</a:t>
                      </a:r>
                    </a:p>
                  </a:txBody>
                  <a:tcPr marL="0" marR="0" marT="0" marB="0" anchor="b">
                    <a:solidFill>
                      <a:schemeClr val="accent2">
                        <a:lumMod val="60000"/>
                        <a:lumOff val="40000"/>
                      </a:schemeClr>
                    </a:solidFill>
                  </a:tcPr>
                </a:tc>
                <a:tc>
                  <a:txBody>
                    <a:bodyPr/>
                    <a:lstStyle/>
                    <a:p>
                      <a:pPr marL="0" algn="r" defTabSz="914400" rtl="0" eaLnBrk="1" fontAlgn="b" latinLnBrk="0" hangingPunct="1"/>
                      <a:r>
                        <a:rPr lang="en-CA" sz="1800" b="0" u="none" strike="noStrike" kern="1200">
                          <a:solidFill>
                            <a:sysClr val="windowText" lastClr="000000"/>
                          </a:solidFill>
                          <a:effectLst/>
                          <a:latin typeface="+mn-lt"/>
                          <a:ea typeface="+mn-ea"/>
                          <a:cs typeface="+mn-cs"/>
                        </a:rPr>
                        <a:t>$149</a:t>
                      </a:r>
                    </a:p>
                  </a:txBody>
                  <a:tcPr marL="0" marR="0" marT="0" marB="0" anchor="b">
                    <a:solidFill>
                      <a:schemeClr val="accent2">
                        <a:lumMod val="60000"/>
                        <a:lumOff val="40000"/>
                      </a:schemeClr>
                    </a:solidFill>
                  </a:tcPr>
                </a:tc>
                <a:extLst>
                  <a:ext uri="{0D108BD9-81ED-4DB2-BD59-A6C34878D82A}">
                    <a16:rowId xmlns:a16="http://schemas.microsoft.com/office/drawing/2014/main" val="3565926771"/>
                  </a:ext>
                </a:extLst>
              </a:tr>
              <a:tr h="409031">
                <a:tc vMerge="1">
                  <a:txBody>
                    <a:bodyPr/>
                    <a:lstStyle/>
                    <a:p>
                      <a:endParaRPr dirty="0"/>
                    </a:p>
                  </a:txBody>
                  <a:tcPr marL="0" marR="0" marT="0" marB="0" anchor="b"/>
                </a:tc>
                <a:tc>
                  <a:txBody>
                    <a:bodyPr/>
                    <a:lstStyle/>
                    <a:p>
                      <a:pPr algn="r" fontAlgn="b"/>
                      <a:r>
                        <a:rPr lang="en-CA" sz="1800" b="0" u="none" strike="noStrike" dirty="0">
                          <a:solidFill>
                            <a:sysClr val="windowText" lastClr="000000"/>
                          </a:solidFill>
                          <a:effectLst/>
                        </a:rPr>
                        <a:t>$629,000</a:t>
                      </a:r>
                      <a:endParaRPr lang="en-CA" sz="1800" b="0" i="0" u="none" strike="noStrike" dirty="0">
                        <a:solidFill>
                          <a:sysClr val="windowText" lastClr="000000"/>
                        </a:solidFill>
                        <a:effectLst/>
                        <a:latin typeface="+mn-lt"/>
                      </a:endParaRPr>
                    </a:p>
                  </a:txBody>
                  <a:tcPr marL="0" marR="0" marT="0" marB="0" anchor="b">
                    <a:solidFill>
                      <a:schemeClr val="accent2">
                        <a:lumMod val="60000"/>
                        <a:lumOff val="40000"/>
                      </a:schemeClr>
                    </a:solidFill>
                  </a:tcPr>
                </a:tc>
                <a:tc>
                  <a:txBody>
                    <a:bodyPr/>
                    <a:lstStyle/>
                    <a:p>
                      <a:pPr algn="r" fontAlgn="b"/>
                      <a:r>
                        <a:rPr lang="en-CA" sz="1800" b="0" u="none" strike="noStrike" dirty="0">
                          <a:solidFill>
                            <a:sysClr val="windowText" lastClr="000000"/>
                          </a:solidFill>
                          <a:effectLst/>
                        </a:rPr>
                        <a:t>$765,000</a:t>
                      </a:r>
                      <a:endParaRPr lang="en-CA" sz="1800" b="0" i="0" u="none" strike="noStrike" dirty="0">
                        <a:solidFill>
                          <a:sysClr val="windowText" lastClr="000000"/>
                        </a:solidFill>
                        <a:effectLst/>
                        <a:latin typeface="+mn-lt"/>
                      </a:endParaRPr>
                    </a:p>
                  </a:txBody>
                  <a:tcPr marL="0" marR="0" marT="0" marB="0" anchor="b">
                    <a:solidFill>
                      <a:schemeClr val="accent2">
                        <a:lumMod val="60000"/>
                        <a:lumOff val="40000"/>
                      </a:schemeClr>
                    </a:solidFill>
                  </a:tcPr>
                </a:tc>
                <a:tc>
                  <a:txBody>
                    <a:bodyPr/>
                    <a:lstStyle/>
                    <a:p>
                      <a:pPr marL="0" algn="r" defTabSz="914400" rtl="0" eaLnBrk="1" fontAlgn="b" latinLnBrk="0" hangingPunct="1"/>
                      <a:r>
                        <a:rPr lang="en-CA" sz="1800" b="0" u="none" strike="noStrike" kern="1200" dirty="0">
                          <a:solidFill>
                            <a:sysClr val="windowText" lastClr="000000"/>
                          </a:solidFill>
                          <a:effectLst/>
                          <a:latin typeface="+mn-lt"/>
                          <a:ea typeface="+mn-ea"/>
                          <a:cs typeface="+mn-cs"/>
                        </a:rPr>
                        <a:t>21.62%</a:t>
                      </a:r>
                    </a:p>
                  </a:txBody>
                  <a:tcPr marL="0" marR="0" marT="0" marB="0" anchor="b">
                    <a:solidFill>
                      <a:schemeClr val="accent2">
                        <a:lumMod val="60000"/>
                        <a:lumOff val="40000"/>
                      </a:schemeClr>
                    </a:solidFill>
                  </a:tcPr>
                </a:tc>
                <a:tc>
                  <a:txBody>
                    <a:bodyPr/>
                    <a:lstStyle/>
                    <a:p>
                      <a:pPr marL="0" algn="r" defTabSz="914400" rtl="0" eaLnBrk="1" fontAlgn="b" latinLnBrk="0" hangingPunct="1"/>
                      <a:r>
                        <a:rPr lang="en-CA" sz="1800" b="0" u="none" strike="noStrike" kern="1200">
                          <a:solidFill>
                            <a:sysClr val="windowText" lastClr="000000"/>
                          </a:solidFill>
                          <a:effectLst/>
                          <a:latin typeface="+mn-lt"/>
                          <a:ea typeface="+mn-ea"/>
                          <a:cs typeface="+mn-cs"/>
                        </a:rPr>
                        <a:t>$5,544</a:t>
                      </a:r>
                    </a:p>
                  </a:txBody>
                  <a:tcPr marL="0" marR="0" marT="0" marB="0" anchor="b">
                    <a:solidFill>
                      <a:schemeClr val="accent2">
                        <a:lumMod val="60000"/>
                        <a:lumOff val="40000"/>
                      </a:schemeClr>
                    </a:solidFill>
                  </a:tcPr>
                </a:tc>
                <a:tc>
                  <a:txBody>
                    <a:bodyPr/>
                    <a:lstStyle/>
                    <a:p>
                      <a:pPr marL="0" algn="r" defTabSz="914400" rtl="0" eaLnBrk="1" fontAlgn="b" latinLnBrk="0" hangingPunct="1"/>
                      <a:r>
                        <a:rPr lang="en-CA" sz="1800" b="0" u="none" strike="noStrike" kern="1200">
                          <a:solidFill>
                            <a:sysClr val="windowText" lastClr="000000"/>
                          </a:solidFill>
                          <a:effectLst/>
                          <a:latin typeface="+mn-lt"/>
                          <a:ea typeface="+mn-ea"/>
                          <a:cs typeface="+mn-cs"/>
                        </a:rPr>
                        <a:t>$8,357</a:t>
                      </a:r>
                    </a:p>
                  </a:txBody>
                  <a:tcPr marL="0" marR="0" marT="0" marB="0" anchor="b">
                    <a:solidFill>
                      <a:schemeClr val="accent2">
                        <a:lumMod val="60000"/>
                        <a:lumOff val="40000"/>
                      </a:schemeClr>
                    </a:solidFill>
                  </a:tcPr>
                </a:tc>
                <a:tc>
                  <a:txBody>
                    <a:bodyPr/>
                    <a:lstStyle/>
                    <a:p>
                      <a:pPr marL="0" algn="r" defTabSz="914400" rtl="0" eaLnBrk="1" fontAlgn="b" latinLnBrk="0" hangingPunct="1"/>
                      <a:r>
                        <a:rPr lang="en-CA" sz="1800" b="0" u="none" strike="noStrike" kern="1200" dirty="0">
                          <a:solidFill>
                            <a:sysClr val="windowText" lastClr="000000"/>
                          </a:solidFill>
                          <a:effectLst/>
                          <a:latin typeface="+mn-lt"/>
                          <a:ea typeface="+mn-ea"/>
                          <a:cs typeface="+mn-cs"/>
                        </a:rPr>
                        <a:t>$2,812</a:t>
                      </a:r>
                    </a:p>
                  </a:txBody>
                  <a:tcPr marL="0" marR="0" marT="0" marB="0" anchor="b">
                    <a:solidFill>
                      <a:schemeClr val="accent2">
                        <a:lumMod val="60000"/>
                        <a:lumOff val="40000"/>
                      </a:schemeClr>
                    </a:solidFill>
                  </a:tcPr>
                </a:tc>
                <a:extLst>
                  <a:ext uri="{0D108BD9-81ED-4DB2-BD59-A6C34878D82A}">
                    <a16:rowId xmlns:a16="http://schemas.microsoft.com/office/drawing/2014/main" val="3460455001"/>
                  </a:ext>
                </a:extLst>
              </a:tr>
              <a:tr h="409031">
                <a:tc rowSpan="2">
                  <a:txBody>
                    <a:bodyPr/>
                    <a:lstStyle/>
                    <a:p>
                      <a:pPr algn="ctr" fontAlgn="b"/>
                      <a:r>
                        <a:rPr lang="en-US" sz="1800" b="0" u="none" strike="noStrike" kern="1200" dirty="0">
                          <a:solidFill>
                            <a:sysClr val="windowText" lastClr="000000"/>
                          </a:solidFill>
                          <a:effectLst/>
                        </a:rPr>
                        <a:t>Single Family with Short Term Rental</a:t>
                      </a:r>
                      <a:endParaRPr lang="en-CA" sz="1800" b="0" i="0" u="none" strike="noStrike" kern="1200" dirty="0">
                        <a:solidFill>
                          <a:sysClr val="windowText" lastClr="000000"/>
                        </a:solidFill>
                        <a:effectLst/>
                        <a:latin typeface="+mn-lt"/>
                        <a:ea typeface="+mn-ea"/>
                        <a:cs typeface="+mn-cs"/>
                      </a:endParaRPr>
                    </a:p>
                  </a:txBody>
                  <a:tcPr marL="0" marR="0" marT="0" marB="0" anchor="ctr">
                    <a:solidFill>
                      <a:schemeClr val="tx2">
                        <a:lumMod val="40000"/>
                        <a:lumOff val="60000"/>
                      </a:schemeClr>
                    </a:solidFill>
                  </a:tcPr>
                </a:tc>
                <a:tc>
                  <a:txBody>
                    <a:bodyPr/>
                    <a:lstStyle/>
                    <a:p>
                      <a:pPr algn="r" fontAlgn="b"/>
                      <a:r>
                        <a:rPr lang="en-CA" sz="1800" b="0" u="none" strike="noStrike" dirty="0">
                          <a:solidFill>
                            <a:sysClr val="windowText" lastClr="000000"/>
                          </a:solidFill>
                          <a:effectLst/>
                        </a:rPr>
                        <a:t>$778,100</a:t>
                      </a:r>
                      <a:endParaRPr lang="en-CA" sz="1800" b="0" i="0" u="none" strike="noStrike" dirty="0">
                        <a:solidFill>
                          <a:sysClr val="windowText" lastClr="000000"/>
                        </a:solidFill>
                        <a:effectLst/>
                        <a:latin typeface="+mn-lt"/>
                      </a:endParaRPr>
                    </a:p>
                  </a:txBody>
                  <a:tcPr marL="0" marR="0" marT="0" marB="0" anchor="b">
                    <a:solidFill>
                      <a:schemeClr val="tx2">
                        <a:lumMod val="40000"/>
                        <a:lumOff val="60000"/>
                      </a:schemeClr>
                    </a:solidFill>
                  </a:tcPr>
                </a:tc>
                <a:tc>
                  <a:txBody>
                    <a:bodyPr/>
                    <a:lstStyle/>
                    <a:p>
                      <a:pPr algn="r" fontAlgn="b"/>
                      <a:r>
                        <a:rPr lang="en-CA" sz="1800" b="0" u="none" strike="noStrike" dirty="0">
                          <a:solidFill>
                            <a:sysClr val="windowText" lastClr="000000"/>
                          </a:solidFill>
                          <a:effectLst/>
                        </a:rPr>
                        <a:t>$762,000</a:t>
                      </a:r>
                      <a:endParaRPr lang="en-CA" sz="1800" b="0" i="0" u="none" strike="noStrike" dirty="0">
                        <a:solidFill>
                          <a:sysClr val="windowText" lastClr="000000"/>
                        </a:solidFill>
                        <a:effectLst/>
                        <a:latin typeface="+mn-lt"/>
                      </a:endParaRPr>
                    </a:p>
                  </a:txBody>
                  <a:tcPr marL="0" marR="0" marT="0" marB="0" anchor="b">
                    <a:solidFill>
                      <a:schemeClr val="tx2">
                        <a:lumMod val="40000"/>
                        <a:lumOff val="60000"/>
                      </a:schemeClr>
                    </a:solidFill>
                  </a:tcPr>
                </a:tc>
                <a:tc>
                  <a:txBody>
                    <a:bodyPr/>
                    <a:lstStyle/>
                    <a:p>
                      <a:pPr marL="0" algn="r" defTabSz="914400" rtl="0" eaLnBrk="1" fontAlgn="b" latinLnBrk="0" hangingPunct="1"/>
                      <a:r>
                        <a:rPr lang="en-CA" sz="1800" b="0" u="none" strike="noStrike" kern="1200" dirty="0">
                          <a:solidFill>
                            <a:sysClr val="windowText" lastClr="000000"/>
                          </a:solidFill>
                          <a:effectLst/>
                          <a:latin typeface="+mn-lt"/>
                          <a:ea typeface="+mn-ea"/>
                          <a:cs typeface="+mn-cs"/>
                        </a:rPr>
                        <a:t>-2.07%</a:t>
                      </a:r>
                    </a:p>
                  </a:txBody>
                  <a:tcPr marL="0" marR="0" marT="0" marB="0" anchor="b">
                    <a:solidFill>
                      <a:schemeClr val="tx2">
                        <a:lumMod val="40000"/>
                        <a:lumOff val="60000"/>
                      </a:schemeClr>
                    </a:solidFill>
                  </a:tcPr>
                </a:tc>
                <a:tc>
                  <a:txBody>
                    <a:bodyPr/>
                    <a:lstStyle/>
                    <a:p>
                      <a:pPr marL="0" algn="r" defTabSz="914400" rtl="0" eaLnBrk="1" fontAlgn="b" latinLnBrk="0" hangingPunct="1"/>
                      <a:r>
                        <a:rPr lang="en-CA" sz="1800" b="0" u="none" strike="noStrike" kern="1200">
                          <a:solidFill>
                            <a:sysClr val="windowText" lastClr="000000"/>
                          </a:solidFill>
                          <a:effectLst/>
                          <a:latin typeface="+mn-lt"/>
                          <a:ea typeface="+mn-ea"/>
                          <a:cs typeface="+mn-cs"/>
                        </a:rPr>
                        <a:t>$1,751</a:t>
                      </a:r>
                    </a:p>
                  </a:txBody>
                  <a:tcPr marL="0" marR="0" marT="0" marB="0" anchor="b">
                    <a:solidFill>
                      <a:schemeClr val="tx2">
                        <a:lumMod val="40000"/>
                        <a:lumOff val="60000"/>
                      </a:schemeClr>
                    </a:solidFill>
                  </a:tcPr>
                </a:tc>
                <a:tc>
                  <a:txBody>
                    <a:bodyPr/>
                    <a:lstStyle/>
                    <a:p>
                      <a:pPr marL="0" algn="r" defTabSz="914400" rtl="0" eaLnBrk="1" fontAlgn="b" latinLnBrk="0" hangingPunct="1"/>
                      <a:r>
                        <a:rPr lang="en-CA" sz="1800" b="0" u="none" strike="noStrike" kern="1200">
                          <a:solidFill>
                            <a:sysClr val="windowText" lastClr="000000"/>
                          </a:solidFill>
                          <a:effectLst/>
                          <a:latin typeface="+mn-lt"/>
                          <a:ea typeface="+mn-ea"/>
                          <a:cs typeface="+mn-cs"/>
                        </a:rPr>
                        <a:t>$2,312</a:t>
                      </a:r>
                    </a:p>
                  </a:txBody>
                  <a:tcPr marL="0" marR="0" marT="0" marB="0" anchor="b">
                    <a:solidFill>
                      <a:schemeClr val="tx2">
                        <a:lumMod val="40000"/>
                        <a:lumOff val="60000"/>
                      </a:schemeClr>
                    </a:solidFill>
                  </a:tcPr>
                </a:tc>
                <a:tc>
                  <a:txBody>
                    <a:bodyPr/>
                    <a:lstStyle/>
                    <a:p>
                      <a:pPr marL="0" algn="r" defTabSz="914400" rtl="0" eaLnBrk="1" fontAlgn="b" latinLnBrk="0" hangingPunct="1"/>
                      <a:r>
                        <a:rPr lang="en-CA" sz="1800" b="0" u="none" strike="noStrike" kern="1200">
                          <a:solidFill>
                            <a:sysClr val="windowText" lastClr="000000"/>
                          </a:solidFill>
                          <a:effectLst/>
                          <a:latin typeface="+mn-lt"/>
                          <a:ea typeface="+mn-ea"/>
                          <a:cs typeface="+mn-cs"/>
                        </a:rPr>
                        <a:t>$561</a:t>
                      </a:r>
                    </a:p>
                  </a:txBody>
                  <a:tcPr marL="0" marR="0" marT="0" marB="0" anchor="b">
                    <a:solidFill>
                      <a:schemeClr val="tx2">
                        <a:lumMod val="40000"/>
                        <a:lumOff val="60000"/>
                      </a:schemeClr>
                    </a:solidFill>
                  </a:tcPr>
                </a:tc>
                <a:extLst>
                  <a:ext uri="{0D108BD9-81ED-4DB2-BD59-A6C34878D82A}">
                    <a16:rowId xmlns:a16="http://schemas.microsoft.com/office/drawing/2014/main" val="3447910808"/>
                  </a:ext>
                </a:extLst>
              </a:tr>
              <a:tr h="409031">
                <a:tc vMerge="1">
                  <a:txBody>
                    <a:bodyPr/>
                    <a:lstStyle/>
                    <a:p>
                      <a:endParaRPr dirty="0"/>
                    </a:p>
                  </a:txBody>
                  <a:tcPr marL="0" marR="0" marT="0" marB="0" anchor="b"/>
                </a:tc>
                <a:tc>
                  <a:txBody>
                    <a:bodyPr/>
                    <a:lstStyle/>
                    <a:p>
                      <a:pPr algn="r" fontAlgn="b"/>
                      <a:r>
                        <a:rPr lang="en-CA" sz="1800" b="0" u="none" strike="noStrike" dirty="0">
                          <a:solidFill>
                            <a:sysClr val="windowText" lastClr="000000"/>
                          </a:solidFill>
                          <a:effectLst/>
                        </a:rPr>
                        <a:t>$2,126,000</a:t>
                      </a:r>
                      <a:endParaRPr lang="en-CA" sz="1800" b="0" i="0" u="none" strike="noStrike" dirty="0">
                        <a:solidFill>
                          <a:sysClr val="windowText" lastClr="000000"/>
                        </a:solidFill>
                        <a:effectLst/>
                        <a:latin typeface="+mn-lt"/>
                      </a:endParaRPr>
                    </a:p>
                  </a:txBody>
                  <a:tcPr marL="0" marR="0" marT="0" marB="0" anchor="b">
                    <a:solidFill>
                      <a:schemeClr val="tx2">
                        <a:lumMod val="40000"/>
                        <a:lumOff val="60000"/>
                      </a:schemeClr>
                    </a:solidFill>
                  </a:tcPr>
                </a:tc>
                <a:tc>
                  <a:txBody>
                    <a:bodyPr/>
                    <a:lstStyle/>
                    <a:p>
                      <a:pPr algn="r" fontAlgn="b"/>
                      <a:r>
                        <a:rPr lang="en-CA" sz="1800" b="0" u="none" strike="noStrike" dirty="0">
                          <a:solidFill>
                            <a:sysClr val="windowText" lastClr="000000"/>
                          </a:solidFill>
                          <a:effectLst/>
                        </a:rPr>
                        <a:t>$2,026,000</a:t>
                      </a:r>
                      <a:endParaRPr lang="en-CA" sz="1800" b="0" i="0" u="none" strike="noStrike" dirty="0">
                        <a:solidFill>
                          <a:sysClr val="windowText" lastClr="000000"/>
                        </a:solidFill>
                        <a:effectLst/>
                        <a:latin typeface="+mn-lt"/>
                      </a:endParaRPr>
                    </a:p>
                  </a:txBody>
                  <a:tcPr marL="0" marR="0" marT="0" marB="0" anchor="b">
                    <a:solidFill>
                      <a:schemeClr val="tx2">
                        <a:lumMod val="40000"/>
                        <a:lumOff val="60000"/>
                      </a:schemeClr>
                    </a:solidFill>
                  </a:tcPr>
                </a:tc>
                <a:tc>
                  <a:txBody>
                    <a:bodyPr/>
                    <a:lstStyle/>
                    <a:p>
                      <a:pPr marL="0" algn="r" defTabSz="914400" rtl="0" eaLnBrk="1" fontAlgn="b" latinLnBrk="0" hangingPunct="1"/>
                      <a:r>
                        <a:rPr lang="en-CA" sz="1800" b="0" u="none" strike="noStrike" kern="1200" dirty="0">
                          <a:solidFill>
                            <a:sysClr val="windowText" lastClr="000000"/>
                          </a:solidFill>
                          <a:effectLst/>
                          <a:latin typeface="+mn-lt"/>
                          <a:ea typeface="+mn-ea"/>
                          <a:cs typeface="+mn-cs"/>
                        </a:rPr>
                        <a:t>-4.70%</a:t>
                      </a:r>
                    </a:p>
                  </a:txBody>
                  <a:tcPr marL="0" marR="0" marT="0" marB="0" anchor="b">
                    <a:solidFill>
                      <a:schemeClr val="tx2">
                        <a:lumMod val="40000"/>
                        <a:lumOff val="60000"/>
                      </a:schemeClr>
                    </a:solidFill>
                  </a:tcPr>
                </a:tc>
                <a:tc>
                  <a:txBody>
                    <a:bodyPr/>
                    <a:lstStyle/>
                    <a:p>
                      <a:pPr marL="0" algn="r" defTabSz="914400" rtl="0" eaLnBrk="1" fontAlgn="b" latinLnBrk="0" hangingPunct="1"/>
                      <a:r>
                        <a:rPr lang="en-CA" sz="1800" b="0" u="none" strike="noStrike" kern="1200">
                          <a:solidFill>
                            <a:sysClr val="windowText" lastClr="000000"/>
                          </a:solidFill>
                          <a:effectLst/>
                          <a:latin typeface="+mn-lt"/>
                          <a:ea typeface="+mn-ea"/>
                          <a:cs typeface="+mn-cs"/>
                        </a:rPr>
                        <a:t>$18,740</a:t>
                      </a:r>
                    </a:p>
                  </a:txBody>
                  <a:tcPr marL="0" marR="0" marT="0" marB="0" anchor="b">
                    <a:solidFill>
                      <a:schemeClr val="tx2">
                        <a:lumMod val="40000"/>
                        <a:lumOff val="60000"/>
                      </a:schemeClr>
                    </a:solidFill>
                  </a:tcPr>
                </a:tc>
                <a:tc>
                  <a:txBody>
                    <a:bodyPr/>
                    <a:lstStyle/>
                    <a:p>
                      <a:pPr marL="0" algn="r" defTabSz="914400" rtl="0" eaLnBrk="1" fontAlgn="b" latinLnBrk="0" hangingPunct="1"/>
                      <a:r>
                        <a:rPr lang="en-CA" sz="1800" b="0" u="none" strike="noStrike" kern="1200">
                          <a:solidFill>
                            <a:sysClr val="windowText" lastClr="000000"/>
                          </a:solidFill>
                          <a:effectLst/>
                          <a:latin typeface="+mn-lt"/>
                          <a:ea typeface="+mn-ea"/>
                          <a:cs typeface="+mn-cs"/>
                        </a:rPr>
                        <a:t>$22,132</a:t>
                      </a:r>
                    </a:p>
                  </a:txBody>
                  <a:tcPr marL="0" marR="0" marT="0" marB="0" anchor="b">
                    <a:solidFill>
                      <a:schemeClr val="tx2">
                        <a:lumMod val="40000"/>
                        <a:lumOff val="60000"/>
                      </a:schemeClr>
                    </a:solidFill>
                  </a:tcPr>
                </a:tc>
                <a:tc>
                  <a:txBody>
                    <a:bodyPr/>
                    <a:lstStyle/>
                    <a:p>
                      <a:pPr marL="0" algn="r" defTabSz="914400" rtl="0" eaLnBrk="1" fontAlgn="b" latinLnBrk="0" hangingPunct="1"/>
                      <a:r>
                        <a:rPr lang="en-CA" sz="1800" b="0" u="none" strike="noStrike" kern="1200">
                          <a:solidFill>
                            <a:sysClr val="windowText" lastClr="000000"/>
                          </a:solidFill>
                          <a:effectLst/>
                          <a:latin typeface="+mn-lt"/>
                          <a:ea typeface="+mn-ea"/>
                          <a:cs typeface="+mn-cs"/>
                        </a:rPr>
                        <a:t>$3,392</a:t>
                      </a:r>
                    </a:p>
                  </a:txBody>
                  <a:tcPr marL="0" marR="0" marT="0" marB="0" anchor="b">
                    <a:solidFill>
                      <a:schemeClr val="tx2">
                        <a:lumMod val="40000"/>
                        <a:lumOff val="60000"/>
                      </a:schemeClr>
                    </a:solidFill>
                  </a:tcPr>
                </a:tc>
                <a:extLst>
                  <a:ext uri="{0D108BD9-81ED-4DB2-BD59-A6C34878D82A}">
                    <a16:rowId xmlns:a16="http://schemas.microsoft.com/office/drawing/2014/main" val="1029338278"/>
                  </a:ext>
                </a:extLst>
              </a:tr>
              <a:tr h="409031">
                <a:tc rowSpan="2">
                  <a:txBody>
                    <a:bodyPr/>
                    <a:lstStyle/>
                    <a:p>
                      <a:pPr algn="ctr" fontAlgn="b"/>
                      <a:r>
                        <a:rPr lang="en-US" sz="1800" b="0" u="none" strike="noStrike" kern="1200" dirty="0">
                          <a:solidFill>
                            <a:sysClr val="windowText" lastClr="000000"/>
                          </a:solidFill>
                          <a:effectLst/>
                        </a:rPr>
                        <a:t>Single Family with Short Term Rental</a:t>
                      </a:r>
                      <a:endParaRPr lang="en-CA" sz="1800" b="0" i="0" u="none" strike="noStrike" kern="1200" dirty="0">
                        <a:solidFill>
                          <a:sysClr val="windowText" lastClr="000000"/>
                        </a:solidFill>
                        <a:effectLst/>
                        <a:latin typeface="+mn-lt"/>
                        <a:ea typeface="+mn-ea"/>
                        <a:cs typeface="+mn-cs"/>
                      </a:endParaRPr>
                    </a:p>
                  </a:txBody>
                  <a:tcPr marL="0" marR="0" marT="0" marB="0" anchor="ctr">
                    <a:solidFill>
                      <a:schemeClr val="bg2">
                        <a:lumMod val="40000"/>
                        <a:lumOff val="60000"/>
                      </a:schemeClr>
                    </a:solidFill>
                  </a:tcPr>
                </a:tc>
                <a:tc>
                  <a:txBody>
                    <a:bodyPr/>
                    <a:lstStyle/>
                    <a:p>
                      <a:pPr algn="r" fontAlgn="b"/>
                      <a:r>
                        <a:rPr lang="en-CA" sz="1800" b="0" u="none" strike="noStrike" dirty="0">
                          <a:solidFill>
                            <a:sysClr val="windowText" lastClr="000000"/>
                          </a:solidFill>
                          <a:effectLst/>
                        </a:rPr>
                        <a:t>$169,500</a:t>
                      </a:r>
                      <a:endParaRPr lang="en-CA" sz="1800" b="0" i="0" u="none" strike="noStrike" dirty="0">
                        <a:solidFill>
                          <a:sysClr val="windowText" lastClr="000000"/>
                        </a:solidFill>
                        <a:effectLst/>
                        <a:latin typeface="+mn-lt"/>
                      </a:endParaRPr>
                    </a:p>
                  </a:txBody>
                  <a:tcPr marL="0" marR="0" marT="0" marB="0" anchor="b">
                    <a:solidFill>
                      <a:schemeClr val="bg2">
                        <a:lumMod val="40000"/>
                        <a:lumOff val="60000"/>
                      </a:schemeClr>
                    </a:solidFill>
                  </a:tcPr>
                </a:tc>
                <a:tc>
                  <a:txBody>
                    <a:bodyPr/>
                    <a:lstStyle/>
                    <a:p>
                      <a:pPr algn="r" fontAlgn="b"/>
                      <a:r>
                        <a:rPr lang="en-CA" sz="1800" b="0" u="none" strike="noStrike" dirty="0">
                          <a:solidFill>
                            <a:sysClr val="windowText" lastClr="000000"/>
                          </a:solidFill>
                          <a:effectLst/>
                        </a:rPr>
                        <a:t>$143,600</a:t>
                      </a:r>
                      <a:endParaRPr lang="en-CA" sz="1800" b="0" i="0" u="none" strike="noStrike" dirty="0">
                        <a:solidFill>
                          <a:sysClr val="windowText" lastClr="000000"/>
                        </a:solidFill>
                        <a:effectLst/>
                        <a:latin typeface="+mn-lt"/>
                      </a:endParaRPr>
                    </a:p>
                  </a:txBody>
                  <a:tcPr marL="0" marR="0" marT="0" marB="0" anchor="b">
                    <a:solidFill>
                      <a:schemeClr val="bg2">
                        <a:lumMod val="40000"/>
                        <a:lumOff val="60000"/>
                      </a:schemeClr>
                    </a:solidFill>
                  </a:tcPr>
                </a:tc>
                <a:tc>
                  <a:txBody>
                    <a:bodyPr/>
                    <a:lstStyle/>
                    <a:p>
                      <a:pPr marL="0" algn="r" defTabSz="914400" rtl="0" eaLnBrk="1" fontAlgn="b" latinLnBrk="0" hangingPunct="1"/>
                      <a:r>
                        <a:rPr lang="en-CA" sz="1800" b="0" u="none" strike="noStrike" kern="1200">
                          <a:solidFill>
                            <a:sysClr val="windowText" lastClr="000000"/>
                          </a:solidFill>
                          <a:effectLst/>
                          <a:latin typeface="+mn-lt"/>
                          <a:ea typeface="+mn-ea"/>
                          <a:cs typeface="+mn-cs"/>
                        </a:rPr>
                        <a:t>-15.28%</a:t>
                      </a:r>
                    </a:p>
                  </a:txBody>
                  <a:tcPr marL="0" marR="0" marT="0" marB="0" anchor="b">
                    <a:solidFill>
                      <a:schemeClr val="bg2">
                        <a:lumMod val="40000"/>
                        <a:lumOff val="60000"/>
                      </a:schemeClr>
                    </a:solidFill>
                  </a:tcPr>
                </a:tc>
                <a:tc>
                  <a:txBody>
                    <a:bodyPr/>
                    <a:lstStyle/>
                    <a:p>
                      <a:pPr marL="0" algn="r" defTabSz="914400" rtl="0" eaLnBrk="1" fontAlgn="b" latinLnBrk="0" hangingPunct="1"/>
                      <a:r>
                        <a:rPr lang="en-CA" sz="1800" b="0" u="none" strike="noStrike" kern="1200" dirty="0">
                          <a:solidFill>
                            <a:sysClr val="windowText" lastClr="000000"/>
                          </a:solidFill>
                          <a:effectLst/>
                          <a:latin typeface="+mn-lt"/>
                          <a:ea typeface="+mn-ea"/>
                          <a:cs typeface="+mn-cs"/>
                        </a:rPr>
                        <a:t>$381</a:t>
                      </a:r>
                    </a:p>
                  </a:txBody>
                  <a:tcPr marL="0" marR="0" marT="0" marB="0" anchor="b">
                    <a:solidFill>
                      <a:schemeClr val="bg2">
                        <a:lumMod val="40000"/>
                        <a:lumOff val="60000"/>
                      </a:schemeClr>
                    </a:solidFill>
                  </a:tcPr>
                </a:tc>
                <a:tc>
                  <a:txBody>
                    <a:bodyPr/>
                    <a:lstStyle/>
                    <a:p>
                      <a:pPr marL="0" algn="r" defTabSz="914400" rtl="0" eaLnBrk="1" fontAlgn="b" latinLnBrk="0" hangingPunct="1"/>
                      <a:r>
                        <a:rPr lang="en-CA" sz="1800" b="0" u="none" strike="noStrike" kern="1200">
                          <a:solidFill>
                            <a:sysClr val="windowText" lastClr="000000"/>
                          </a:solidFill>
                          <a:effectLst/>
                          <a:latin typeface="+mn-lt"/>
                          <a:ea typeface="+mn-ea"/>
                          <a:cs typeface="+mn-cs"/>
                        </a:rPr>
                        <a:t>$436</a:t>
                      </a:r>
                    </a:p>
                  </a:txBody>
                  <a:tcPr marL="0" marR="0" marT="0" marB="0" anchor="b">
                    <a:solidFill>
                      <a:schemeClr val="bg2">
                        <a:lumMod val="40000"/>
                        <a:lumOff val="60000"/>
                      </a:schemeClr>
                    </a:solidFill>
                  </a:tcPr>
                </a:tc>
                <a:tc>
                  <a:txBody>
                    <a:bodyPr/>
                    <a:lstStyle/>
                    <a:p>
                      <a:pPr marL="0" algn="r" defTabSz="914400" rtl="0" eaLnBrk="1" fontAlgn="b" latinLnBrk="0" hangingPunct="1"/>
                      <a:r>
                        <a:rPr lang="en-CA" sz="1800" b="0" u="none" strike="noStrike" kern="1200" dirty="0">
                          <a:solidFill>
                            <a:sysClr val="windowText" lastClr="000000"/>
                          </a:solidFill>
                          <a:effectLst/>
                          <a:latin typeface="+mn-lt"/>
                          <a:ea typeface="+mn-ea"/>
                          <a:cs typeface="+mn-cs"/>
                        </a:rPr>
                        <a:t>$54</a:t>
                      </a:r>
                    </a:p>
                  </a:txBody>
                  <a:tcPr marL="0" marR="0" marT="0" marB="0" anchor="b">
                    <a:solidFill>
                      <a:schemeClr val="bg2">
                        <a:lumMod val="40000"/>
                        <a:lumOff val="60000"/>
                      </a:schemeClr>
                    </a:solidFill>
                  </a:tcPr>
                </a:tc>
                <a:extLst>
                  <a:ext uri="{0D108BD9-81ED-4DB2-BD59-A6C34878D82A}">
                    <a16:rowId xmlns:a16="http://schemas.microsoft.com/office/drawing/2014/main" val="3943217522"/>
                  </a:ext>
                </a:extLst>
              </a:tr>
              <a:tr h="409031">
                <a:tc vMerge="1">
                  <a:txBody>
                    <a:bodyPr/>
                    <a:lstStyle/>
                    <a:p>
                      <a:endParaRPr dirty="0"/>
                    </a:p>
                  </a:txBody>
                  <a:tcPr marL="0" marR="0" marT="0" marB="0" anchor="b"/>
                </a:tc>
                <a:tc>
                  <a:txBody>
                    <a:bodyPr/>
                    <a:lstStyle/>
                    <a:p>
                      <a:pPr algn="r" fontAlgn="b"/>
                      <a:r>
                        <a:rPr lang="en-CA" sz="1800" b="0" u="none" strike="noStrike" dirty="0">
                          <a:solidFill>
                            <a:sysClr val="windowText" lastClr="000000"/>
                          </a:solidFill>
                          <a:effectLst/>
                        </a:rPr>
                        <a:t>$164,300</a:t>
                      </a:r>
                      <a:endParaRPr lang="en-CA" sz="1800" b="0" i="0" u="none" strike="noStrike" dirty="0">
                        <a:solidFill>
                          <a:sysClr val="windowText" lastClr="000000"/>
                        </a:solidFill>
                        <a:effectLst/>
                        <a:latin typeface="+mn-lt"/>
                      </a:endParaRPr>
                    </a:p>
                  </a:txBody>
                  <a:tcPr marL="0" marR="0" marT="0" marB="0" anchor="b">
                    <a:solidFill>
                      <a:schemeClr val="bg2">
                        <a:lumMod val="40000"/>
                        <a:lumOff val="60000"/>
                      </a:schemeClr>
                    </a:solidFill>
                  </a:tcPr>
                </a:tc>
                <a:tc>
                  <a:txBody>
                    <a:bodyPr/>
                    <a:lstStyle/>
                    <a:p>
                      <a:pPr algn="r" fontAlgn="b"/>
                      <a:r>
                        <a:rPr lang="en-CA" sz="1800" b="0" u="none" strike="noStrike" dirty="0">
                          <a:solidFill>
                            <a:sysClr val="windowText" lastClr="000000"/>
                          </a:solidFill>
                          <a:effectLst/>
                        </a:rPr>
                        <a:t>$176,200</a:t>
                      </a:r>
                      <a:endParaRPr lang="en-CA" sz="1800" b="0" i="0" u="none" strike="noStrike" dirty="0">
                        <a:solidFill>
                          <a:sysClr val="windowText" lastClr="000000"/>
                        </a:solidFill>
                        <a:effectLst/>
                        <a:latin typeface="+mn-lt"/>
                      </a:endParaRPr>
                    </a:p>
                  </a:txBody>
                  <a:tcPr marL="0" marR="0" marT="0" marB="0" anchor="b">
                    <a:solidFill>
                      <a:schemeClr val="bg2">
                        <a:lumMod val="40000"/>
                        <a:lumOff val="60000"/>
                      </a:schemeClr>
                    </a:solidFill>
                  </a:tcPr>
                </a:tc>
                <a:tc>
                  <a:txBody>
                    <a:bodyPr/>
                    <a:lstStyle/>
                    <a:p>
                      <a:pPr marL="0" algn="r" defTabSz="914400" rtl="0" eaLnBrk="1" fontAlgn="b" latinLnBrk="0" hangingPunct="1"/>
                      <a:r>
                        <a:rPr lang="en-CA" sz="1800" b="0" u="none" strike="noStrike" kern="1200">
                          <a:solidFill>
                            <a:sysClr val="windowText" lastClr="000000"/>
                          </a:solidFill>
                          <a:effectLst/>
                          <a:latin typeface="+mn-lt"/>
                          <a:ea typeface="+mn-ea"/>
                          <a:cs typeface="+mn-cs"/>
                        </a:rPr>
                        <a:t>7.24%</a:t>
                      </a:r>
                    </a:p>
                  </a:txBody>
                  <a:tcPr marL="0" marR="0" marT="0" marB="0" anchor="b">
                    <a:solidFill>
                      <a:schemeClr val="bg2">
                        <a:lumMod val="40000"/>
                        <a:lumOff val="60000"/>
                      </a:schemeClr>
                    </a:solidFill>
                  </a:tcPr>
                </a:tc>
                <a:tc>
                  <a:txBody>
                    <a:bodyPr/>
                    <a:lstStyle/>
                    <a:p>
                      <a:pPr marL="0" algn="r" defTabSz="914400" rtl="0" eaLnBrk="1" fontAlgn="b" latinLnBrk="0" hangingPunct="1"/>
                      <a:r>
                        <a:rPr lang="en-CA" sz="1800" b="0" u="none" strike="noStrike" kern="1200" dirty="0">
                          <a:solidFill>
                            <a:sysClr val="windowText" lastClr="000000"/>
                          </a:solidFill>
                          <a:effectLst/>
                          <a:latin typeface="+mn-lt"/>
                          <a:ea typeface="+mn-ea"/>
                          <a:cs typeface="+mn-cs"/>
                        </a:rPr>
                        <a:t>$1,448</a:t>
                      </a:r>
                    </a:p>
                  </a:txBody>
                  <a:tcPr marL="0" marR="0" marT="0" marB="0" anchor="b">
                    <a:solidFill>
                      <a:schemeClr val="bg2">
                        <a:lumMod val="40000"/>
                        <a:lumOff val="60000"/>
                      </a:schemeClr>
                    </a:solidFill>
                  </a:tcPr>
                </a:tc>
                <a:tc>
                  <a:txBody>
                    <a:bodyPr/>
                    <a:lstStyle/>
                    <a:p>
                      <a:pPr marL="0" algn="r" defTabSz="914400" rtl="0" eaLnBrk="1" fontAlgn="b" latinLnBrk="0" hangingPunct="1"/>
                      <a:r>
                        <a:rPr lang="en-CA" sz="1800" b="0" u="none" strike="noStrike" kern="1200" dirty="0">
                          <a:solidFill>
                            <a:sysClr val="windowText" lastClr="000000"/>
                          </a:solidFill>
                          <a:effectLst/>
                          <a:latin typeface="+mn-lt"/>
                          <a:ea typeface="+mn-ea"/>
                          <a:cs typeface="+mn-cs"/>
                        </a:rPr>
                        <a:t>$1,925</a:t>
                      </a:r>
                    </a:p>
                  </a:txBody>
                  <a:tcPr marL="0" marR="0" marT="0" marB="0" anchor="b">
                    <a:solidFill>
                      <a:schemeClr val="bg2">
                        <a:lumMod val="40000"/>
                        <a:lumOff val="60000"/>
                      </a:schemeClr>
                    </a:solidFill>
                  </a:tcPr>
                </a:tc>
                <a:tc>
                  <a:txBody>
                    <a:bodyPr/>
                    <a:lstStyle/>
                    <a:p>
                      <a:pPr marL="0" algn="r" defTabSz="914400" rtl="0" eaLnBrk="1" fontAlgn="b" latinLnBrk="0" hangingPunct="1"/>
                      <a:r>
                        <a:rPr lang="en-CA" sz="1800" b="0" u="none" strike="noStrike" kern="1200" dirty="0">
                          <a:solidFill>
                            <a:sysClr val="windowText" lastClr="000000"/>
                          </a:solidFill>
                          <a:effectLst/>
                          <a:latin typeface="+mn-lt"/>
                          <a:ea typeface="+mn-ea"/>
                          <a:cs typeface="+mn-cs"/>
                        </a:rPr>
                        <a:t>$477</a:t>
                      </a:r>
                    </a:p>
                  </a:txBody>
                  <a:tcPr marL="0" marR="0" marT="0" marB="0" anchor="b">
                    <a:solidFill>
                      <a:schemeClr val="bg2">
                        <a:lumMod val="40000"/>
                        <a:lumOff val="60000"/>
                      </a:schemeClr>
                    </a:solidFill>
                  </a:tcPr>
                </a:tc>
                <a:extLst>
                  <a:ext uri="{0D108BD9-81ED-4DB2-BD59-A6C34878D82A}">
                    <a16:rowId xmlns:a16="http://schemas.microsoft.com/office/drawing/2014/main" val="3849510340"/>
                  </a:ext>
                </a:extLst>
              </a:tr>
            </a:tbl>
          </a:graphicData>
        </a:graphic>
      </p:graphicFrame>
    </p:spTree>
    <p:extLst>
      <p:ext uri="{BB962C8B-B14F-4D97-AF65-F5344CB8AC3E}">
        <p14:creationId xmlns:p14="http://schemas.microsoft.com/office/powerpoint/2010/main" val="70426730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EDECBA-C67F-D4F1-7DAA-F3189120F675}"/>
              </a:ext>
            </a:extLst>
          </p:cNvPr>
          <p:cNvSpPr>
            <a:spLocks noGrp="1"/>
          </p:cNvSpPr>
          <p:nvPr>
            <p:ph type="title"/>
          </p:nvPr>
        </p:nvSpPr>
        <p:spPr>
          <a:xfrm>
            <a:off x="1141412" y="0"/>
            <a:ext cx="9905998" cy="1478570"/>
          </a:xfrm>
        </p:spPr>
        <p:txBody>
          <a:bodyPr/>
          <a:lstStyle/>
          <a:p>
            <a:r>
              <a:rPr lang="en-US" dirty="0">
                <a:solidFill>
                  <a:schemeClr val="bg1"/>
                </a:solidFill>
              </a:rPr>
              <a:t>Next steps</a:t>
            </a:r>
            <a:endParaRPr lang="en-CA" dirty="0">
              <a:solidFill>
                <a:schemeClr val="bg1"/>
              </a:solidFill>
            </a:endParaRPr>
          </a:p>
        </p:txBody>
      </p:sp>
      <p:sp>
        <p:nvSpPr>
          <p:cNvPr id="3" name="Content Placeholder 2">
            <a:extLst>
              <a:ext uri="{FF2B5EF4-FFF2-40B4-BE49-F238E27FC236}">
                <a16:creationId xmlns:a16="http://schemas.microsoft.com/office/drawing/2014/main" id="{74B501C8-03CB-DCED-0237-121976BABFF0}"/>
              </a:ext>
            </a:extLst>
          </p:cNvPr>
          <p:cNvSpPr>
            <a:spLocks noGrp="1"/>
          </p:cNvSpPr>
          <p:nvPr>
            <p:ph idx="1"/>
          </p:nvPr>
        </p:nvSpPr>
        <p:spPr>
          <a:xfrm>
            <a:off x="934496" y="1069145"/>
            <a:ext cx="10810240" cy="5049519"/>
          </a:xfrm>
        </p:spPr>
        <p:txBody>
          <a:bodyPr>
            <a:normAutofit fontScale="92500" lnSpcReduction="10000"/>
          </a:bodyPr>
          <a:lstStyle/>
          <a:p>
            <a:pPr marL="0" indent="0">
              <a:buNone/>
            </a:pPr>
            <a:r>
              <a:rPr lang="en-US" dirty="0">
                <a:solidFill>
                  <a:schemeClr val="bg1"/>
                </a:solidFill>
              </a:rPr>
              <a:t>Revise Operations and Capital Budget as directed by Council (January)</a:t>
            </a:r>
          </a:p>
          <a:p>
            <a:pPr marL="0" indent="0">
              <a:buNone/>
            </a:pPr>
            <a:r>
              <a:rPr lang="en-US" dirty="0">
                <a:solidFill>
                  <a:schemeClr val="bg1"/>
                </a:solidFill>
              </a:rPr>
              <a:t>Confirm dedication of reserve funding by Council (January)</a:t>
            </a:r>
          </a:p>
          <a:p>
            <a:pPr marL="0" indent="0">
              <a:buNone/>
            </a:pPr>
            <a:r>
              <a:rPr lang="en-US" dirty="0">
                <a:solidFill>
                  <a:schemeClr val="bg1"/>
                </a:solidFill>
              </a:rPr>
              <a:t>Finalize year end expenditures and revenues (January)</a:t>
            </a:r>
          </a:p>
          <a:p>
            <a:pPr marL="0" indent="0">
              <a:buNone/>
            </a:pPr>
            <a:r>
              <a:rPr lang="en-US" dirty="0">
                <a:solidFill>
                  <a:schemeClr val="bg1"/>
                </a:solidFill>
              </a:rPr>
              <a:t>Finalize transfers to and from reserves based on 2023 budget (January)</a:t>
            </a:r>
          </a:p>
          <a:p>
            <a:pPr marL="0" indent="0">
              <a:buNone/>
            </a:pPr>
            <a:r>
              <a:rPr lang="en-CA" dirty="0">
                <a:solidFill>
                  <a:schemeClr val="bg1"/>
                </a:solidFill>
              </a:rPr>
              <a:t>Confirm funding of Capital projects through reserves and new tax requisitions </a:t>
            </a:r>
            <a:r>
              <a:rPr lang="en-US" dirty="0">
                <a:solidFill>
                  <a:schemeClr val="bg1"/>
                </a:solidFill>
              </a:rPr>
              <a:t>(January)</a:t>
            </a:r>
          </a:p>
          <a:p>
            <a:pPr marL="0" indent="0">
              <a:buNone/>
            </a:pPr>
            <a:r>
              <a:rPr lang="en-CA" dirty="0">
                <a:solidFill>
                  <a:schemeClr val="bg1"/>
                </a:solidFill>
              </a:rPr>
              <a:t>Update BC Assessment Role and Confirm tax implications (January)</a:t>
            </a:r>
          </a:p>
          <a:p>
            <a:pPr marL="0" indent="0">
              <a:buNone/>
            </a:pPr>
            <a:r>
              <a:rPr lang="en-CA" dirty="0">
                <a:solidFill>
                  <a:schemeClr val="bg1"/>
                </a:solidFill>
                <a:highlight>
                  <a:srgbClr val="FFFF00"/>
                </a:highlight>
              </a:rPr>
              <a:t>Present updated budget with validated tax implications for Council’s consideration (February))</a:t>
            </a:r>
          </a:p>
          <a:p>
            <a:pPr marL="0" indent="0">
              <a:buNone/>
            </a:pPr>
            <a:r>
              <a:rPr lang="en-US" dirty="0">
                <a:solidFill>
                  <a:schemeClr val="bg1"/>
                </a:solidFill>
              </a:rPr>
              <a:t>Amend budget (if required) and present to public for comments. (March)</a:t>
            </a:r>
          </a:p>
          <a:p>
            <a:pPr marL="0" indent="0">
              <a:buNone/>
            </a:pPr>
            <a:r>
              <a:rPr lang="en-US" dirty="0">
                <a:solidFill>
                  <a:schemeClr val="bg1"/>
                </a:solidFill>
              </a:rPr>
              <a:t>Provide public comments to Council with updated BC Assessment role implications. (April/May)</a:t>
            </a:r>
          </a:p>
          <a:p>
            <a:pPr marL="0" indent="0">
              <a:buNone/>
            </a:pPr>
            <a:r>
              <a:rPr lang="en-US" dirty="0">
                <a:solidFill>
                  <a:schemeClr val="bg1"/>
                </a:solidFill>
              </a:rPr>
              <a:t>Prepare Bylaws for Adoption (May)</a:t>
            </a:r>
          </a:p>
        </p:txBody>
      </p:sp>
    </p:spTree>
    <p:extLst>
      <p:ext uri="{BB962C8B-B14F-4D97-AF65-F5344CB8AC3E}">
        <p14:creationId xmlns:p14="http://schemas.microsoft.com/office/powerpoint/2010/main" val="19441375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35E27155-981B-41FD-8670-5A3DAB78E1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11C6608-C91A-9043-C382-CCDF40A4B7FF}"/>
              </a:ext>
            </a:extLst>
          </p:cNvPr>
          <p:cNvSpPr>
            <a:spLocks noGrp="1"/>
          </p:cNvSpPr>
          <p:nvPr>
            <p:ph type="title"/>
          </p:nvPr>
        </p:nvSpPr>
        <p:spPr>
          <a:xfrm>
            <a:off x="1141419" y="0"/>
            <a:ext cx="9905998" cy="1478570"/>
          </a:xfrm>
        </p:spPr>
        <p:txBody>
          <a:bodyPr>
            <a:normAutofit/>
          </a:bodyPr>
          <a:lstStyle/>
          <a:p>
            <a:r>
              <a:rPr lang="en-US" dirty="0">
                <a:solidFill>
                  <a:schemeClr val="bg1"/>
                </a:solidFill>
              </a:rPr>
              <a:t>Planning &amp; development</a:t>
            </a:r>
            <a:endParaRPr lang="en-CA" dirty="0">
              <a:solidFill>
                <a:schemeClr val="bg1"/>
              </a:solidFill>
            </a:endParaRPr>
          </a:p>
        </p:txBody>
      </p:sp>
      <p:graphicFrame>
        <p:nvGraphicFramePr>
          <p:cNvPr id="5" name="Content Placeholder 4">
            <a:extLst>
              <a:ext uri="{FF2B5EF4-FFF2-40B4-BE49-F238E27FC236}">
                <a16:creationId xmlns:a16="http://schemas.microsoft.com/office/drawing/2014/main" id="{F088F9E5-8294-6E98-50D4-B897249765A3}"/>
              </a:ext>
            </a:extLst>
          </p:cNvPr>
          <p:cNvGraphicFramePr>
            <a:graphicFrameLocks noGrp="1"/>
          </p:cNvGraphicFramePr>
          <p:nvPr>
            <p:ph idx="1"/>
            <p:extLst>
              <p:ext uri="{D42A27DB-BD31-4B8C-83A1-F6EECF244321}">
                <p14:modId xmlns:p14="http://schemas.microsoft.com/office/powerpoint/2010/main" val="2182075162"/>
              </p:ext>
            </p:extLst>
          </p:nvPr>
        </p:nvGraphicFramePr>
        <p:xfrm>
          <a:off x="1141413" y="1478570"/>
          <a:ext cx="8801928" cy="3062952"/>
        </p:xfrm>
        <a:graphic>
          <a:graphicData uri="http://schemas.openxmlformats.org/drawingml/2006/table">
            <a:tbl>
              <a:tblPr firstRow="1" bandRow="1">
                <a:tableStyleId>{5C22544A-7EE6-4342-B048-85BDC9FD1C3A}</a:tableStyleId>
              </a:tblPr>
              <a:tblGrid>
                <a:gridCol w="3281545">
                  <a:extLst>
                    <a:ext uri="{9D8B030D-6E8A-4147-A177-3AD203B41FA5}">
                      <a16:colId xmlns:a16="http://schemas.microsoft.com/office/drawing/2014/main" val="1425073514"/>
                    </a:ext>
                  </a:extLst>
                </a:gridCol>
                <a:gridCol w="1104076">
                  <a:extLst>
                    <a:ext uri="{9D8B030D-6E8A-4147-A177-3AD203B41FA5}">
                      <a16:colId xmlns:a16="http://schemas.microsoft.com/office/drawing/2014/main" val="2737264939"/>
                    </a:ext>
                  </a:extLst>
                </a:gridCol>
                <a:gridCol w="1104076">
                  <a:extLst>
                    <a:ext uri="{9D8B030D-6E8A-4147-A177-3AD203B41FA5}">
                      <a16:colId xmlns:a16="http://schemas.microsoft.com/office/drawing/2014/main" val="1342915726"/>
                    </a:ext>
                  </a:extLst>
                </a:gridCol>
                <a:gridCol w="1104077">
                  <a:extLst>
                    <a:ext uri="{9D8B030D-6E8A-4147-A177-3AD203B41FA5}">
                      <a16:colId xmlns:a16="http://schemas.microsoft.com/office/drawing/2014/main" val="1514204487"/>
                    </a:ext>
                  </a:extLst>
                </a:gridCol>
                <a:gridCol w="1104077">
                  <a:extLst>
                    <a:ext uri="{9D8B030D-6E8A-4147-A177-3AD203B41FA5}">
                      <a16:colId xmlns:a16="http://schemas.microsoft.com/office/drawing/2014/main" val="1413250911"/>
                    </a:ext>
                  </a:extLst>
                </a:gridCol>
                <a:gridCol w="1104077">
                  <a:extLst>
                    <a:ext uri="{9D8B030D-6E8A-4147-A177-3AD203B41FA5}">
                      <a16:colId xmlns:a16="http://schemas.microsoft.com/office/drawing/2014/main" val="357779214"/>
                    </a:ext>
                  </a:extLst>
                </a:gridCol>
              </a:tblGrid>
              <a:tr h="300612">
                <a:tc>
                  <a:txBody>
                    <a:bodyPr/>
                    <a:lstStyle/>
                    <a:p>
                      <a:pPr algn="l" fontAlgn="b"/>
                      <a:endParaRPr lang="en-CA" sz="1400" b="0" i="0" u="none" strike="noStrike" dirty="0">
                        <a:solidFill>
                          <a:schemeClr val="bg1"/>
                        </a:solidFill>
                        <a:effectLst/>
                        <a:latin typeface="Calibri" panose="020F0502020204030204" pitchFamily="34" charset="0"/>
                      </a:endParaRPr>
                    </a:p>
                  </a:txBody>
                  <a:tcPr marL="0" marR="0" marT="0" marB="0" anchor="b"/>
                </a:tc>
                <a:tc>
                  <a:txBody>
                    <a:bodyPr/>
                    <a:lstStyle/>
                    <a:p>
                      <a:pPr algn="ctr" fontAlgn="b"/>
                      <a:r>
                        <a:rPr lang="en-CA" sz="1400" u="none" strike="noStrike" dirty="0">
                          <a:solidFill>
                            <a:schemeClr val="bg1"/>
                          </a:solidFill>
                          <a:effectLst/>
                        </a:rPr>
                        <a:t>2024</a:t>
                      </a:r>
                      <a:endParaRPr lang="en-CA" sz="1400" b="1" i="0" u="none" strike="noStrike" dirty="0">
                        <a:solidFill>
                          <a:schemeClr val="bg1"/>
                        </a:solidFill>
                        <a:effectLst/>
                        <a:latin typeface="Calibri" panose="020F0502020204030204" pitchFamily="34" charset="0"/>
                      </a:endParaRPr>
                    </a:p>
                  </a:txBody>
                  <a:tcPr marL="0" marR="0" marT="0" marB="0" anchor="b"/>
                </a:tc>
                <a:tc>
                  <a:txBody>
                    <a:bodyPr/>
                    <a:lstStyle/>
                    <a:p>
                      <a:pPr algn="ctr" fontAlgn="b"/>
                      <a:r>
                        <a:rPr lang="en-CA" sz="1400" u="none" strike="noStrike" dirty="0">
                          <a:solidFill>
                            <a:schemeClr val="bg1"/>
                          </a:solidFill>
                          <a:effectLst/>
                        </a:rPr>
                        <a:t>2025</a:t>
                      </a:r>
                      <a:endParaRPr lang="en-CA" sz="1400" b="1" i="0" u="none" strike="noStrike" dirty="0">
                        <a:solidFill>
                          <a:schemeClr val="bg1"/>
                        </a:solidFill>
                        <a:effectLst/>
                        <a:latin typeface="Calibri" panose="020F0502020204030204" pitchFamily="34" charset="0"/>
                      </a:endParaRPr>
                    </a:p>
                  </a:txBody>
                  <a:tcPr marL="0" marR="0" marT="0" marB="0" anchor="b"/>
                </a:tc>
                <a:tc>
                  <a:txBody>
                    <a:bodyPr/>
                    <a:lstStyle/>
                    <a:p>
                      <a:pPr algn="ctr" fontAlgn="b"/>
                      <a:r>
                        <a:rPr lang="en-CA" sz="1400" u="none" strike="noStrike" dirty="0">
                          <a:solidFill>
                            <a:schemeClr val="bg1"/>
                          </a:solidFill>
                          <a:effectLst/>
                        </a:rPr>
                        <a:t>2026</a:t>
                      </a:r>
                      <a:endParaRPr lang="en-CA" sz="1400" b="1" i="0" u="none" strike="noStrike" dirty="0">
                        <a:solidFill>
                          <a:schemeClr val="bg1"/>
                        </a:solidFill>
                        <a:effectLst/>
                        <a:latin typeface="Calibri" panose="020F0502020204030204" pitchFamily="34" charset="0"/>
                      </a:endParaRPr>
                    </a:p>
                  </a:txBody>
                  <a:tcPr marL="0" marR="0" marT="0" marB="0" anchor="b"/>
                </a:tc>
                <a:tc>
                  <a:txBody>
                    <a:bodyPr/>
                    <a:lstStyle/>
                    <a:p>
                      <a:pPr algn="ctr" fontAlgn="b"/>
                      <a:r>
                        <a:rPr lang="en-CA" sz="1400" u="none" strike="noStrike" dirty="0">
                          <a:solidFill>
                            <a:schemeClr val="bg1"/>
                          </a:solidFill>
                          <a:effectLst/>
                        </a:rPr>
                        <a:t>2027</a:t>
                      </a:r>
                      <a:endParaRPr lang="en-CA" sz="1400" b="1" i="0" u="none" strike="noStrike" dirty="0">
                        <a:solidFill>
                          <a:schemeClr val="bg1"/>
                        </a:solidFill>
                        <a:effectLst/>
                        <a:latin typeface="Calibri" panose="020F0502020204030204" pitchFamily="34" charset="0"/>
                      </a:endParaRPr>
                    </a:p>
                  </a:txBody>
                  <a:tcPr marL="0" marR="0" marT="0" marB="0" anchor="b"/>
                </a:tc>
                <a:tc>
                  <a:txBody>
                    <a:bodyPr/>
                    <a:lstStyle/>
                    <a:p>
                      <a:pPr algn="ctr" fontAlgn="b"/>
                      <a:r>
                        <a:rPr lang="en-CA" sz="1400" u="none" strike="noStrike" dirty="0">
                          <a:solidFill>
                            <a:schemeClr val="bg1"/>
                          </a:solidFill>
                          <a:effectLst/>
                        </a:rPr>
                        <a:t>2028</a:t>
                      </a:r>
                      <a:endParaRPr lang="en-CA" sz="1400" b="1" i="0" u="none" strike="noStrike" dirty="0">
                        <a:solidFill>
                          <a:schemeClr val="bg1"/>
                        </a:solidFill>
                        <a:effectLst/>
                        <a:latin typeface="Calibri" panose="020F0502020204030204" pitchFamily="34" charset="0"/>
                      </a:endParaRPr>
                    </a:p>
                  </a:txBody>
                  <a:tcPr marL="0" marR="0" marT="0" marB="0" anchor="b"/>
                </a:tc>
                <a:extLst>
                  <a:ext uri="{0D108BD9-81ED-4DB2-BD59-A6C34878D82A}">
                    <a16:rowId xmlns:a16="http://schemas.microsoft.com/office/drawing/2014/main" val="4039998759"/>
                  </a:ext>
                </a:extLst>
              </a:tr>
              <a:tr h="300612">
                <a:tc>
                  <a:txBody>
                    <a:bodyPr/>
                    <a:lstStyle/>
                    <a:p>
                      <a:pPr algn="l" fontAlgn="b"/>
                      <a:r>
                        <a:rPr lang="en-CA" sz="1400" u="none" strike="noStrike" dirty="0">
                          <a:solidFill>
                            <a:srgbClr val="FF0000"/>
                          </a:solidFill>
                          <a:effectLst/>
                          <a:latin typeface="+mn-lt"/>
                        </a:rPr>
                        <a:t>Business Licences</a:t>
                      </a:r>
                      <a:endParaRPr lang="en-CA" sz="1400" b="1" i="0" u="none" strike="noStrike" dirty="0">
                        <a:solidFill>
                          <a:srgbClr val="FF0000"/>
                        </a:solidFill>
                        <a:effectLst/>
                        <a:latin typeface="+mn-lt"/>
                      </a:endParaRPr>
                    </a:p>
                  </a:txBody>
                  <a:tcPr marL="0" marR="0" marT="0" marB="0" anchor="b"/>
                </a:tc>
                <a:tc>
                  <a:txBody>
                    <a:bodyPr/>
                    <a:lstStyle/>
                    <a:p>
                      <a:pPr algn="r" fontAlgn="b"/>
                      <a:r>
                        <a:rPr lang="en-CA" sz="1400" b="0" i="0" u="none" strike="noStrike" dirty="0">
                          <a:solidFill>
                            <a:srgbClr val="FF0000"/>
                          </a:solidFill>
                          <a:effectLst/>
                          <a:latin typeface="+mn-lt"/>
                        </a:rPr>
                        <a:t>-$210,060</a:t>
                      </a:r>
                    </a:p>
                  </a:txBody>
                  <a:tcPr marL="0" marR="0" marT="0" marB="0" anchor="b"/>
                </a:tc>
                <a:tc>
                  <a:txBody>
                    <a:bodyPr/>
                    <a:lstStyle/>
                    <a:p>
                      <a:pPr algn="r" fontAlgn="b"/>
                      <a:r>
                        <a:rPr lang="en-CA" sz="1400" b="0" i="0" u="none" strike="noStrike" dirty="0">
                          <a:solidFill>
                            <a:srgbClr val="FF0000"/>
                          </a:solidFill>
                          <a:effectLst/>
                          <a:latin typeface="+mn-lt"/>
                        </a:rPr>
                        <a:t>-$214,262</a:t>
                      </a:r>
                    </a:p>
                  </a:txBody>
                  <a:tcPr marL="0" marR="0" marT="0" marB="0" anchor="b"/>
                </a:tc>
                <a:tc>
                  <a:txBody>
                    <a:bodyPr/>
                    <a:lstStyle/>
                    <a:p>
                      <a:pPr algn="r" fontAlgn="b"/>
                      <a:r>
                        <a:rPr lang="en-CA" sz="1400" b="0" i="0" u="none" strike="noStrike" dirty="0">
                          <a:solidFill>
                            <a:srgbClr val="FF0000"/>
                          </a:solidFill>
                          <a:effectLst/>
                          <a:latin typeface="+mn-lt"/>
                        </a:rPr>
                        <a:t>-$218,547</a:t>
                      </a:r>
                    </a:p>
                  </a:txBody>
                  <a:tcPr marL="0" marR="0" marT="0" marB="0" anchor="b"/>
                </a:tc>
                <a:tc>
                  <a:txBody>
                    <a:bodyPr/>
                    <a:lstStyle/>
                    <a:p>
                      <a:pPr algn="r" fontAlgn="b"/>
                      <a:r>
                        <a:rPr lang="en-CA" sz="1400" b="0" i="0" u="none" strike="noStrike" dirty="0">
                          <a:solidFill>
                            <a:srgbClr val="FF0000"/>
                          </a:solidFill>
                          <a:effectLst/>
                          <a:latin typeface="+mn-lt"/>
                        </a:rPr>
                        <a:t>-$222,918</a:t>
                      </a:r>
                    </a:p>
                  </a:txBody>
                  <a:tcPr marL="0" marR="0" marT="0" marB="0" anchor="b"/>
                </a:tc>
                <a:tc>
                  <a:txBody>
                    <a:bodyPr/>
                    <a:lstStyle/>
                    <a:p>
                      <a:pPr algn="r" fontAlgn="b"/>
                      <a:r>
                        <a:rPr lang="en-CA" sz="1400" b="0" i="0" u="none" strike="noStrike" dirty="0">
                          <a:solidFill>
                            <a:srgbClr val="FF0000"/>
                          </a:solidFill>
                          <a:effectLst/>
                          <a:latin typeface="+mn-lt"/>
                        </a:rPr>
                        <a:t>-$227,376</a:t>
                      </a:r>
                    </a:p>
                  </a:txBody>
                  <a:tcPr marL="0" marR="0" marT="0" marB="0" anchor="b"/>
                </a:tc>
                <a:extLst>
                  <a:ext uri="{0D108BD9-81ED-4DB2-BD59-A6C34878D82A}">
                    <a16:rowId xmlns:a16="http://schemas.microsoft.com/office/drawing/2014/main" val="1215444491"/>
                  </a:ext>
                </a:extLst>
              </a:tr>
              <a:tr h="300612">
                <a:tc>
                  <a:txBody>
                    <a:bodyPr/>
                    <a:lstStyle/>
                    <a:p>
                      <a:pPr algn="l" fontAlgn="b"/>
                      <a:r>
                        <a:rPr lang="en-CA" sz="1400" u="none" strike="noStrike" dirty="0">
                          <a:solidFill>
                            <a:srgbClr val="FF0000"/>
                          </a:solidFill>
                          <a:effectLst/>
                          <a:latin typeface="+mn-lt"/>
                        </a:rPr>
                        <a:t>Permits</a:t>
                      </a:r>
                      <a:endParaRPr lang="en-CA" sz="1400" b="1" i="0" u="none" strike="noStrike" dirty="0">
                        <a:solidFill>
                          <a:srgbClr val="FF0000"/>
                        </a:solidFill>
                        <a:effectLst/>
                        <a:latin typeface="+mn-lt"/>
                      </a:endParaRPr>
                    </a:p>
                  </a:txBody>
                  <a:tcPr marL="0" marR="0" marT="0" marB="0" anchor="b"/>
                </a:tc>
                <a:tc>
                  <a:txBody>
                    <a:bodyPr/>
                    <a:lstStyle/>
                    <a:p>
                      <a:pPr algn="r" fontAlgn="b"/>
                      <a:r>
                        <a:rPr lang="en-CA" sz="1400" b="0" i="0" u="none" strike="noStrike" dirty="0">
                          <a:solidFill>
                            <a:srgbClr val="FF0000"/>
                          </a:solidFill>
                          <a:effectLst/>
                          <a:latin typeface="+mn-lt"/>
                        </a:rPr>
                        <a:t>-$151,046</a:t>
                      </a:r>
                    </a:p>
                  </a:txBody>
                  <a:tcPr marL="0" marR="0" marT="0" marB="0" anchor="b"/>
                </a:tc>
                <a:tc>
                  <a:txBody>
                    <a:bodyPr/>
                    <a:lstStyle/>
                    <a:p>
                      <a:pPr algn="r" fontAlgn="b"/>
                      <a:r>
                        <a:rPr lang="en-CA" sz="1400" b="0" i="0" u="none" strike="noStrike" dirty="0">
                          <a:solidFill>
                            <a:srgbClr val="FF0000"/>
                          </a:solidFill>
                          <a:effectLst/>
                          <a:latin typeface="+mn-lt"/>
                        </a:rPr>
                        <a:t>-$154,067</a:t>
                      </a:r>
                    </a:p>
                  </a:txBody>
                  <a:tcPr marL="0" marR="0" marT="0" marB="0" anchor="b"/>
                </a:tc>
                <a:tc>
                  <a:txBody>
                    <a:bodyPr/>
                    <a:lstStyle/>
                    <a:p>
                      <a:pPr algn="r" fontAlgn="b"/>
                      <a:r>
                        <a:rPr lang="en-CA" sz="1400" b="0" i="0" u="none" strike="noStrike" dirty="0">
                          <a:solidFill>
                            <a:srgbClr val="FF0000"/>
                          </a:solidFill>
                          <a:effectLst/>
                          <a:latin typeface="+mn-lt"/>
                        </a:rPr>
                        <a:t>-$157,148</a:t>
                      </a:r>
                    </a:p>
                  </a:txBody>
                  <a:tcPr marL="0" marR="0" marT="0" marB="0" anchor="b"/>
                </a:tc>
                <a:tc>
                  <a:txBody>
                    <a:bodyPr/>
                    <a:lstStyle/>
                    <a:p>
                      <a:pPr algn="r" fontAlgn="b"/>
                      <a:r>
                        <a:rPr lang="en-CA" sz="1400" b="0" i="0" u="none" strike="noStrike" dirty="0">
                          <a:solidFill>
                            <a:srgbClr val="FF0000"/>
                          </a:solidFill>
                          <a:effectLst/>
                          <a:latin typeface="+mn-lt"/>
                        </a:rPr>
                        <a:t>-$160,291</a:t>
                      </a:r>
                    </a:p>
                  </a:txBody>
                  <a:tcPr marL="0" marR="0" marT="0" marB="0" anchor="b"/>
                </a:tc>
                <a:tc>
                  <a:txBody>
                    <a:bodyPr/>
                    <a:lstStyle/>
                    <a:p>
                      <a:pPr algn="r" fontAlgn="b"/>
                      <a:r>
                        <a:rPr lang="en-CA" sz="1400" b="0" i="0" u="none" strike="noStrike" dirty="0">
                          <a:solidFill>
                            <a:srgbClr val="FF0000"/>
                          </a:solidFill>
                          <a:effectLst/>
                          <a:latin typeface="+mn-lt"/>
                        </a:rPr>
                        <a:t>-$163,497</a:t>
                      </a:r>
                    </a:p>
                  </a:txBody>
                  <a:tcPr marL="0" marR="0" marT="0" marB="0" anchor="b"/>
                </a:tc>
                <a:extLst>
                  <a:ext uri="{0D108BD9-81ED-4DB2-BD59-A6C34878D82A}">
                    <a16:rowId xmlns:a16="http://schemas.microsoft.com/office/drawing/2014/main" val="492974008"/>
                  </a:ext>
                </a:extLst>
              </a:tr>
              <a:tr h="329028">
                <a:tc>
                  <a:txBody>
                    <a:bodyPr/>
                    <a:lstStyle/>
                    <a:p>
                      <a:pPr algn="l" fontAlgn="b"/>
                      <a:endParaRPr lang="en-CA" sz="1400" b="1" i="0" u="none" strike="noStrike" dirty="0">
                        <a:solidFill>
                          <a:srgbClr val="000000"/>
                        </a:solidFill>
                        <a:effectLst/>
                        <a:latin typeface="+mn-lt"/>
                      </a:endParaRPr>
                    </a:p>
                  </a:txBody>
                  <a:tcPr marL="0" marR="0" marT="0" marB="0" anchor="b"/>
                </a:tc>
                <a:tc>
                  <a:txBody>
                    <a:bodyPr/>
                    <a:lstStyle/>
                    <a:p>
                      <a:pPr algn="l" fontAlgn="b"/>
                      <a:endParaRPr lang="en-CA" sz="1400" b="0" i="0" u="none" strike="noStrike" dirty="0">
                        <a:solidFill>
                          <a:srgbClr val="000000"/>
                        </a:solidFill>
                        <a:effectLst/>
                        <a:latin typeface="+mn-lt"/>
                      </a:endParaRPr>
                    </a:p>
                  </a:txBody>
                  <a:tcPr marL="0" marR="0" marT="0" marB="0" anchor="b"/>
                </a:tc>
                <a:tc>
                  <a:txBody>
                    <a:bodyPr/>
                    <a:lstStyle/>
                    <a:p>
                      <a:pPr algn="l" fontAlgn="b"/>
                      <a:endParaRPr lang="en-CA" sz="1400" b="0" i="0" u="none" strike="noStrike" dirty="0">
                        <a:solidFill>
                          <a:srgbClr val="000000"/>
                        </a:solidFill>
                        <a:effectLst/>
                        <a:latin typeface="+mn-lt"/>
                      </a:endParaRPr>
                    </a:p>
                  </a:txBody>
                  <a:tcPr marL="0" marR="0" marT="0" marB="0" anchor="b"/>
                </a:tc>
                <a:tc>
                  <a:txBody>
                    <a:bodyPr/>
                    <a:lstStyle/>
                    <a:p>
                      <a:pPr algn="l" fontAlgn="b"/>
                      <a:endParaRPr lang="en-CA" sz="1400" b="0" i="0" u="none" strike="noStrike" dirty="0">
                        <a:solidFill>
                          <a:srgbClr val="000000"/>
                        </a:solidFill>
                        <a:effectLst/>
                        <a:latin typeface="+mn-lt"/>
                      </a:endParaRPr>
                    </a:p>
                  </a:txBody>
                  <a:tcPr marL="0" marR="0" marT="0" marB="0" anchor="b"/>
                </a:tc>
                <a:tc>
                  <a:txBody>
                    <a:bodyPr/>
                    <a:lstStyle/>
                    <a:p>
                      <a:pPr algn="l" fontAlgn="b"/>
                      <a:endParaRPr lang="en-CA" sz="1400" b="0" i="0" u="none" strike="noStrike" dirty="0">
                        <a:solidFill>
                          <a:srgbClr val="000000"/>
                        </a:solidFill>
                        <a:effectLst/>
                        <a:latin typeface="+mn-lt"/>
                      </a:endParaRPr>
                    </a:p>
                  </a:txBody>
                  <a:tcPr marL="0" marR="0" marT="0" marB="0" anchor="b"/>
                </a:tc>
                <a:tc>
                  <a:txBody>
                    <a:bodyPr/>
                    <a:lstStyle/>
                    <a:p>
                      <a:pPr algn="l" fontAlgn="b"/>
                      <a:endParaRPr lang="en-CA" sz="1400" b="0" i="0" u="none" strike="noStrike" dirty="0">
                        <a:solidFill>
                          <a:srgbClr val="000000"/>
                        </a:solidFill>
                        <a:effectLst/>
                        <a:latin typeface="+mn-lt"/>
                      </a:endParaRPr>
                    </a:p>
                  </a:txBody>
                  <a:tcPr marL="0" marR="0" marT="0" marB="0" anchor="b"/>
                </a:tc>
                <a:extLst>
                  <a:ext uri="{0D108BD9-81ED-4DB2-BD59-A6C34878D82A}">
                    <a16:rowId xmlns:a16="http://schemas.microsoft.com/office/drawing/2014/main" val="2961717340"/>
                  </a:ext>
                </a:extLst>
              </a:tr>
              <a:tr h="300612">
                <a:tc>
                  <a:txBody>
                    <a:bodyPr/>
                    <a:lstStyle/>
                    <a:p>
                      <a:pPr algn="l" fontAlgn="b"/>
                      <a:r>
                        <a:rPr lang="en-CA" sz="1400" u="none" strike="noStrike" dirty="0">
                          <a:effectLst/>
                          <a:latin typeface="+mn-lt"/>
                        </a:rPr>
                        <a:t>Planning Administration</a:t>
                      </a:r>
                      <a:endParaRPr lang="en-CA" sz="1400" b="0" i="0" u="none" strike="noStrike" dirty="0">
                        <a:solidFill>
                          <a:srgbClr val="000000"/>
                        </a:solidFill>
                        <a:effectLst/>
                        <a:latin typeface="+mn-lt"/>
                      </a:endParaRPr>
                    </a:p>
                  </a:txBody>
                  <a:tcPr marL="0" marR="0" marT="0" marB="0" anchor="b"/>
                </a:tc>
                <a:tc>
                  <a:txBody>
                    <a:bodyPr/>
                    <a:lstStyle/>
                    <a:p>
                      <a:pPr algn="r" fontAlgn="b"/>
                      <a:r>
                        <a:rPr lang="en-CA" sz="1400" b="0" i="0" u="none" strike="noStrike" dirty="0">
                          <a:solidFill>
                            <a:srgbClr val="000000"/>
                          </a:solidFill>
                          <a:effectLst/>
                          <a:latin typeface="+mn-lt"/>
                        </a:rPr>
                        <a:t>$494,298</a:t>
                      </a:r>
                    </a:p>
                  </a:txBody>
                  <a:tcPr marL="0" marR="0" marT="0" marB="0" anchor="b"/>
                </a:tc>
                <a:tc>
                  <a:txBody>
                    <a:bodyPr/>
                    <a:lstStyle/>
                    <a:p>
                      <a:pPr algn="r" fontAlgn="b"/>
                      <a:r>
                        <a:rPr lang="en-CA" sz="1400" b="0" i="0" u="none" strike="noStrike" dirty="0">
                          <a:solidFill>
                            <a:srgbClr val="000000"/>
                          </a:solidFill>
                          <a:effectLst/>
                          <a:latin typeface="+mn-lt"/>
                        </a:rPr>
                        <a:t>$504,184</a:t>
                      </a:r>
                    </a:p>
                  </a:txBody>
                  <a:tcPr marL="0" marR="0" marT="0" marB="0" anchor="b"/>
                </a:tc>
                <a:tc>
                  <a:txBody>
                    <a:bodyPr/>
                    <a:lstStyle/>
                    <a:p>
                      <a:pPr algn="r" fontAlgn="b"/>
                      <a:r>
                        <a:rPr lang="en-CA" sz="1400" b="0" i="0" u="none" strike="noStrike" dirty="0">
                          <a:solidFill>
                            <a:srgbClr val="000000"/>
                          </a:solidFill>
                          <a:effectLst/>
                          <a:latin typeface="+mn-lt"/>
                        </a:rPr>
                        <a:t>$514,267</a:t>
                      </a:r>
                    </a:p>
                  </a:txBody>
                  <a:tcPr marL="0" marR="0" marT="0" marB="0" anchor="b"/>
                </a:tc>
                <a:tc>
                  <a:txBody>
                    <a:bodyPr/>
                    <a:lstStyle/>
                    <a:p>
                      <a:pPr algn="r" fontAlgn="b"/>
                      <a:r>
                        <a:rPr lang="en-CA" sz="1400" b="0" i="0" u="none" strike="noStrike" dirty="0">
                          <a:solidFill>
                            <a:srgbClr val="000000"/>
                          </a:solidFill>
                          <a:effectLst/>
                          <a:latin typeface="+mn-lt"/>
                        </a:rPr>
                        <a:t>$524,553</a:t>
                      </a:r>
                    </a:p>
                  </a:txBody>
                  <a:tcPr marL="0" marR="0" marT="0" marB="0" anchor="b"/>
                </a:tc>
                <a:tc>
                  <a:txBody>
                    <a:bodyPr/>
                    <a:lstStyle/>
                    <a:p>
                      <a:pPr algn="r" fontAlgn="b"/>
                      <a:r>
                        <a:rPr lang="en-CA" sz="1400" b="0" i="0" u="none" strike="noStrike" dirty="0">
                          <a:solidFill>
                            <a:srgbClr val="000000"/>
                          </a:solidFill>
                          <a:effectLst/>
                          <a:latin typeface="+mn-lt"/>
                        </a:rPr>
                        <a:t>$535,044</a:t>
                      </a:r>
                    </a:p>
                  </a:txBody>
                  <a:tcPr marL="0" marR="0" marT="0" marB="0" anchor="b"/>
                </a:tc>
                <a:extLst>
                  <a:ext uri="{0D108BD9-81ED-4DB2-BD59-A6C34878D82A}">
                    <a16:rowId xmlns:a16="http://schemas.microsoft.com/office/drawing/2014/main" val="2695518147"/>
                  </a:ext>
                </a:extLst>
              </a:tr>
              <a:tr h="300612">
                <a:tc>
                  <a:txBody>
                    <a:bodyPr/>
                    <a:lstStyle/>
                    <a:p>
                      <a:pPr algn="l" fontAlgn="b"/>
                      <a:r>
                        <a:rPr lang="en-CA" sz="1400" u="none" strike="noStrike" dirty="0">
                          <a:effectLst/>
                          <a:latin typeface="+mn-lt"/>
                        </a:rPr>
                        <a:t>Planning Legal &amp; Consultants</a:t>
                      </a:r>
                      <a:endParaRPr lang="en-CA" sz="1400" b="0" i="0" u="none" strike="noStrike" dirty="0">
                        <a:solidFill>
                          <a:srgbClr val="000000"/>
                        </a:solidFill>
                        <a:effectLst/>
                        <a:latin typeface="+mn-lt"/>
                      </a:endParaRPr>
                    </a:p>
                  </a:txBody>
                  <a:tcPr marL="0" marR="0" marT="0" marB="0" anchor="b"/>
                </a:tc>
                <a:tc>
                  <a:txBody>
                    <a:bodyPr/>
                    <a:lstStyle/>
                    <a:p>
                      <a:pPr algn="r" fontAlgn="b"/>
                      <a:r>
                        <a:rPr lang="en-CA" sz="1400" b="0" i="0" u="none" strike="noStrike" dirty="0">
                          <a:solidFill>
                            <a:srgbClr val="000000"/>
                          </a:solidFill>
                          <a:effectLst/>
                          <a:latin typeface="+mn-lt"/>
                        </a:rPr>
                        <a:t>$78,514</a:t>
                      </a:r>
                    </a:p>
                  </a:txBody>
                  <a:tcPr marL="0" marR="0" marT="0" marB="0" anchor="b"/>
                </a:tc>
                <a:tc>
                  <a:txBody>
                    <a:bodyPr/>
                    <a:lstStyle/>
                    <a:p>
                      <a:pPr algn="r" fontAlgn="b"/>
                      <a:r>
                        <a:rPr lang="en-CA" sz="1400" b="0" i="0" u="none" strike="noStrike" dirty="0">
                          <a:solidFill>
                            <a:srgbClr val="000000"/>
                          </a:solidFill>
                          <a:effectLst/>
                          <a:latin typeface="+mn-lt"/>
                        </a:rPr>
                        <a:t>$79,284</a:t>
                      </a:r>
                    </a:p>
                  </a:txBody>
                  <a:tcPr marL="0" marR="0" marT="0" marB="0" anchor="b"/>
                </a:tc>
                <a:tc>
                  <a:txBody>
                    <a:bodyPr/>
                    <a:lstStyle/>
                    <a:p>
                      <a:pPr algn="r" fontAlgn="b"/>
                      <a:r>
                        <a:rPr lang="en-CA" sz="1400" b="0" i="0" u="none" strike="noStrike" dirty="0">
                          <a:solidFill>
                            <a:srgbClr val="000000"/>
                          </a:solidFill>
                          <a:effectLst/>
                          <a:latin typeface="+mn-lt"/>
                        </a:rPr>
                        <a:t>$80,070</a:t>
                      </a:r>
                    </a:p>
                  </a:txBody>
                  <a:tcPr marL="0" marR="0" marT="0" marB="0" anchor="b"/>
                </a:tc>
                <a:tc>
                  <a:txBody>
                    <a:bodyPr/>
                    <a:lstStyle/>
                    <a:p>
                      <a:pPr algn="r" fontAlgn="b"/>
                      <a:r>
                        <a:rPr lang="en-CA" sz="1400" b="0" i="0" u="none" strike="noStrike" dirty="0">
                          <a:solidFill>
                            <a:srgbClr val="000000"/>
                          </a:solidFill>
                          <a:effectLst/>
                          <a:latin typeface="+mn-lt"/>
                        </a:rPr>
                        <a:t>$80,871</a:t>
                      </a:r>
                    </a:p>
                  </a:txBody>
                  <a:tcPr marL="0" marR="0" marT="0" marB="0" anchor="b"/>
                </a:tc>
                <a:tc>
                  <a:txBody>
                    <a:bodyPr/>
                    <a:lstStyle/>
                    <a:p>
                      <a:pPr algn="r" fontAlgn="b"/>
                      <a:r>
                        <a:rPr lang="en-CA" sz="1400" b="0" i="0" u="none" strike="noStrike" dirty="0">
                          <a:solidFill>
                            <a:srgbClr val="000000"/>
                          </a:solidFill>
                          <a:effectLst/>
                          <a:latin typeface="+mn-lt"/>
                        </a:rPr>
                        <a:t>$81,689</a:t>
                      </a:r>
                    </a:p>
                  </a:txBody>
                  <a:tcPr marL="0" marR="0" marT="0" marB="0" anchor="b"/>
                </a:tc>
                <a:extLst>
                  <a:ext uri="{0D108BD9-81ED-4DB2-BD59-A6C34878D82A}">
                    <a16:rowId xmlns:a16="http://schemas.microsoft.com/office/drawing/2014/main" val="1689247976"/>
                  </a:ext>
                </a:extLst>
              </a:tr>
              <a:tr h="300612">
                <a:tc>
                  <a:txBody>
                    <a:bodyPr/>
                    <a:lstStyle/>
                    <a:p>
                      <a:pPr algn="l" fontAlgn="b"/>
                      <a:r>
                        <a:rPr lang="en-CA" sz="1400" u="none" strike="noStrike" dirty="0">
                          <a:effectLst/>
                          <a:latin typeface="+mn-lt"/>
                        </a:rPr>
                        <a:t>Bylaw</a:t>
                      </a:r>
                      <a:endParaRPr lang="en-CA" sz="1400" b="0" i="0" u="none" strike="noStrike" dirty="0">
                        <a:solidFill>
                          <a:srgbClr val="000000"/>
                        </a:solidFill>
                        <a:effectLst/>
                        <a:latin typeface="+mn-lt"/>
                      </a:endParaRPr>
                    </a:p>
                  </a:txBody>
                  <a:tcPr marL="0" marR="0" marT="0" marB="0" anchor="b"/>
                </a:tc>
                <a:tc>
                  <a:txBody>
                    <a:bodyPr/>
                    <a:lstStyle/>
                    <a:p>
                      <a:pPr algn="r" fontAlgn="b"/>
                      <a:r>
                        <a:rPr lang="en-CA" sz="1400" b="0" i="0" u="none" strike="noStrike" dirty="0">
                          <a:solidFill>
                            <a:srgbClr val="000000"/>
                          </a:solidFill>
                          <a:effectLst/>
                          <a:latin typeface="+mn-lt"/>
                        </a:rPr>
                        <a:t>$137,338</a:t>
                      </a:r>
                    </a:p>
                  </a:txBody>
                  <a:tcPr marL="0" marR="0" marT="0" marB="0" anchor="b"/>
                </a:tc>
                <a:tc>
                  <a:txBody>
                    <a:bodyPr/>
                    <a:lstStyle/>
                    <a:p>
                      <a:pPr algn="r" fontAlgn="b"/>
                      <a:r>
                        <a:rPr lang="en-CA" sz="1400" b="0" i="0" u="none" strike="noStrike" dirty="0">
                          <a:solidFill>
                            <a:srgbClr val="000000"/>
                          </a:solidFill>
                          <a:effectLst/>
                          <a:latin typeface="+mn-lt"/>
                        </a:rPr>
                        <a:t>$140,085</a:t>
                      </a:r>
                    </a:p>
                  </a:txBody>
                  <a:tcPr marL="0" marR="0" marT="0" marB="0" anchor="b"/>
                </a:tc>
                <a:tc>
                  <a:txBody>
                    <a:bodyPr/>
                    <a:lstStyle/>
                    <a:p>
                      <a:pPr algn="r" fontAlgn="b"/>
                      <a:r>
                        <a:rPr lang="en-CA" sz="1400" b="0" i="0" u="none" strike="noStrike" dirty="0">
                          <a:solidFill>
                            <a:srgbClr val="000000"/>
                          </a:solidFill>
                          <a:effectLst/>
                          <a:latin typeface="+mn-lt"/>
                        </a:rPr>
                        <a:t>$142,886</a:t>
                      </a:r>
                    </a:p>
                  </a:txBody>
                  <a:tcPr marL="0" marR="0" marT="0" marB="0" anchor="b"/>
                </a:tc>
                <a:tc>
                  <a:txBody>
                    <a:bodyPr/>
                    <a:lstStyle/>
                    <a:p>
                      <a:pPr algn="r" fontAlgn="b"/>
                      <a:r>
                        <a:rPr lang="en-CA" sz="1400" b="0" i="0" u="none" strike="noStrike" dirty="0">
                          <a:solidFill>
                            <a:srgbClr val="000000"/>
                          </a:solidFill>
                          <a:effectLst/>
                          <a:latin typeface="+mn-lt"/>
                        </a:rPr>
                        <a:t>$145,744</a:t>
                      </a:r>
                    </a:p>
                  </a:txBody>
                  <a:tcPr marL="0" marR="0" marT="0" marB="0" anchor="b"/>
                </a:tc>
                <a:tc>
                  <a:txBody>
                    <a:bodyPr/>
                    <a:lstStyle/>
                    <a:p>
                      <a:pPr algn="r" fontAlgn="b"/>
                      <a:r>
                        <a:rPr lang="en-CA" sz="1400" b="0" i="0" u="none" strike="noStrike" dirty="0">
                          <a:solidFill>
                            <a:srgbClr val="000000"/>
                          </a:solidFill>
                          <a:effectLst/>
                          <a:latin typeface="+mn-lt"/>
                        </a:rPr>
                        <a:t>$148,659</a:t>
                      </a:r>
                    </a:p>
                  </a:txBody>
                  <a:tcPr marL="0" marR="0" marT="0" marB="0" anchor="b"/>
                </a:tc>
                <a:extLst>
                  <a:ext uri="{0D108BD9-81ED-4DB2-BD59-A6C34878D82A}">
                    <a16:rowId xmlns:a16="http://schemas.microsoft.com/office/drawing/2014/main" val="1545115782"/>
                  </a:ext>
                </a:extLst>
              </a:tr>
              <a:tr h="300612">
                <a:tc>
                  <a:txBody>
                    <a:bodyPr/>
                    <a:lstStyle/>
                    <a:p>
                      <a:pPr algn="l" fontAlgn="b"/>
                      <a:r>
                        <a:rPr lang="en-CA" sz="1400" u="none" strike="noStrike" dirty="0">
                          <a:effectLst/>
                          <a:latin typeface="+mn-lt"/>
                        </a:rPr>
                        <a:t>Building Inspection</a:t>
                      </a:r>
                      <a:endParaRPr lang="en-CA" sz="1400" b="0" i="0" u="none" strike="noStrike" dirty="0">
                        <a:solidFill>
                          <a:srgbClr val="000000"/>
                        </a:solidFill>
                        <a:effectLst/>
                        <a:latin typeface="+mn-lt"/>
                      </a:endParaRPr>
                    </a:p>
                  </a:txBody>
                  <a:tcPr marL="0" marR="0" marT="0" marB="0" anchor="b"/>
                </a:tc>
                <a:tc>
                  <a:txBody>
                    <a:bodyPr/>
                    <a:lstStyle/>
                    <a:p>
                      <a:pPr algn="r" fontAlgn="b"/>
                      <a:r>
                        <a:rPr lang="en-CA" sz="1400" b="0" i="0" u="none" strike="noStrike" dirty="0">
                          <a:solidFill>
                            <a:srgbClr val="000000"/>
                          </a:solidFill>
                          <a:effectLst/>
                          <a:latin typeface="+mn-lt"/>
                        </a:rPr>
                        <a:t>$138,856</a:t>
                      </a:r>
                    </a:p>
                  </a:txBody>
                  <a:tcPr marL="0" marR="0" marT="0" marB="0" anchor="b"/>
                </a:tc>
                <a:tc>
                  <a:txBody>
                    <a:bodyPr/>
                    <a:lstStyle/>
                    <a:p>
                      <a:pPr algn="r" fontAlgn="b"/>
                      <a:r>
                        <a:rPr lang="en-CA" sz="1400" b="0" i="0" u="none" strike="noStrike" dirty="0">
                          <a:solidFill>
                            <a:srgbClr val="000000"/>
                          </a:solidFill>
                          <a:effectLst/>
                          <a:latin typeface="+mn-lt"/>
                        </a:rPr>
                        <a:t>$141,633</a:t>
                      </a:r>
                    </a:p>
                  </a:txBody>
                  <a:tcPr marL="0" marR="0" marT="0" marB="0" anchor="b"/>
                </a:tc>
                <a:tc>
                  <a:txBody>
                    <a:bodyPr/>
                    <a:lstStyle/>
                    <a:p>
                      <a:pPr algn="r" fontAlgn="b"/>
                      <a:r>
                        <a:rPr lang="en-CA" sz="1400" b="0" i="0" u="none" strike="noStrike" dirty="0">
                          <a:solidFill>
                            <a:srgbClr val="000000"/>
                          </a:solidFill>
                          <a:effectLst/>
                          <a:latin typeface="+mn-lt"/>
                        </a:rPr>
                        <a:t>$144,466</a:t>
                      </a:r>
                    </a:p>
                  </a:txBody>
                  <a:tcPr marL="0" marR="0" marT="0" marB="0" anchor="b"/>
                </a:tc>
                <a:tc>
                  <a:txBody>
                    <a:bodyPr/>
                    <a:lstStyle/>
                    <a:p>
                      <a:pPr algn="r" fontAlgn="b"/>
                      <a:r>
                        <a:rPr lang="en-CA" sz="1400" b="0" i="0" u="none" strike="noStrike" dirty="0">
                          <a:solidFill>
                            <a:srgbClr val="000000"/>
                          </a:solidFill>
                          <a:effectLst/>
                          <a:latin typeface="+mn-lt"/>
                        </a:rPr>
                        <a:t>$147,355</a:t>
                      </a:r>
                    </a:p>
                  </a:txBody>
                  <a:tcPr marL="0" marR="0" marT="0" marB="0" anchor="b"/>
                </a:tc>
                <a:tc>
                  <a:txBody>
                    <a:bodyPr/>
                    <a:lstStyle/>
                    <a:p>
                      <a:pPr algn="r" fontAlgn="b"/>
                      <a:r>
                        <a:rPr lang="en-CA" sz="1400" b="0" i="0" u="none" strike="noStrike" dirty="0">
                          <a:solidFill>
                            <a:srgbClr val="000000"/>
                          </a:solidFill>
                          <a:effectLst/>
                          <a:latin typeface="+mn-lt"/>
                        </a:rPr>
                        <a:t>$150,302</a:t>
                      </a:r>
                    </a:p>
                  </a:txBody>
                  <a:tcPr marL="0" marR="0" marT="0" marB="0" anchor="b"/>
                </a:tc>
                <a:extLst>
                  <a:ext uri="{0D108BD9-81ED-4DB2-BD59-A6C34878D82A}">
                    <a16:rowId xmlns:a16="http://schemas.microsoft.com/office/drawing/2014/main" val="2921216628"/>
                  </a:ext>
                </a:extLst>
              </a:tr>
              <a:tr h="329028">
                <a:tc>
                  <a:txBody>
                    <a:bodyPr/>
                    <a:lstStyle/>
                    <a:p>
                      <a:pPr algn="l" fontAlgn="b"/>
                      <a:endParaRPr lang="en-CA" sz="1400" b="0" i="0" u="none" strike="noStrike" dirty="0">
                        <a:solidFill>
                          <a:srgbClr val="000000"/>
                        </a:solidFill>
                        <a:effectLst/>
                        <a:latin typeface="+mn-lt"/>
                      </a:endParaRPr>
                    </a:p>
                  </a:txBody>
                  <a:tcPr marL="0" marR="0" marT="0" marB="0" anchor="b"/>
                </a:tc>
                <a:tc>
                  <a:txBody>
                    <a:bodyPr/>
                    <a:lstStyle/>
                    <a:p>
                      <a:pPr algn="l" fontAlgn="b"/>
                      <a:endParaRPr lang="en-CA" sz="1400" b="0" i="0" u="none" strike="noStrike" dirty="0">
                        <a:solidFill>
                          <a:srgbClr val="000000"/>
                        </a:solidFill>
                        <a:effectLst/>
                        <a:latin typeface="+mn-lt"/>
                      </a:endParaRPr>
                    </a:p>
                  </a:txBody>
                  <a:tcPr marL="0" marR="0" marT="0" marB="0" anchor="b"/>
                </a:tc>
                <a:tc>
                  <a:txBody>
                    <a:bodyPr/>
                    <a:lstStyle/>
                    <a:p>
                      <a:pPr algn="l" fontAlgn="b"/>
                      <a:endParaRPr lang="en-CA" sz="1400" b="0" i="0" u="none" strike="noStrike" dirty="0">
                        <a:solidFill>
                          <a:srgbClr val="000000"/>
                        </a:solidFill>
                        <a:effectLst/>
                        <a:latin typeface="+mn-lt"/>
                      </a:endParaRPr>
                    </a:p>
                  </a:txBody>
                  <a:tcPr marL="0" marR="0" marT="0" marB="0" anchor="b"/>
                </a:tc>
                <a:tc>
                  <a:txBody>
                    <a:bodyPr/>
                    <a:lstStyle/>
                    <a:p>
                      <a:pPr algn="l" fontAlgn="b"/>
                      <a:endParaRPr lang="en-CA" sz="1400" b="0" i="0" u="none" strike="noStrike" dirty="0">
                        <a:solidFill>
                          <a:srgbClr val="000000"/>
                        </a:solidFill>
                        <a:effectLst/>
                        <a:latin typeface="+mn-lt"/>
                      </a:endParaRPr>
                    </a:p>
                  </a:txBody>
                  <a:tcPr marL="0" marR="0" marT="0" marB="0" anchor="b"/>
                </a:tc>
                <a:tc>
                  <a:txBody>
                    <a:bodyPr/>
                    <a:lstStyle/>
                    <a:p>
                      <a:pPr algn="l" fontAlgn="b"/>
                      <a:endParaRPr lang="en-CA" sz="1400" b="0" i="0" u="none" strike="noStrike" dirty="0">
                        <a:solidFill>
                          <a:srgbClr val="000000"/>
                        </a:solidFill>
                        <a:effectLst/>
                        <a:latin typeface="+mn-lt"/>
                      </a:endParaRPr>
                    </a:p>
                  </a:txBody>
                  <a:tcPr marL="0" marR="0" marT="0" marB="0" anchor="b"/>
                </a:tc>
                <a:tc>
                  <a:txBody>
                    <a:bodyPr/>
                    <a:lstStyle/>
                    <a:p>
                      <a:pPr algn="l" fontAlgn="b"/>
                      <a:endParaRPr lang="en-CA" sz="1400" b="0" i="0" u="none" strike="noStrike" dirty="0">
                        <a:solidFill>
                          <a:srgbClr val="000000"/>
                        </a:solidFill>
                        <a:effectLst/>
                        <a:latin typeface="+mn-lt"/>
                      </a:endParaRPr>
                    </a:p>
                  </a:txBody>
                  <a:tcPr marL="0" marR="0" marT="0" marB="0" anchor="b"/>
                </a:tc>
                <a:extLst>
                  <a:ext uri="{0D108BD9-81ED-4DB2-BD59-A6C34878D82A}">
                    <a16:rowId xmlns:a16="http://schemas.microsoft.com/office/drawing/2014/main" val="1632019609"/>
                  </a:ext>
                </a:extLst>
              </a:tr>
              <a:tr h="300612">
                <a:tc>
                  <a:txBody>
                    <a:bodyPr/>
                    <a:lstStyle/>
                    <a:p>
                      <a:pPr algn="l" fontAlgn="b"/>
                      <a:r>
                        <a:rPr lang="en-CA" sz="1400" b="1" u="none" strike="noStrike" dirty="0">
                          <a:effectLst/>
                          <a:latin typeface="+mn-lt"/>
                        </a:rPr>
                        <a:t>Total Expenses</a:t>
                      </a:r>
                      <a:endParaRPr lang="en-CA" sz="1400" b="1" i="0" u="none" strike="noStrike" dirty="0">
                        <a:solidFill>
                          <a:srgbClr val="000000"/>
                        </a:solidFill>
                        <a:effectLst/>
                        <a:latin typeface="+mn-lt"/>
                      </a:endParaRPr>
                    </a:p>
                  </a:txBody>
                  <a:tcPr marL="0" marR="0" marT="0" marB="0" anchor="b"/>
                </a:tc>
                <a:tc>
                  <a:txBody>
                    <a:bodyPr/>
                    <a:lstStyle/>
                    <a:p>
                      <a:pPr algn="r" fontAlgn="b"/>
                      <a:r>
                        <a:rPr lang="en-CA" sz="1400" b="0" i="0" u="none" strike="noStrike" dirty="0">
                          <a:solidFill>
                            <a:srgbClr val="000000"/>
                          </a:solidFill>
                          <a:effectLst/>
                          <a:latin typeface="+mn-lt"/>
                        </a:rPr>
                        <a:t>$849,006</a:t>
                      </a:r>
                    </a:p>
                  </a:txBody>
                  <a:tcPr marL="0" marR="0" marT="0" marB="0" anchor="b"/>
                </a:tc>
                <a:tc>
                  <a:txBody>
                    <a:bodyPr/>
                    <a:lstStyle/>
                    <a:p>
                      <a:pPr algn="r" fontAlgn="b"/>
                      <a:r>
                        <a:rPr lang="en-CA" sz="1400" b="0" i="0" u="none" strike="noStrike" dirty="0">
                          <a:solidFill>
                            <a:srgbClr val="000000"/>
                          </a:solidFill>
                          <a:effectLst/>
                          <a:latin typeface="+mn-lt"/>
                        </a:rPr>
                        <a:t>$865,186</a:t>
                      </a:r>
                    </a:p>
                  </a:txBody>
                  <a:tcPr marL="0" marR="0" marT="0" marB="0" anchor="b"/>
                </a:tc>
                <a:tc>
                  <a:txBody>
                    <a:bodyPr/>
                    <a:lstStyle/>
                    <a:p>
                      <a:pPr algn="r" fontAlgn="b"/>
                      <a:r>
                        <a:rPr lang="en-CA" sz="1400" b="0" i="0" u="none" strike="noStrike" dirty="0">
                          <a:solidFill>
                            <a:srgbClr val="000000"/>
                          </a:solidFill>
                          <a:effectLst/>
                          <a:latin typeface="+mn-lt"/>
                        </a:rPr>
                        <a:t>$881,689</a:t>
                      </a:r>
                    </a:p>
                  </a:txBody>
                  <a:tcPr marL="0" marR="0" marT="0" marB="0" anchor="b"/>
                </a:tc>
                <a:tc>
                  <a:txBody>
                    <a:bodyPr/>
                    <a:lstStyle/>
                    <a:p>
                      <a:pPr algn="r" fontAlgn="b"/>
                      <a:r>
                        <a:rPr lang="en-CA" sz="1400" b="0" i="0" u="none" strike="noStrike" dirty="0">
                          <a:solidFill>
                            <a:srgbClr val="000000"/>
                          </a:solidFill>
                          <a:effectLst/>
                          <a:latin typeface="+mn-lt"/>
                        </a:rPr>
                        <a:t>$898,523</a:t>
                      </a:r>
                    </a:p>
                  </a:txBody>
                  <a:tcPr marL="0" marR="0" marT="0" marB="0" anchor="b"/>
                </a:tc>
                <a:tc>
                  <a:txBody>
                    <a:bodyPr/>
                    <a:lstStyle/>
                    <a:p>
                      <a:pPr algn="r" fontAlgn="b"/>
                      <a:r>
                        <a:rPr lang="en-CA" sz="1400" b="0" i="0" u="none" strike="noStrike" dirty="0">
                          <a:solidFill>
                            <a:srgbClr val="000000"/>
                          </a:solidFill>
                          <a:effectLst/>
                          <a:latin typeface="+mn-lt"/>
                        </a:rPr>
                        <a:t>$915,694</a:t>
                      </a:r>
                    </a:p>
                  </a:txBody>
                  <a:tcPr marL="0" marR="0" marT="0" marB="0" anchor="b"/>
                </a:tc>
                <a:extLst>
                  <a:ext uri="{0D108BD9-81ED-4DB2-BD59-A6C34878D82A}">
                    <a16:rowId xmlns:a16="http://schemas.microsoft.com/office/drawing/2014/main" val="678150072"/>
                  </a:ext>
                </a:extLst>
              </a:tr>
            </a:tbl>
          </a:graphicData>
        </a:graphic>
      </p:graphicFrame>
      <p:graphicFrame>
        <p:nvGraphicFramePr>
          <p:cNvPr id="8" name="Table 7">
            <a:extLst>
              <a:ext uri="{FF2B5EF4-FFF2-40B4-BE49-F238E27FC236}">
                <a16:creationId xmlns:a16="http://schemas.microsoft.com/office/drawing/2014/main" id="{3D98B163-138C-D423-C24F-DA281759DCEF}"/>
              </a:ext>
            </a:extLst>
          </p:cNvPr>
          <p:cNvGraphicFramePr>
            <a:graphicFrameLocks noGrp="1"/>
          </p:cNvGraphicFramePr>
          <p:nvPr>
            <p:extLst>
              <p:ext uri="{D42A27DB-BD31-4B8C-83A1-F6EECF244321}">
                <p14:modId xmlns:p14="http://schemas.microsoft.com/office/powerpoint/2010/main" val="2143027956"/>
              </p:ext>
            </p:extLst>
          </p:nvPr>
        </p:nvGraphicFramePr>
        <p:xfrm>
          <a:off x="1141413" y="4846321"/>
          <a:ext cx="10332717" cy="853440"/>
        </p:xfrm>
        <a:graphic>
          <a:graphicData uri="http://schemas.openxmlformats.org/drawingml/2006/table">
            <a:tbl>
              <a:tblPr>
                <a:tableStyleId>{5C22544A-7EE6-4342-B048-85BDC9FD1C3A}</a:tableStyleId>
              </a:tblPr>
              <a:tblGrid>
                <a:gridCol w="2646759">
                  <a:extLst>
                    <a:ext uri="{9D8B030D-6E8A-4147-A177-3AD203B41FA5}">
                      <a16:colId xmlns:a16="http://schemas.microsoft.com/office/drawing/2014/main" val="891946847"/>
                    </a:ext>
                  </a:extLst>
                </a:gridCol>
                <a:gridCol w="826120">
                  <a:extLst>
                    <a:ext uri="{9D8B030D-6E8A-4147-A177-3AD203B41FA5}">
                      <a16:colId xmlns:a16="http://schemas.microsoft.com/office/drawing/2014/main" val="3961373124"/>
                    </a:ext>
                  </a:extLst>
                </a:gridCol>
                <a:gridCol w="944137">
                  <a:extLst>
                    <a:ext uri="{9D8B030D-6E8A-4147-A177-3AD203B41FA5}">
                      <a16:colId xmlns:a16="http://schemas.microsoft.com/office/drawing/2014/main" val="2799504444"/>
                    </a:ext>
                  </a:extLst>
                </a:gridCol>
                <a:gridCol w="5915701">
                  <a:extLst>
                    <a:ext uri="{9D8B030D-6E8A-4147-A177-3AD203B41FA5}">
                      <a16:colId xmlns:a16="http://schemas.microsoft.com/office/drawing/2014/main" val="3474258138"/>
                    </a:ext>
                  </a:extLst>
                </a:gridCol>
              </a:tblGrid>
              <a:tr h="178817">
                <a:tc>
                  <a:txBody>
                    <a:bodyPr/>
                    <a:lstStyle/>
                    <a:p>
                      <a:pPr algn="l" fontAlgn="b"/>
                      <a:r>
                        <a:rPr lang="en-CA" sz="1400" u="none" strike="noStrike" dirty="0">
                          <a:solidFill>
                            <a:schemeClr val="bg1"/>
                          </a:solidFill>
                          <a:effectLst/>
                        </a:rPr>
                        <a:t>Building Inspection Contractor</a:t>
                      </a:r>
                      <a:endParaRPr lang="en-CA" sz="1400" b="0" i="0" u="none" strike="noStrike" dirty="0">
                        <a:solidFill>
                          <a:schemeClr val="bg1"/>
                        </a:solidFill>
                        <a:effectLst/>
                        <a:latin typeface="Calibri" panose="020F0502020204030204" pitchFamily="34" charset="0"/>
                      </a:endParaRPr>
                    </a:p>
                  </a:txBody>
                  <a:tcPr marL="0" marR="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CA" sz="1400" u="none" strike="noStrike" dirty="0">
                          <a:solidFill>
                            <a:schemeClr val="bg1"/>
                          </a:solidFill>
                          <a:effectLst/>
                        </a:rPr>
                        <a:t>Planning</a:t>
                      </a:r>
                      <a:endParaRPr lang="en-CA" sz="1400" b="0" i="0" u="none" strike="noStrike" dirty="0">
                        <a:solidFill>
                          <a:schemeClr val="bg1"/>
                        </a:solidFill>
                        <a:effectLst/>
                        <a:latin typeface="Calibri" panose="020F0502020204030204" pitchFamily="34" charset="0"/>
                      </a:endParaRPr>
                    </a:p>
                  </a:txBody>
                  <a:tcPr marL="0" marR="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fontAlgn="b"/>
                      <a:r>
                        <a:rPr lang="en-CA" sz="1400" u="none" strike="noStrike" dirty="0">
                          <a:solidFill>
                            <a:schemeClr val="bg1"/>
                          </a:solidFill>
                          <a:effectLst/>
                        </a:rPr>
                        <a:t>-14,000   </a:t>
                      </a:r>
                      <a:endParaRPr lang="en-CA" sz="1400" b="0" i="0" u="none" strike="noStrike" dirty="0">
                        <a:solidFill>
                          <a:schemeClr val="bg1"/>
                        </a:solidFill>
                        <a:effectLst/>
                        <a:latin typeface="Calibri" panose="020F0502020204030204" pitchFamily="34" charset="0"/>
                      </a:endParaRPr>
                    </a:p>
                  </a:txBody>
                  <a:tcPr marL="0" marR="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b"/>
                      <a:r>
                        <a:rPr lang="en-US" sz="1400" u="none" strike="noStrike" dirty="0">
                          <a:solidFill>
                            <a:schemeClr val="bg1"/>
                          </a:solidFill>
                          <a:effectLst/>
                        </a:rPr>
                        <a:t>   Planned reduction in use of supporting building inspector from Tofino</a:t>
                      </a:r>
                      <a:endParaRPr lang="en-US" sz="1400" b="0" i="0" u="none" strike="noStrike" dirty="0">
                        <a:solidFill>
                          <a:schemeClr val="bg1"/>
                        </a:solidFill>
                        <a:effectLst/>
                        <a:latin typeface="Calibri" panose="020F0502020204030204" pitchFamily="34" charset="0"/>
                      </a:endParaRPr>
                    </a:p>
                  </a:txBody>
                  <a:tcPr marL="0" marR="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728426729"/>
                  </a:ext>
                </a:extLst>
              </a:tr>
              <a:tr h="178817">
                <a:tc>
                  <a:txBody>
                    <a:bodyPr/>
                    <a:lstStyle/>
                    <a:p>
                      <a:pPr algn="l" fontAlgn="b"/>
                      <a:r>
                        <a:rPr lang="en-CA" sz="1400" u="none" strike="noStrike" dirty="0">
                          <a:solidFill>
                            <a:schemeClr val="bg1"/>
                          </a:solidFill>
                          <a:effectLst/>
                        </a:rPr>
                        <a:t>Planning Consultants</a:t>
                      </a:r>
                      <a:endParaRPr lang="en-CA" sz="1400" b="0" i="0" u="none" strike="noStrike" dirty="0">
                        <a:solidFill>
                          <a:schemeClr val="bg1"/>
                        </a:solidFill>
                        <a:effectLst/>
                        <a:latin typeface="Calibri" panose="020F0502020204030204" pitchFamily="34" charset="0"/>
                      </a:endParaRPr>
                    </a:p>
                  </a:txBody>
                  <a:tcPr marL="0" marR="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CA" sz="1400" u="none" strike="noStrike" dirty="0">
                          <a:solidFill>
                            <a:schemeClr val="bg1"/>
                          </a:solidFill>
                          <a:effectLst/>
                        </a:rPr>
                        <a:t>Planning</a:t>
                      </a:r>
                      <a:endParaRPr lang="en-CA" sz="1400" b="0" i="0" u="none" strike="noStrike" dirty="0">
                        <a:solidFill>
                          <a:schemeClr val="bg1"/>
                        </a:solidFill>
                        <a:effectLst/>
                        <a:latin typeface="Calibri" panose="020F0502020204030204" pitchFamily="34" charset="0"/>
                      </a:endParaRPr>
                    </a:p>
                  </a:txBody>
                  <a:tcPr marL="0" marR="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fontAlgn="b"/>
                      <a:r>
                        <a:rPr lang="en-CA" sz="1400" u="none" strike="noStrike" dirty="0">
                          <a:solidFill>
                            <a:schemeClr val="bg1"/>
                          </a:solidFill>
                          <a:effectLst/>
                        </a:rPr>
                        <a:t>20,000      </a:t>
                      </a:r>
                      <a:endParaRPr lang="en-CA" sz="1400" b="0" i="0" u="none" strike="noStrike" dirty="0">
                        <a:solidFill>
                          <a:schemeClr val="bg1"/>
                        </a:solidFill>
                        <a:effectLst/>
                        <a:latin typeface="Calibri" panose="020F0502020204030204" pitchFamily="34" charset="0"/>
                      </a:endParaRPr>
                    </a:p>
                  </a:txBody>
                  <a:tcPr marL="0" marR="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b"/>
                      <a:r>
                        <a:rPr lang="en-US" sz="1400" u="none" strike="noStrike" dirty="0">
                          <a:solidFill>
                            <a:schemeClr val="bg1"/>
                          </a:solidFill>
                          <a:effectLst/>
                        </a:rPr>
                        <a:t>   Increased consultant costs for updating planning documents</a:t>
                      </a:r>
                      <a:endParaRPr lang="en-US" sz="1400" b="0" i="0" u="none" strike="noStrike" dirty="0">
                        <a:solidFill>
                          <a:schemeClr val="bg1"/>
                        </a:solidFill>
                        <a:effectLst/>
                        <a:latin typeface="Calibri" panose="020F0502020204030204" pitchFamily="34" charset="0"/>
                      </a:endParaRPr>
                    </a:p>
                  </a:txBody>
                  <a:tcPr marL="0" marR="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372611141"/>
                  </a:ext>
                </a:extLst>
              </a:tr>
              <a:tr h="178817">
                <a:tc>
                  <a:txBody>
                    <a:bodyPr/>
                    <a:lstStyle/>
                    <a:p>
                      <a:pPr algn="l" fontAlgn="b"/>
                      <a:r>
                        <a:rPr lang="en-CA" sz="1400" u="none" strike="noStrike" dirty="0">
                          <a:solidFill>
                            <a:schemeClr val="bg1"/>
                          </a:solidFill>
                          <a:effectLst/>
                        </a:rPr>
                        <a:t>Planning Salaries and Benefits</a:t>
                      </a:r>
                      <a:endParaRPr lang="en-CA" sz="1400" b="0" i="0" u="none" strike="noStrike" dirty="0">
                        <a:solidFill>
                          <a:schemeClr val="bg1"/>
                        </a:solidFill>
                        <a:effectLst/>
                        <a:latin typeface="Calibri" panose="020F0502020204030204" pitchFamily="34" charset="0"/>
                      </a:endParaRPr>
                    </a:p>
                  </a:txBody>
                  <a:tcPr marL="0" marR="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CA" sz="1400" u="none" strike="noStrike" dirty="0">
                          <a:solidFill>
                            <a:schemeClr val="bg1"/>
                          </a:solidFill>
                          <a:effectLst/>
                        </a:rPr>
                        <a:t>Planning</a:t>
                      </a:r>
                      <a:endParaRPr lang="en-CA" sz="1400" b="0" i="0" u="none" strike="noStrike" dirty="0">
                        <a:solidFill>
                          <a:schemeClr val="bg1"/>
                        </a:solidFill>
                        <a:effectLst/>
                        <a:latin typeface="Calibri" panose="020F0502020204030204" pitchFamily="34" charset="0"/>
                      </a:endParaRPr>
                    </a:p>
                  </a:txBody>
                  <a:tcPr marL="0" marR="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fontAlgn="b"/>
                      <a:r>
                        <a:rPr lang="en-CA" sz="1400" u="none" strike="noStrike" dirty="0">
                          <a:solidFill>
                            <a:schemeClr val="bg1"/>
                          </a:solidFill>
                          <a:effectLst/>
                        </a:rPr>
                        <a:t>130,000</a:t>
                      </a:r>
                      <a:endParaRPr lang="en-CA" sz="1400" b="0" i="0" u="none" strike="noStrike" dirty="0">
                        <a:solidFill>
                          <a:schemeClr val="bg1"/>
                        </a:solidFill>
                        <a:effectLst/>
                        <a:latin typeface="Calibri" panose="020F0502020204030204" pitchFamily="34" charset="0"/>
                      </a:endParaRPr>
                    </a:p>
                  </a:txBody>
                  <a:tcPr marL="0" marR="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b"/>
                      <a:r>
                        <a:rPr lang="en-US" sz="1400" u="none" strike="noStrike" dirty="0">
                          <a:solidFill>
                            <a:schemeClr val="bg1"/>
                          </a:solidFill>
                          <a:effectLst/>
                        </a:rPr>
                        <a:t>   Addition of a new planner</a:t>
                      </a:r>
                    </a:p>
                    <a:p>
                      <a:pPr algn="l" fontAlgn="b"/>
                      <a:r>
                        <a:rPr lang="en-US" sz="1400" u="none" strike="noStrike" dirty="0">
                          <a:solidFill>
                            <a:schemeClr val="bg1"/>
                          </a:solidFill>
                          <a:effectLst/>
                        </a:rPr>
                        <a:t>   Funded through $160K from ministry of housing</a:t>
                      </a:r>
                      <a:endParaRPr lang="en-US" sz="1400" b="0" i="0" u="none" strike="noStrike" dirty="0">
                        <a:solidFill>
                          <a:schemeClr val="bg1"/>
                        </a:solidFill>
                        <a:effectLst/>
                        <a:latin typeface="Calibri" panose="020F0502020204030204" pitchFamily="34" charset="0"/>
                      </a:endParaRPr>
                    </a:p>
                  </a:txBody>
                  <a:tcPr marL="0" marR="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18450486"/>
                  </a:ext>
                </a:extLst>
              </a:tr>
            </a:tbl>
          </a:graphicData>
        </a:graphic>
      </p:graphicFrame>
    </p:spTree>
    <p:extLst>
      <p:ext uri="{BB962C8B-B14F-4D97-AF65-F5344CB8AC3E}">
        <p14:creationId xmlns:p14="http://schemas.microsoft.com/office/powerpoint/2010/main" val="32329076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9" name="Rectangle 28">
            <a:extLst>
              <a:ext uri="{FF2B5EF4-FFF2-40B4-BE49-F238E27FC236}">
                <a16:creationId xmlns:a16="http://schemas.microsoft.com/office/drawing/2014/main" id="{35E27155-981B-41FD-8670-5A3DAB78E1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9B80DBA-77C7-B6DE-BCF7-7EC360B0989B}"/>
              </a:ext>
            </a:extLst>
          </p:cNvPr>
          <p:cNvSpPr>
            <a:spLocks noGrp="1"/>
          </p:cNvSpPr>
          <p:nvPr>
            <p:ph type="title"/>
          </p:nvPr>
        </p:nvSpPr>
        <p:spPr>
          <a:xfrm>
            <a:off x="1141413" y="0"/>
            <a:ext cx="9905998" cy="1478570"/>
          </a:xfrm>
        </p:spPr>
        <p:txBody>
          <a:bodyPr>
            <a:normAutofit/>
          </a:bodyPr>
          <a:lstStyle/>
          <a:p>
            <a:r>
              <a:rPr lang="en-US" dirty="0">
                <a:solidFill>
                  <a:schemeClr val="bg1"/>
                </a:solidFill>
              </a:rPr>
              <a:t>Emergency Services &amp; Management</a:t>
            </a:r>
            <a:endParaRPr lang="en-CA" dirty="0">
              <a:solidFill>
                <a:schemeClr val="bg1"/>
              </a:solidFill>
            </a:endParaRPr>
          </a:p>
        </p:txBody>
      </p:sp>
      <p:graphicFrame>
        <p:nvGraphicFramePr>
          <p:cNvPr id="5" name="Content Placeholder 4">
            <a:extLst>
              <a:ext uri="{FF2B5EF4-FFF2-40B4-BE49-F238E27FC236}">
                <a16:creationId xmlns:a16="http://schemas.microsoft.com/office/drawing/2014/main" id="{BF741090-65DC-9C58-4CAC-30C6B265D5E0}"/>
              </a:ext>
            </a:extLst>
          </p:cNvPr>
          <p:cNvGraphicFramePr>
            <a:graphicFrameLocks noGrp="1"/>
          </p:cNvGraphicFramePr>
          <p:nvPr>
            <p:ph idx="1"/>
            <p:extLst>
              <p:ext uri="{D42A27DB-BD31-4B8C-83A1-F6EECF244321}">
                <p14:modId xmlns:p14="http://schemas.microsoft.com/office/powerpoint/2010/main" val="3095636648"/>
              </p:ext>
            </p:extLst>
          </p:nvPr>
        </p:nvGraphicFramePr>
        <p:xfrm>
          <a:off x="1141406" y="1478570"/>
          <a:ext cx="8844508" cy="2839427"/>
        </p:xfrm>
        <a:graphic>
          <a:graphicData uri="http://schemas.openxmlformats.org/drawingml/2006/table">
            <a:tbl>
              <a:tblPr firstRow="1" bandRow="1">
                <a:tableStyleId>{5C22544A-7EE6-4342-B048-85BDC9FD1C3A}</a:tableStyleId>
              </a:tblPr>
              <a:tblGrid>
                <a:gridCol w="3537023">
                  <a:extLst>
                    <a:ext uri="{9D8B030D-6E8A-4147-A177-3AD203B41FA5}">
                      <a16:colId xmlns:a16="http://schemas.microsoft.com/office/drawing/2014/main" val="2924734710"/>
                    </a:ext>
                  </a:extLst>
                </a:gridCol>
                <a:gridCol w="1061497">
                  <a:extLst>
                    <a:ext uri="{9D8B030D-6E8A-4147-A177-3AD203B41FA5}">
                      <a16:colId xmlns:a16="http://schemas.microsoft.com/office/drawing/2014/main" val="2347463078"/>
                    </a:ext>
                  </a:extLst>
                </a:gridCol>
                <a:gridCol w="1061497">
                  <a:extLst>
                    <a:ext uri="{9D8B030D-6E8A-4147-A177-3AD203B41FA5}">
                      <a16:colId xmlns:a16="http://schemas.microsoft.com/office/drawing/2014/main" val="743488525"/>
                    </a:ext>
                  </a:extLst>
                </a:gridCol>
                <a:gridCol w="1061497">
                  <a:extLst>
                    <a:ext uri="{9D8B030D-6E8A-4147-A177-3AD203B41FA5}">
                      <a16:colId xmlns:a16="http://schemas.microsoft.com/office/drawing/2014/main" val="3399785228"/>
                    </a:ext>
                  </a:extLst>
                </a:gridCol>
                <a:gridCol w="1061497">
                  <a:extLst>
                    <a:ext uri="{9D8B030D-6E8A-4147-A177-3AD203B41FA5}">
                      <a16:colId xmlns:a16="http://schemas.microsoft.com/office/drawing/2014/main" val="1276623626"/>
                    </a:ext>
                  </a:extLst>
                </a:gridCol>
                <a:gridCol w="1061497">
                  <a:extLst>
                    <a:ext uri="{9D8B030D-6E8A-4147-A177-3AD203B41FA5}">
                      <a16:colId xmlns:a16="http://schemas.microsoft.com/office/drawing/2014/main" val="731629604"/>
                    </a:ext>
                  </a:extLst>
                </a:gridCol>
              </a:tblGrid>
              <a:tr h="309001">
                <a:tc>
                  <a:txBody>
                    <a:bodyPr/>
                    <a:lstStyle/>
                    <a:p>
                      <a:pPr algn="l" fontAlgn="b"/>
                      <a:endParaRPr lang="en-CA" sz="1400" b="0" i="0" u="none" strike="noStrike" dirty="0">
                        <a:solidFill>
                          <a:srgbClr val="000000"/>
                        </a:solidFill>
                        <a:effectLst/>
                        <a:latin typeface="Calibri" panose="020F0502020204030204" pitchFamily="34" charset="0"/>
                      </a:endParaRPr>
                    </a:p>
                  </a:txBody>
                  <a:tcPr marL="0" marR="0" marT="0" marB="0" anchor="b"/>
                </a:tc>
                <a:tc>
                  <a:txBody>
                    <a:bodyPr/>
                    <a:lstStyle/>
                    <a:p>
                      <a:pPr algn="ctr" fontAlgn="b"/>
                      <a:r>
                        <a:rPr lang="en-CA" sz="1400" u="none" strike="noStrike" dirty="0">
                          <a:solidFill>
                            <a:schemeClr val="bg1"/>
                          </a:solidFill>
                          <a:effectLst/>
                        </a:rPr>
                        <a:t>2024</a:t>
                      </a:r>
                      <a:endParaRPr lang="en-CA" sz="1400" b="1" i="0" u="none" strike="noStrike" dirty="0">
                        <a:solidFill>
                          <a:schemeClr val="bg1"/>
                        </a:solidFill>
                        <a:effectLst/>
                        <a:latin typeface="Calibri" panose="020F0502020204030204" pitchFamily="34" charset="0"/>
                      </a:endParaRPr>
                    </a:p>
                  </a:txBody>
                  <a:tcPr marL="0" marR="0" marT="0" marB="0" anchor="b"/>
                </a:tc>
                <a:tc>
                  <a:txBody>
                    <a:bodyPr/>
                    <a:lstStyle/>
                    <a:p>
                      <a:pPr algn="ctr" fontAlgn="b"/>
                      <a:r>
                        <a:rPr lang="en-CA" sz="1400" u="none" strike="noStrike" dirty="0">
                          <a:solidFill>
                            <a:schemeClr val="bg1"/>
                          </a:solidFill>
                          <a:effectLst/>
                        </a:rPr>
                        <a:t>2025</a:t>
                      </a:r>
                      <a:endParaRPr lang="en-CA" sz="1400" b="1" i="0" u="none" strike="noStrike" dirty="0">
                        <a:solidFill>
                          <a:schemeClr val="bg1"/>
                        </a:solidFill>
                        <a:effectLst/>
                        <a:latin typeface="Calibri" panose="020F0502020204030204" pitchFamily="34" charset="0"/>
                      </a:endParaRPr>
                    </a:p>
                  </a:txBody>
                  <a:tcPr marL="0" marR="0" marT="0" marB="0" anchor="b"/>
                </a:tc>
                <a:tc>
                  <a:txBody>
                    <a:bodyPr/>
                    <a:lstStyle/>
                    <a:p>
                      <a:pPr algn="ctr" fontAlgn="b"/>
                      <a:r>
                        <a:rPr lang="en-CA" sz="1400" u="none" strike="noStrike" dirty="0">
                          <a:solidFill>
                            <a:schemeClr val="bg1"/>
                          </a:solidFill>
                          <a:effectLst/>
                        </a:rPr>
                        <a:t>2026</a:t>
                      </a:r>
                      <a:endParaRPr lang="en-CA" sz="1400" b="1" i="0" u="none" strike="noStrike" dirty="0">
                        <a:solidFill>
                          <a:schemeClr val="bg1"/>
                        </a:solidFill>
                        <a:effectLst/>
                        <a:latin typeface="Calibri" panose="020F0502020204030204" pitchFamily="34" charset="0"/>
                      </a:endParaRPr>
                    </a:p>
                  </a:txBody>
                  <a:tcPr marL="0" marR="0" marT="0" marB="0" anchor="b"/>
                </a:tc>
                <a:tc>
                  <a:txBody>
                    <a:bodyPr/>
                    <a:lstStyle/>
                    <a:p>
                      <a:pPr algn="ctr" fontAlgn="b"/>
                      <a:r>
                        <a:rPr lang="en-CA" sz="1400" u="none" strike="noStrike" dirty="0">
                          <a:solidFill>
                            <a:schemeClr val="bg1"/>
                          </a:solidFill>
                          <a:effectLst/>
                        </a:rPr>
                        <a:t>2027</a:t>
                      </a:r>
                      <a:endParaRPr lang="en-CA" sz="1400" b="1" i="0" u="none" strike="noStrike" dirty="0">
                        <a:solidFill>
                          <a:schemeClr val="bg1"/>
                        </a:solidFill>
                        <a:effectLst/>
                        <a:latin typeface="Calibri" panose="020F0502020204030204" pitchFamily="34" charset="0"/>
                      </a:endParaRPr>
                    </a:p>
                  </a:txBody>
                  <a:tcPr marL="0" marR="0" marT="0" marB="0" anchor="b"/>
                </a:tc>
                <a:tc>
                  <a:txBody>
                    <a:bodyPr/>
                    <a:lstStyle/>
                    <a:p>
                      <a:pPr algn="ctr" fontAlgn="b"/>
                      <a:r>
                        <a:rPr lang="en-CA" sz="1400" u="none" strike="noStrike" dirty="0">
                          <a:solidFill>
                            <a:schemeClr val="bg1"/>
                          </a:solidFill>
                          <a:effectLst/>
                        </a:rPr>
                        <a:t>2028</a:t>
                      </a:r>
                      <a:endParaRPr lang="en-CA" sz="1400" b="1" i="0" u="none" strike="noStrike" dirty="0">
                        <a:solidFill>
                          <a:schemeClr val="bg1"/>
                        </a:solidFill>
                        <a:effectLst/>
                        <a:latin typeface="Calibri" panose="020F0502020204030204" pitchFamily="34" charset="0"/>
                      </a:endParaRPr>
                    </a:p>
                  </a:txBody>
                  <a:tcPr marL="0" marR="0" marT="0" marB="0" anchor="b"/>
                </a:tc>
                <a:extLst>
                  <a:ext uri="{0D108BD9-81ED-4DB2-BD59-A6C34878D82A}">
                    <a16:rowId xmlns:a16="http://schemas.microsoft.com/office/drawing/2014/main" val="3789085906"/>
                  </a:ext>
                </a:extLst>
              </a:tr>
              <a:tr h="309001">
                <a:tc>
                  <a:txBody>
                    <a:bodyPr/>
                    <a:lstStyle/>
                    <a:p>
                      <a:pPr algn="l" fontAlgn="b"/>
                      <a:r>
                        <a:rPr lang="en-CA" sz="1400" u="none" strike="noStrike" dirty="0">
                          <a:solidFill>
                            <a:srgbClr val="FF0000"/>
                          </a:solidFill>
                          <a:effectLst/>
                          <a:latin typeface="+mn-lt"/>
                        </a:rPr>
                        <a:t>Protective Service Agreements</a:t>
                      </a:r>
                      <a:endParaRPr lang="en-CA" sz="1400" b="1" i="0" u="none" strike="noStrike" dirty="0">
                        <a:solidFill>
                          <a:srgbClr val="FF0000"/>
                        </a:solidFill>
                        <a:effectLst/>
                        <a:latin typeface="+mn-lt"/>
                      </a:endParaRPr>
                    </a:p>
                  </a:txBody>
                  <a:tcPr marL="0" marR="0" marT="0" marB="0" anchor="b"/>
                </a:tc>
                <a:tc>
                  <a:txBody>
                    <a:bodyPr/>
                    <a:lstStyle/>
                    <a:p>
                      <a:pPr algn="r" fontAlgn="b"/>
                      <a:r>
                        <a:rPr lang="en-CA" sz="1400" b="0" i="0" u="none" strike="noStrike" dirty="0">
                          <a:solidFill>
                            <a:srgbClr val="FF0000"/>
                          </a:solidFill>
                          <a:effectLst/>
                          <a:latin typeface="+mn-lt"/>
                        </a:rPr>
                        <a:t>-$63,045</a:t>
                      </a:r>
                    </a:p>
                  </a:txBody>
                  <a:tcPr marL="0" marR="0" marT="0" marB="0" anchor="b"/>
                </a:tc>
                <a:tc>
                  <a:txBody>
                    <a:bodyPr/>
                    <a:lstStyle/>
                    <a:p>
                      <a:pPr algn="r" fontAlgn="b"/>
                      <a:r>
                        <a:rPr lang="en-CA" sz="1400" b="0" i="0" u="none" strike="noStrike" dirty="0">
                          <a:solidFill>
                            <a:srgbClr val="FF0000"/>
                          </a:solidFill>
                          <a:effectLst/>
                          <a:latin typeface="+mn-lt"/>
                        </a:rPr>
                        <a:t>-$63,625</a:t>
                      </a:r>
                    </a:p>
                  </a:txBody>
                  <a:tcPr marL="0" marR="0" marT="0" marB="0" anchor="b"/>
                </a:tc>
                <a:tc>
                  <a:txBody>
                    <a:bodyPr/>
                    <a:lstStyle/>
                    <a:p>
                      <a:pPr algn="r" fontAlgn="b"/>
                      <a:r>
                        <a:rPr lang="en-CA" sz="1400" b="0" i="0" u="none" strike="noStrike" dirty="0">
                          <a:solidFill>
                            <a:srgbClr val="FF0000"/>
                          </a:solidFill>
                          <a:effectLst/>
                          <a:latin typeface="+mn-lt"/>
                        </a:rPr>
                        <a:t>-$64,217</a:t>
                      </a:r>
                    </a:p>
                  </a:txBody>
                  <a:tcPr marL="0" marR="0" marT="0" marB="0" anchor="b"/>
                </a:tc>
                <a:tc>
                  <a:txBody>
                    <a:bodyPr/>
                    <a:lstStyle/>
                    <a:p>
                      <a:pPr algn="r" fontAlgn="b"/>
                      <a:r>
                        <a:rPr lang="en-CA" sz="1400" b="0" i="0" u="none" strike="noStrike" dirty="0">
                          <a:solidFill>
                            <a:srgbClr val="FF0000"/>
                          </a:solidFill>
                          <a:effectLst/>
                          <a:latin typeface="+mn-lt"/>
                        </a:rPr>
                        <a:t>-$64,820</a:t>
                      </a:r>
                    </a:p>
                  </a:txBody>
                  <a:tcPr marL="0" marR="0" marT="0" marB="0" anchor="b"/>
                </a:tc>
                <a:tc>
                  <a:txBody>
                    <a:bodyPr/>
                    <a:lstStyle/>
                    <a:p>
                      <a:pPr algn="r" fontAlgn="b"/>
                      <a:r>
                        <a:rPr lang="en-CA" sz="1400" b="0" i="0" u="none" strike="noStrike" dirty="0">
                          <a:solidFill>
                            <a:srgbClr val="FF0000"/>
                          </a:solidFill>
                          <a:effectLst/>
                          <a:latin typeface="+mn-lt"/>
                        </a:rPr>
                        <a:t>-$65,436</a:t>
                      </a:r>
                    </a:p>
                  </a:txBody>
                  <a:tcPr marL="0" marR="0" marT="0" marB="0" anchor="b"/>
                </a:tc>
                <a:extLst>
                  <a:ext uri="{0D108BD9-81ED-4DB2-BD59-A6C34878D82A}">
                    <a16:rowId xmlns:a16="http://schemas.microsoft.com/office/drawing/2014/main" val="2410534370"/>
                  </a:ext>
                </a:extLst>
              </a:tr>
              <a:tr h="338210">
                <a:tc>
                  <a:txBody>
                    <a:bodyPr/>
                    <a:lstStyle/>
                    <a:p>
                      <a:pPr algn="l" fontAlgn="b"/>
                      <a:endParaRPr lang="en-CA" sz="1400" b="1" i="0" u="none" strike="noStrike" dirty="0">
                        <a:solidFill>
                          <a:srgbClr val="FF0000"/>
                        </a:solidFill>
                        <a:effectLst/>
                        <a:latin typeface="+mn-lt"/>
                      </a:endParaRPr>
                    </a:p>
                  </a:txBody>
                  <a:tcPr marL="0" marR="0" marT="0" marB="0" anchor="b"/>
                </a:tc>
                <a:tc>
                  <a:txBody>
                    <a:bodyPr/>
                    <a:lstStyle/>
                    <a:p>
                      <a:pPr algn="l" fontAlgn="b"/>
                      <a:endParaRPr lang="en-CA" sz="1400" b="0" i="0" u="none" strike="noStrike" dirty="0">
                        <a:solidFill>
                          <a:srgbClr val="000000"/>
                        </a:solidFill>
                        <a:effectLst/>
                        <a:latin typeface="+mn-lt"/>
                      </a:endParaRPr>
                    </a:p>
                  </a:txBody>
                  <a:tcPr marL="0" marR="0" marT="0" marB="0" anchor="b"/>
                </a:tc>
                <a:tc>
                  <a:txBody>
                    <a:bodyPr/>
                    <a:lstStyle/>
                    <a:p>
                      <a:pPr algn="l" fontAlgn="b"/>
                      <a:endParaRPr lang="en-CA" sz="1400" b="0" i="0" u="none" strike="noStrike" dirty="0">
                        <a:solidFill>
                          <a:srgbClr val="000000"/>
                        </a:solidFill>
                        <a:effectLst/>
                        <a:latin typeface="+mn-lt"/>
                      </a:endParaRPr>
                    </a:p>
                  </a:txBody>
                  <a:tcPr marL="0" marR="0" marT="0" marB="0" anchor="b"/>
                </a:tc>
                <a:tc>
                  <a:txBody>
                    <a:bodyPr/>
                    <a:lstStyle/>
                    <a:p>
                      <a:pPr algn="l" fontAlgn="b"/>
                      <a:endParaRPr lang="en-CA" sz="1400" b="0" i="0" u="none" strike="noStrike" dirty="0">
                        <a:solidFill>
                          <a:srgbClr val="000000"/>
                        </a:solidFill>
                        <a:effectLst/>
                        <a:latin typeface="+mn-lt"/>
                      </a:endParaRPr>
                    </a:p>
                  </a:txBody>
                  <a:tcPr marL="0" marR="0" marT="0" marB="0" anchor="b"/>
                </a:tc>
                <a:tc>
                  <a:txBody>
                    <a:bodyPr/>
                    <a:lstStyle/>
                    <a:p>
                      <a:pPr algn="l" fontAlgn="b"/>
                      <a:endParaRPr lang="en-CA" sz="1400" b="0" i="0" u="none" strike="noStrike" dirty="0">
                        <a:solidFill>
                          <a:srgbClr val="000000"/>
                        </a:solidFill>
                        <a:effectLst/>
                        <a:latin typeface="+mn-lt"/>
                      </a:endParaRPr>
                    </a:p>
                  </a:txBody>
                  <a:tcPr marL="0" marR="0" marT="0" marB="0" anchor="b"/>
                </a:tc>
                <a:tc>
                  <a:txBody>
                    <a:bodyPr/>
                    <a:lstStyle/>
                    <a:p>
                      <a:pPr algn="l" fontAlgn="b"/>
                      <a:endParaRPr lang="en-CA" sz="1400" b="0" i="0" u="none" strike="noStrike" dirty="0">
                        <a:solidFill>
                          <a:srgbClr val="000000"/>
                        </a:solidFill>
                        <a:effectLst/>
                        <a:latin typeface="+mn-lt"/>
                      </a:endParaRPr>
                    </a:p>
                  </a:txBody>
                  <a:tcPr marL="0" marR="0" marT="0" marB="0" anchor="b"/>
                </a:tc>
                <a:extLst>
                  <a:ext uri="{0D108BD9-81ED-4DB2-BD59-A6C34878D82A}">
                    <a16:rowId xmlns:a16="http://schemas.microsoft.com/office/drawing/2014/main" val="3132057374"/>
                  </a:ext>
                </a:extLst>
              </a:tr>
              <a:tr h="309001">
                <a:tc>
                  <a:txBody>
                    <a:bodyPr/>
                    <a:lstStyle/>
                    <a:p>
                      <a:pPr algn="l" fontAlgn="b"/>
                      <a:r>
                        <a:rPr lang="en-CA" sz="1400" u="none" strike="noStrike" dirty="0">
                          <a:effectLst/>
                          <a:latin typeface="+mn-lt"/>
                        </a:rPr>
                        <a:t>Administration</a:t>
                      </a:r>
                      <a:endParaRPr lang="en-CA" sz="1400" b="0" i="0" u="none" strike="noStrike" dirty="0">
                        <a:solidFill>
                          <a:srgbClr val="000000"/>
                        </a:solidFill>
                        <a:effectLst/>
                        <a:latin typeface="+mn-lt"/>
                      </a:endParaRPr>
                    </a:p>
                  </a:txBody>
                  <a:tcPr marL="0" marR="0" marT="0" marB="0" anchor="b"/>
                </a:tc>
                <a:tc>
                  <a:txBody>
                    <a:bodyPr/>
                    <a:lstStyle/>
                    <a:p>
                      <a:pPr algn="r" fontAlgn="b"/>
                      <a:r>
                        <a:rPr lang="en-CA" sz="1400" b="0" i="0" u="none" strike="noStrike" dirty="0">
                          <a:solidFill>
                            <a:srgbClr val="000000"/>
                          </a:solidFill>
                          <a:effectLst/>
                          <a:latin typeface="+mn-lt"/>
                        </a:rPr>
                        <a:t>$247,455</a:t>
                      </a:r>
                    </a:p>
                  </a:txBody>
                  <a:tcPr marL="0" marR="0" marT="0" marB="0" anchor="b"/>
                </a:tc>
                <a:tc>
                  <a:txBody>
                    <a:bodyPr/>
                    <a:lstStyle/>
                    <a:p>
                      <a:pPr algn="r" fontAlgn="b"/>
                      <a:r>
                        <a:rPr lang="en-CA" sz="1400" b="0" i="0" u="none" strike="noStrike" dirty="0">
                          <a:solidFill>
                            <a:srgbClr val="000000"/>
                          </a:solidFill>
                          <a:effectLst/>
                          <a:latin typeface="+mn-lt"/>
                        </a:rPr>
                        <a:t>$259,667</a:t>
                      </a:r>
                    </a:p>
                  </a:txBody>
                  <a:tcPr marL="0" marR="0" marT="0" marB="0" anchor="b"/>
                </a:tc>
                <a:tc>
                  <a:txBody>
                    <a:bodyPr/>
                    <a:lstStyle/>
                    <a:p>
                      <a:pPr algn="r" fontAlgn="b"/>
                      <a:r>
                        <a:rPr lang="en-CA" sz="1400" b="0" i="0" u="none" strike="noStrike" dirty="0">
                          <a:solidFill>
                            <a:srgbClr val="000000"/>
                          </a:solidFill>
                          <a:effectLst/>
                          <a:latin typeface="+mn-lt"/>
                        </a:rPr>
                        <a:t>$264,860</a:t>
                      </a:r>
                    </a:p>
                  </a:txBody>
                  <a:tcPr marL="0" marR="0" marT="0" marB="0" anchor="b"/>
                </a:tc>
                <a:tc>
                  <a:txBody>
                    <a:bodyPr/>
                    <a:lstStyle/>
                    <a:p>
                      <a:pPr algn="r" fontAlgn="b"/>
                      <a:r>
                        <a:rPr lang="en-CA" sz="1400" b="0" i="0" u="none" strike="noStrike" dirty="0">
                          <a:solidFill>
                            <a:srgbClr val="000000"/>
                          </a:solidFill>
                          <a:effectLst/>
                          <a:latin typeface="+mn-lt"/>
                        </a:rPr>
                        <a:t>$270,158</a:t>
                      </a:r>
                    </a:p>
                  </a:txBody>
                  <a:tcPr marL="0" marR="0" marT="0" marB="0" anchor="b"/>
                </a:tc>
                <a:tc>
                  <a:txBody>
                    <a:bodyPr/>
                    <a:lstStyle/>
                    <a:p>
                      <a:pPr algn="r" fontAlgn="b"/>
                      <a:r>
                        <a:rPr lang="en-CA" sz="1400" b="0" i="0" u="none" strike="noStrike" dirty="0">
                          <a:solidFill>
                            <a:srgbClr val="000000"/>
                          </a:solidFill>
                          <a:effectLst/>
                          <a:latin typeface="+mn-lt"/>
                        </a:rPr>
                        <a:t>$275,561</a:t>
                      </a:r>
                    </a:p>
                  </a:txBody>
                  <a:tcPr marL="0" marR="0" marT="0" marB="0" anchor="b"/>
                </a:tc>
                <a:extLst>
                  <a:ext uri="{0D108BD9-81ED-4DB2-BD59-A6C34878D82A}">
                    <a16:rowId xmlns:a16="http://schemas.microsoft.com/office/drawing/2014/main" val="1007984747"/>
                  </a:ext>
                </a:extLst>
              </a:tr>
              <a:tr h="309001">
                <a:tc>
                  <a:txBody>
                    <a:bodyPr/>
                    <a:lstStyle/>
                    <a:p>
                      <a:pPr algn="l" fontAlgn="b"/>
                      <a:r>
                        <a:rPr lang="en-CA" sz="1400" u="none" strike="noStrike" dirty="0">
                          <a:effectLst/>
                          <a:latin typeface="+mn-lt"/>
                        </a:rPr>
                        <a:t>Training &amp; Retention</a:t>
                      </a:r>
                      <a:endParaRPr lang="en-CA" sz="1400" b="0" i="0" u="none" strike="noStrike" dirty="0">
                        <a:solidFill>
                          <a:srgbClr val="000000"/>
                        </a:solidFill>
                        <a:effectLst/>
                        <a:latin typeface="+mn-lt"/>
                      </a:endParaRPr>
                    </a:p>
                  </a:txBody>
                  <a:tcPr marL="0" marR="0" marT="0" marB="0" anchor="b"/>
                </a:tc>
                <a:tc>
                  <a:txBody>
                    <a:bodyPr/>
                    <a:lstStyle/>
                    <a:p>
                      <a:pPr algn="r" fontAlgn="b"/>
                      <a:r>
                        <a:rPr lang="en-CA" sz="1400" b="0" i="0" u="none" strike="noStrike" dirty="0">
                          <a:solidFill>
                            <a:srgbClr val="000000"/>
                          </a:solidFill>
                          <a:effectLst/>
                          <a:latin typeface="+mn-lt"/>
                        </a:rPr>
                        <a:t>$86,560</a:t>
                      </a:r>
                    </a:p>
                  </a:txBody>
                  <a:tcPr marL="0" marR="0" marT="0" marB="0" anchor="b"/>
                </a:tc>
                <a:tc>
                  <a:txBody>
                    <a:bodyPr/>
                    <a:lstStyle/>
                    <a:p>
                      <a:pPr algn="r" fontAlgn="b"/>
                      <a:r>
                        <a:rPr lang="en-CA" sz="1400" b="0" i="0" u="none" strike="noStrike" dirty="0">
                          <a:solidFill>
                            <a:srgbClr val="000000"/>
                          </a:solidFill>
                          <a:effectLst/>
                          <a:latin typeface="+mn-lt"/>
                        </a:rPr>
                        <a:t>$88,081</a:t>
                      </a:r>
                    </a:p>
                  </a:txBody>
                  <a:tcPr marL="0" marR="0" marT="0" marB="0" anchor="b"/>
                </a:tc>
                <a:tc>
                  <a:txBody>
                    <a:bodyPr/>
                    <a:lstStyle/>
                    <a:p>
                      <a:pPr algn="r" fontAlgn="b"/>
                      <a:r>
                        <a:rPr lang="en-CA" sz="1400" b="0" i="0" u="none" strike="noStrike" dirty="0">
                          <a:solidFill>
                            <a:srgbClr val="000000"/>
                          </a:solidFill>
                          <a:effectLst/>
                          <a:latin typeface="+mn-lt"/>
                        </a:rPr>
                        <a:t>$89,633</a:t>
                      </a:r>
                    </a:p>
                  </a:txBody>
                  <a:tcPr marL="0" marR="0" marT="0" marB="0" anchor="b"/>
                </a:tc>
                <a:tc>
                  <a:txBody>
                    <a:bodyPr/>
                    <a:lstStyle/>
                    <a:p>
                      <a:pPr algn="r" fontAlgn="b"/>
                      <a:r>
                        <a:rPr lang="en-CA" sz="1400" b="0" i="0" u="none" strike="noStrike" dirty="0">
                          <a:solidFill>
                            <a:srgbClr val="000000"/>
                          </a:solidFill>
                          <a:effectLst/>
                          <a:latin typeface="+mn-lt"/>
                        </a:rPr>
                        <a:t>$91,215</a:t>
                      </a:r>
                    </a:p>
                  </a:txBody>
                  <a:tcPr marL="0" marR="0" marT="0" marB="0" anchor="b"/>
                </a:tc>
                <a:tc>
                  <a:txBody>
                    <a:bodyPr/>
                    <a:lstStyle/>
                    <a:p>
                      <a:pPr algn="r" fontAlgn="b"/>
                      <a:r>
                        <a:rPr lang="en-CA" sz="1400" b="0" i="0" u="none" strike="noStrike" dirty="0">
                          <a:solidFill>
                            <a:srgbClr val="000000"/>
                          </a:solidFill>
                          <a:effectLst/>
                          <a:latin typeface="+mn-lt"/>
                        </a:rPr>
                        <a:t>$92,830</a:t>
                      </a:r>
                    </a:p>
                  </a:txBody>
                  <a:tcPr marL="0" marR="0" marT="0" marB="0" anchor="b"/>
                </a:tc>
                <a:extLst>
                  <a:ext uri="{0D108BD9-81ED-4DB2-BD59-A6C34878D82A}">
                    <a16:rowId xmlns:a16="http://schemas.microsoft.com/office/drawing/2014/main" val="3783444332"/>
                  </a:ext>
                </a:extLst>
              </a:tr>
              <a:tr h="309001">
                <a:tc>
                  <a:txBody>
                    <a:bodyPr/>
                    <a:lstStyle/>
                    <a:p>
                      <a:pPr algn="l" fontAlgn="b"/>
                      <a:r>
                        <a:rPr lang="en-CA" sz="1400" u="none" strike="noStrike" dirty="0">
                          <a:effectLst/>
                          <a:latin typeface="+mn-lt"/>
                        </a:rPr>
                        <a:t>General Operations</a:t>
                      </a:r>
                      <a:endParaRPr lang="en-CA" sz="1400" b="0" i="0" u="none" strike="noStrike" dirty="0">
                        <a:solidFill>
                          <a:srgbClr val="000000"/>
                        </a:solidFill>
                        <a:effectLst/>
                        <a:latin typeface="+mn-lt"/>
                      </a:endParaRPr>
                    </a:p>
                  </a:txBody>
                  <a:tcPr marL="0" marR="0" marT="0" marB="0" anchor="b"/>
                </a:tc>
                <a:tc>
                  <a:txBody>
                    <a:bodyPr/>
                    <a:lstStyle/>
                    <a:p>
                      <a:pPr algn="r" fontAlgn="b"/>
                      <a:r>
                        <a:rPr lang="en-CA" sz="1400" b="0" i="0" u="none" strike="noStrike" dirty="0">
                          <a:solidFill>
                            <a:srgbClr val="000000"/>
                          </a:solidFill>
                          <a:effectLst/>
                          <a:latin typeface="+mn-lt"/>
                        </a:rPr>
                        <a:t>$154,981</a:t>
                      </a:r>
                    </a:p>
                  </a:txBody>
                  <a:tcPr marL="0" marR="0" marT="0" marB="0" anchor="b"/>
                </a:tc>
                <a:tc>
                  <a:txBody>
                    <a:bodyPr/>
                    <a:lstStyle/>
                    <a:p>
                      <a:pPr algn="r" fontAlgn="b"/>
                      <a:r>
                        <a:rPr lang="en-CA" sz="1400" b="0" i="0" u="none" strike="noStrike" dirty="0">
                          <a:solidFill>
                            <a:srgbClr val="000000"/>
                          </a:solidFill>
                          <a:effectLst/>
                          <a:latin typeface="+mn-lt"/>
                        </a:rPr>
                        <a:t>$158,081</a:t>
                      </a:r>
                    </a:p>
                  </a:txBody>
                  <a:tcPr marL="0" marR="0" marT="0" marB="0" anchor="b"/>
                </a:tc>
                <a:tc>
                  <a:txBody>
                    <a:bodyPr/>
                    <a:lstStyle/>
                    <a:p>
                      <a:pPr algn="r" fontAlgn="b"/>
                      <a:r>
                        <a:rPr lang="en-CA" sz="1400" b="0" i="0" u="none" strike="noStrike" dirty="0">
                          <a:solidFill>
                            <a:srgbClr val="000000"/>
                          </a:solidFill>
                          <a:effectLst/>
                          <a:latin typeface="+mn-lt"/>
                        </a:rPr>
                        <a:t>$161,242</a:t>
                      </a:r>
                    </a:p>
                  </a:txBody>
                  <a:tcPr marL="0" marR="0" marT="0" marB="0" anchor="b"/>
                </a:tc>
                <a:tc>
                  <a:txBody>
                    <a:bodyPr/>
                    <a:lstStyle/>
                    <a:p>
                      <a:pPr algn="r" fontAlgn="b"/>
                      <a:r>
                        <a:rPr lang="en-CA" sz="1400" b="0" i="0" u="none" strike="noStrike" dirty="0">
                          <a:solidFill>
                            <a:srgbClr val="000000"/>
                          </a:solidFill>
                          <a:effectLst/>
                          <a:latin typeface="+mn-lt"/>
                        </a:rPr>
                        <a:t>$164,467</a:t>
                      </a:r>
                    </a:p>
                  </a:txBody>
                  <a:tcPr marL="0" marR="0" marT="0" marB="0" anchor="b"/>
                </a:tc>
                <a:tc>
                  <a:txBody>
                    <a:bodyPr/>
                    <a:lstStyle/>
                    <a:p>
                      <a:pPr algn="r" fontAlgn="b"/>
                      <a:r>
                        <a:rPr lang="en-CA" sz="1400" b="0" i="0" u="none" strike="noStrike" dirty="0">
                          <a:solidFill>
                            <a:srgbClr val="000000"/>
                          </a:solidFill>
                          <a:effectLst/>
                          <a:latin typeface="+mn-lt"/>
                        </a:rPr>
                        <a:t>$167,756</a:t>
                      </a:r>
                    </a:p>
                  </a:txBody>
                  <a:tcPr marL="0" marR="0" marT="0" marB="0" anchor="b"/>
                </a:tc>
                <a:extLst>
                  <a:ext uri="{0D108BD9-81ED-4DB2-BD59-A6C34878D82A}">
                    <a16:rowId xmlns:a16="http://schemas.microsoft.com/office/drawing/2014/main" val="2832226716"/>
                  </a:ext>
                </a:extLst>
              </a:tr>
              <a:tr h="309001">
                <a:tc>
                  <a:txBody>
                    <a:bodyPr/>
                    <a:lstStyle/>
                    <a:p>
                      <a:pPr algn="l" fontAlgn="b"/>
                      <a:r>
                        <a:rPr lang="en-CA" sz="1400" u="none" strike="noStrike" dirty="0">
                          <a:effectLst/>
                          <a:latin typeface="+mn-lt"/>
                        </a:rPr>
                        <a:t>Emergency Services</a:t>
                      </a:r>
                      <a:endParaRPr lang="en-CA" sz="1400" b="0" i="0" u="none" strike="noStrike" dirty="0">
                        <a:solidFill>
                          <a:srgbClr val="000000"/>
                        </a:solidFill>
                        <a:effectLst/>
                        <a:latin typeface="+mn-lt"/>
                      </a:endParaRPr>
                    </a:p>
                  </a:txBody>
                  <a:tcPr marL="0" marR="0" marT="0" marB="0" anchor="b"/>
                </a:tc>
                <a:tc>
                  <a:txBody>
                    <a:bodyPr/>
                    <a:lstStyle/>
                    <a:p>
                      <a:pPr algn="r" fontAlgn="b"/>
                      <a:r>
                        <a:rPr lang="en-CA" sz="1400" b="0" i="0" u="none" strike="noStrike" dirty="0">
                          <a:solidFill>
                            <a:srgbClr val="000000"/>
                          </a:solidFill>
                          <a:effectLst/>
                          <a:latin typeface="+mn-lt"/>
                        </a:rPr>
                        <a:t>$19,925</a:t>
                      </a:r>
                    </a:p>
                  </a:txBody>
                  <a:tcPr marL="0" marR="0" marT="0" marB="0" anchor="b"/>
                </a:tc>
                <a:tc>
                  <a:txBody>
                    <a:bodyPr/>
                    <a:lstStyle/>
                    <a:p>
                      <a:pPr algn="r" fontAlgn="b"/>
                      <a:r>
                        <a:rPr lang="en-CA" sz="1400" b="0" i="0" u="none" strike="noStrike" dirty="0">
                          <a:solidFill>
                            <a:srgbClr val="000000"/>
                          </a:solidFill>
                          <a:effectLst/>
                          <a:latin typeface="+mn-lt"/>
                        </a:rPr>
                        <a:t>$20,324</a:t>
                      </a:r>
                    </a:p>
                  </a:txBody>
                  <a:tcPr marL="0" marR="0" marT="0" marB="0" anchor="b"/>
                </a:tc>
                <a:tc>
                  <a:txBody>
                    <a:bodyPr/>
                    <a:lstStyle/>
                    <a:p>
                      <a:pPr algn="r" fontAlgn="b"/>
                      <a:r>
                        <a:rPr lang="en-CA" sz="1400" b="0" i="0" u="none" strike="noStrike" dirty="0">
                          <a:solidFill>
                            <a:srgbClr val="000000"/>
                          </a:solidFill>
                          <a:effectLst/>
                          <a:latin typeface="+mn-lt"/>
                        </a:rPr>
                        <a:t>$20,730</a:t>
                      </a:r>
                    </a:p>
                  </a:txBody>
                  <a:tcPr marL="0" marR="0" marT="0" marB="0" anchor="b"/>
                </a:tc>
                <a:tc>
                  <a:txBody>
                    <a:bodyPr/>
                    <a:lstStyle/>
                    <a:p>
                      <a:pPr algn="r" fontAlgn="b"/>
                      <a:r>
                        <a:rPr lang="en-CA" sz="1400" b="0" i="0" u="none" strike="noStrike" dirty="0">
                          <a:solidFill>
                            <a:srgbClr val="000000"/>
                          </a:solidFill>
                          <a:effectLst/>
                          <a:latin typeface="+mn-lt"/>
                        </a:rPr>
                        <a:t>$21,145</a:t>
                      </a:r>
                    </a:p>
                  </a:txBody>
                  <a:tcPr marL="0" marR="0" marT="0" marB="0" anchor="b"/>
                </a:tc>
                <a:tc>
                  <a:txBody>
                    <a:bodyPr/>
                    <a:lstStyle/>
                    <a:p>
                      <a:pPr algn="r" fontAlgn="b"/>
                      <a:r>
                        <a:rPr lang="en-CA" sz="1400" b="0" i="0" u="none" strike="noStrike" dirty="0">
                          <a:solidFill>
                            <a:srgbClr val="000000"/>
                          </a:solidFill>
                          <a:effectLst/>
                          <a:latin typeface="+mn-lt"/>
                        </a:rPr>
                        <a:t>$21,567</a:t>
                      </a:r>
                    </a:p>
                  </a:txBody>
                  <a:tcPr marL="0" marR="0" marT="0" marB="0" anchor="b"/>
                </a:tc>
                <a:extLst>
                  <a:ext uri="{0D108BD9-81ED-4DB2-BD59-A6C34878D82A}">
                    <a16:rowId xmlns:a16="http://schemas.microsoft.com/office/drawing/2014/main" val="478925761"/>
                  </a:ext>
                </a:extLst>
              </a:tr>
              <a:tr h="338210">
                <a:tc>
                  <a:txBody>
                    <a:bodyPr/>
                    <a:lstStyle/>
                    <a:p>
                      <a:pPr algn="l" fontAlgn="b"/>
                      <a:endParaRPr lang="en-CA" sz="1400" b="0" i="0" u="none" strike="noStrike" dirty="0">
                        <a:solidFill>
                          <a:srgbClr val="000000"/>
                        </a:solidFill>
                        <a:effectLst/>
                        <a:latin typeface="+mn-lt"/>
                      </a:endParaRPr>
                    </a:p>
                  </a:txBody>
                  <a:tcPr marL="0" marR="0" marT="0" marB="0" anchor="b"/>
                </a:tc>
                <a:tc>
                  <a:txBody>
                    <a:bodyPr/>
                    <a:lstStyle/>
                    <a:p>
                      <a:pPr algn="l" fontAlgn="b"/>
                      <a:endParaRPr lang="en-CA" sz="1400" b="0" i="0" u="none" strike="noStrike" dirty="0">
                        <a:solidFill>
                          <a:srgbClr val="000000"/>
                        </a:solidFill>
                        <a:effectLst/>
                        <a:latin typeface="+mn-lt"/>
                      </a:endParaRPr>
                    </a:p>
                  </a:txBody>
                  <a:tcPr marL="0" marR="0" marT="0" marB="0" anchor="b"/>
                </a:tc>
                <a:tc>
                  <a:txBody>
                    <a:bodyPr/>
                    <a:lstStyle/>
                    <a:p>
                      <a:pPr algn="l" fontAlgn="b"/>
                      <a:endParaRPr lang="en-CA" sz="1400" b="0" i="0" u="none" strike="noStrike" dirty="0">
                        <a:solidFill>
                          <a:srgbClr val="000000"/>
                        </a:solidFill>
                        <a:effectLst/>
                        <a:latin typeface="+mn-lt"/>
                      </a:endParaRPr>
                    </a:p>
                  </a:txBody>
                  <a:tcPr marL="0" marR="0" marT="0" marB="0" anchor="b"/>
                </a:tc>
                <a:tc>
                  <a:txBody>
                    <a:bodyPr/>
                    <a:lstStyle/>
                    <a:p>
                      <a:pPr algn="l" fontAlgn="b"/>
                      <a:endParaRPr lang="en-CA" sz="1400" b="0" i="0" u="none" strike="noStrike" dirty="0">
                        <a:solidFill>
                          <a:srgbClr val="000000"/>
                        </a:solidFill>
                        <a:effectLst/>
                        <a:latin typeface="+mn-lt"/>
                      </a:endParaRPr>
                    </a:p>
                  </a:txBody>
                  <a:tcPr marL="0" marR="0" marT="0" marB="0" anchor="b"/>
                </a:tc>
                <a:tc>
                  <a:txBody>
                    <a:bodyPr/>
                    <a:lstStyle/>
                    <a:p>
                      <a:pPr algn="l" fontAlgn="b"/>
                      <a:endParaRPr lang="en-CA" sz="1400" b="0" i="0" u="none" strike="noStrike" dirty="0">
                        <a:solidFill>
                          <a:srgbClr val="000000"/>
                        </a:solidFill>
                        <a:effectLst/>
                        <a:latin typeface="+mn-lt"/>
                      </a:endParaRPr>
                    </a:p>
                  </a:txBody>
                  <a:tcPr marL="0" marR="0" marT="0" marB="0" anchor="b"/>
                </a:tc>
                <a:tc>
                  <a:txBody>
                    <a:bodyPr/>
                    <a:lstStyle/>
                    <a:p>
                      <a:pPr algn="l" fontAlgn="b"/>
                      <a:endParaRPr lang="en-CA" sz="1400" b="0" i="0" u="none" strike="noStrike" dirty="0">
                        <a:solidFill>
                          <a:srgbClr val="000000"/>
                        </a:solidFill>
                        <a:effectLst/>
                        <a:latin typeface="+mn-lt"/>
                      </a:endParaRPr>
                    </a:p>
                  </a:txBody>
                  <a:tcPr marL="0" marR="0" marT="0" marB="0" anchor="b"/>
                </a:tc>
                <a:extLst>
                  <a:ext uri="{0D108BD9-81ED-4DB2-BD59-A6C34878D82A}">
                    <a16:rowId xmlns:a16="http://schemas.microsoft.com/office/drawing/2014/main" val="3317617872"/>
                  </a:ext>
                </a:extLst>
              </a:tr>
              <a:tr h="309001">
                <a:tc>
                  <a:txBody>
                    <a:bodyPr/>
                    <a:lstStyle/>
                    <a:p>
                      <a:pPr algn="l" fontAlgn="b"/>
                      <a:r>
                        <a:rPr lang="en-CA" sz="1400" b="1" u="none" strike="noStrike" dirty="0">
                          <a:effectLst/>
                          <a:latin typeface="+mn-lt"/>
                        </a:rPr>
                        <a:t>Total Expenses</a:t>
                      </a:r>
                      <a:endParaRPr lang="en-CA" sz="1400" b="1" i="0" u="none" strike="noStrike" dirty="0">
                        <a:solidFill>
                          <a:srgbClr val="000000"/>
                        </a:solidFill>
                        <a:effectLst/>
                        <a:latin typeface="+mn-lt"/>
                      </a:endParaRPr>
                    </a:p>
                  </a:txBody>
                  <a:tcPr marL="0" marR="0" marT="0" marB="0" anchor="b"/>
                </a:tc>
                <a:tc>
                  <a:txBody>
                    <a:bodyPr/>
                    <a:lstStyle/>
                    <a:p>
                      <a:pPr algn="r" fontAlgn="b"/>
                      <a:r>
                        <a:rPr lang="en-CA" sz="1400" b="1" i="0" u="none" strike="noStrike" dirty="0">
                          <a:solidFill>
                            <a:srgbClr val="000000"/>
                          </a:solidFill>
                          <a:effectLst/>
                          <a:latin typeface="+mn-lt"/>
                        </a:rPr>
                        <a:t>$508,921</a:t>
                      </a:r>
                    </a:p>
                  </a:txBody>
                  <a:tcPr marL="0" marR="0" marT="0" marB="0" anchor="b"/>
                </a:tc>
                <a:tc>
                  <a:txBody>
                    <a:bodyPr/>
                    <a:lstStyle/>
                    <a:p>
                      <a:pPr algn="r" fontAlgn="b"/>
                      <a:r>
                        <a:rPr lang="en-CA" sz="1400" b="1" i="0" u="none" strike="noStrike" dirty="0">
                          <a:solidFill>
                            <a:srgbClr val="000000"/>
                          </a:solidFill>
                          <a:effectLst/>
                          <a:latin typeface="+mn-lt"/>
                        </a:rPr>
                        <a:t>$526,152</a:t>
                      </a:r>
                    </a:p>
                  </a:txBody>
                  <a:tcPr marL="0" marR="0" marT="0" marB="0" anchor="b"/>
                </a:tc>
                <a:tc>
                  <a:txBody>
                    <a:bodyPr/>
                    <a:lstStyle/>
                    <a:p>
                      <a:pPr algn="r" fontAlgn="b"/>
                      <a:r>
                        <a:rPr lang="en-CA" sz="1400" b="1" i="0" u="none" strike="noStrike" dirty="0">
                          <a:solidFill>
                            <a:srgbClr val="000000"/>
                          </a:solidFill>
                          <a:effectLst/>
                          <a:latin typeface="+mn-lt"/>
                        </a:rPr>
                        <a:t>$536,465</a:t>
                      </a:r>
                    </a:p>
                  </a:txBody>
                  <a:tcPr marL="0" marR="0" marT="0" marB="0" anchor="b"/>
                </a:tc>
                <a:tc>
                  <a:txBody>
                    <a:bodyPr/>
                    <a:lstStyle/>
                    <a:p>
                      <a:pPr algn="r" fontAlgn="b"/>
                      <a:r>
                        <a:rPr lang="en-CA" sz="1400" b="1" i="0" u="none" strike="noStrike" dirty="0">
                          <a:solidFill>
                            <a:srgbClr val="000000"/>
                          </a:solidFill>
                          <a:effectLst/>
                          <a:latin typeface="+mn-lt"/>
                        </a:rPr>
                        <a:t>$546,985</a:t>
                      </a:r>
                    </a:p>
                  </a:txBody>
                  <a:tcPr marL="0" marR="0" marT="0" marB="0" anchor="b"/>
                </a:tc>
                <a:tc>
                  <a:txBody>
                    <a:bodyPr/>
                    <a:lstStyle/>
                    <a:p>
                      <a:pPr algn="r" fontAlgn="b"/>
                      <a:r>
                        <a:rPr lang="en-CA" sz="1400" b="1" i="0" u="none" strike="noStrike" dirty="0">
                          <a:solidFill>
                            <a:srgbClr val="000000"/>
                          </a:solidFill>
                          <a:effectLst/>
                          <a:latin typeface="+mn-lt"/>
                        </a:rPr>
                        <a:t>$557,714</a:t>
                      </a:r>
                    </a:p>
                  </a:txBody>
                  <a:tcPr marL="0" marR="0" marT="0" marB="0" anchor="b"/>
                </a:tc>
                <a:extLst>
                  <a:ext uri="{0D108BD9-81ED-4DB2-BD59-A6C34878D82A}">
                    <a16:rowId xmlns:a16="http://schemas.microsoft.com/office/drawing/2014/main" val="2419394567"/>
                  </a:ext>
                </a:extLst>
              </a:tr>
            </a:tbl>
          </a:graphicData>
        </a:graphic>
      </p:graphicFrame>
      <p:graphicFrame>
        <p:nvGraphicFramePr>
          <p:cNvPr id="8" name="Table 7">
            <a:extLst>
              <a:ext uri="{FF2B5EF4-FFF2-40B4-BE49-F238E27FC236}">
                <a16:creationId xmlns:a16="http://schemas.microsoft.com/office/drawing/2014/main" id="{7AE8395D-AB8C-CBB2-EA5C-FE66E4EBF5C3}"/>
              </a:ext>
            </a:extLst>
          </p:cNvPr>
          <p:cNvGraphicFramePr>
            <a:graphicFrameLocks noGrp="1"/>
          </p:cNvGraphicFramePr>
          <p:nvPr>
            <p:extLst>
              <p:ext uri="{D42A27DB-BD31-4B8C-83A1-F6EECF244321}">
                <p14:modId xmlns:p14="http://schemas.microsoft.com/office/powerpoint/2010/main" val="274214673"/>
              </p:ext>
            </p:extLst>
          </p:nvPr>
        </p:nvGraphicFramePr>
        <p:xfrm>
          <a:off x="1141406" y="4647248"/>
          <a:ext cx="10332717" cy="213360"/>
        </p:xfrm>
        <a:graphic>
          <a:graphicData uri="http://schemas.openxmlformats.org/drawingml/2006/table">
            <a:tbl>
              <a:tblPr>
                <a:tableStyleId>{5C22544A-7EE6-4342-B048-85BDC9FD1C3A}</a:tableStyleId>
              </a:tblPr>
              <a:tblGrid>
                <a:gridCol w="2434914">
                  <a:extLst>
                    <a:ext uri="{9D8B030D-6E8A-4147-A177-3AD203B41FA5}">
                      <a16:colId xmlns:a16="http://schemas.microsoft.com/office/drawing/2014/main" val="79493640"/>
                    </a:ext>
                  </a:extLst>
                </a:gridCol>
                <a:gridCol w="731520">
                  <a:extLst>
                    <a:ext uri="{9D8B030D-6E8A-4147-A177-3AD203B41FA5}">
                      <a16:colId xmlns:a16="http://schemas.microsoft.com/office/drawing/2014/main" val="3300256291"/>
                    </a:ext>
                  </a:extLst>
                </a:gridCol>
                <a:gridCol w="883920">
                  <a:extLst>
                    <a:ext uri="{9D8B030D-6E8A-4147-A177-3AD203B41FA5}">
                      <a16:colId xmlns:a16="http://schemas.microsoft.com/office/drawing/2014/main" val="4211097939"/>
                    </a:ext>
                  </a:extLst>
                </a:gridCol>
                <a:gridCol w="6282363">
                  <a:extLst>
                    <a:ext uri="{9D8B030D-6E8A-4147-A177-3AD203B41FA5}">
                      <a16:colId xmlns:a16="http://schemas.microsoft.com/office/drawing/2014/main" val="1480141165"/>
                    </a:ext>
                  </a:extLst>
                </a:gridCol>
              </a:tblGrid>
              <a:tr h="178817">
                <a:tc>
                  <a:txBody>
                    <a:bodyPr/>
                    <a:lstStyle/>
                    <a:p>
                      <a:pPr algn="l" fontAlgn="b"/>
                      <a:r>
                        <a:rPr lang="en-CA" sz="1400" u="none" strike="noStrike" dirty="0">
                          <a:solidFill>
                            <a:schemeClr val="bg1"/>
                          </a:solidFill>
                          <a:effectLst/>
                        </a:rPr>
                        <a:t>Fire Salaries and Benefits</a:t>
                      </a:r>
                      <a:endParaRPr lang="en-CA" sz="1400" b="0" i="0" u="none" strike="noStrike" dirty="0">
                        <a:solidFill>
                          <a:schemeClr val="bg1"/>
                        </a:solidFill>
                        <a:effectLst/>
                        <a:latin typeface="Calibri" panose="020F0502020204030204" pitchFamily="34" charset="0"/>
                      </a:endParaRPr>
                    </a:p>
                  </a:txBody>
                  <a:tcPr marL="0" marR="0" marT="0"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CA" sz="1400" u="none" strike="noStrike" dirty="0">
                          <a:solidFill>
                            <a:schemeClr val="bg1"/>
                          </a:solidFill>
                          <a:effectLst/>
                        </a:rPr>
                        <a:t>Fire</a:t>
                      </a:r>
                      <a:endParaRPr lang="en-CA" sz="1400" b="0" i="0" u="none" strike="noStrike" dirty="0">
                        <a:solidFill>
                          <a:schemeClr val="bg1"/>
                        </a:solidFill>
                        <a:effectLst/>
                        <a:latin typeface="Calibri" panose="020F0502020204030204" pitchFamily="34" charset="0"/>
                      </a:endParaRPr>
                    </a:p>
                  </a:txBody>
                  <a:tcPr marL="0" marR="0" marT="0"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fontAlgn="b"/>
                      <a:r>
                        <a:rPr lang="en-CA" sz="1400" u="none" strike="noStrike" dirty="0">
                          <a:solidFill>
                            <a:schemeClr val="bg1"/>
                          </a:solidFill>
                          <a:effectLst/>
                        </a:rPr>
                        <a:t>46,000</a:t>
                      </a:r>
                      <a:endParaRPr lang="en-CA" sz="1400" b="0" i="0" u="none" strike="noStrike" dirty="0">
                        <a:solidFill>
                          <a:schemeClr val="bg1"/>
                        </a:solidFill>
                        <a:effectLst/>
                        <a:latin typeface="Calibri" panose="020F0502020204030204" pitchFamily="34" charset="0"/>
                      </a:endParaRPr>
                    </a:p>
                  </a:txBody>
                  <a:tcPr marL="0" marR="0" marT="0"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b"/>
                      <a:r>
                        <a:rPr lang="en-CA" sz="1400" u="none" strike="noStrike" dirty="0">
                          <a:solidFill>
                            <a:schemeClr val="bg1"/>
                          </a:solidFill>
                          <a:effectLst/>
                        </a:rPr>
                        <a:t>   Funding of remaining six-months for Deputy Fire Chief position (wages and benefits)</a:t>
                      </a:r>
                      <a:endParaRPr lang="en-CA" sz="1400" b="0" i="0" u="none" strike="noStrike" dirty="0">
                        <a:solidFill>
                          <a:schemeClr val="bg1"/>
                        </a:solidFill>
                        <a:effectLst/>
                        <a:latin typeface="Calibri" panose="020F0502020204030204" pitchFamily="34" charset="0"/>
                      </a:endParaRPr>
                    </a:p>
                  </a:txBody>
                  <a:tcPr marL="0" marR="0" marT="0"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655375547"/>
                  </a:ext>
                </a:extLst>
              </a:tr>
            </a:tbl>
          </a:graphicData>
        </a:graphic>
      </p:graphicFrame>
    </p:spTree>
    <p:extLst>
      <p:ext uri="{BB962C8B-B14F-4D97-AF65-F5344CB8AC3E}">
        <p14:creationId xmlns:p14="http://schemas.microsoft.com/office/powerpoint/2010/main" val="6012963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35E27155-981B-41FD-8670-5A3DAB78E1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105C3A1-927E-AE67-E2CF-2BD4DEC675FA}"/>
              </a:ext>
            </a:extLst>
          </p:cNvPr>
          <p:cNvSpPr>
            <a:spLocks noGrp="1"/>
          </p:cNvSpPr>
          <p:nvPr>
            <p:ph type="title"/>
          </p:nvPr>
        </p:nvSpPr>
        <p:spPr>
          <a:xfrm>
            <a:off x="1141413" y="0"/>
            <a:ext cx="9905998" cy="1478570"/>
          </a:xfrm>
        </p:spPr>
        <p:txBody>
          <a:bodyPr>
            <a:normAutofit/>
          </a:bodyPr>
          <a:lstStyle/>
          <a:p>
            <a:r>
              <a:rPr lang="en-US" dirty="0">
                <a:solidFill>
                  <a:schemeClr val="bg1"/>
                </a:solidFill>
              </a:rPr>
              <a:t>recreation</a:t>
            </a:r>
            <a:endParaRPr lang="en-CA" dirty="0">
              <a:solidFill>
                <a:schemeClr val="bg1"/>
              </a:solidFill>
            </a:endParaRPr>
          </a:p>
        </p:txBody>
      </p:sp>
      <p:graphicFrame>
        <p:nvGraphicFramePr>
          <p:cNvPr id="9" name="Content Placeholder 8">
            <a:extLst>
              <a:ext uri="{FF2B5EF4-FFF2-40B4-BE49-F238E27FC236}">
                <a16:creationId xmlns:a16="http://schemas.microsoft.com/office/drawing/2014/main" id="{5B18E63F-1931-9BF9-E3BC-5F07BB1A0D04}"/>
              </a:ext>
            </a:extLst>
          </p:cNvPr>
          <p:cNvGraphicFramePr>
            <a:graphicFrameLocks noGrp="1"/>
          </p:cNvGraphicFramePr>
          <p:nvPr>
            <p:ph idx="1"/>
            <p:extLst>
              <p:ext uri="{D42A27DB-BD31-4B8C-83A1-F6EECF244321}">
                <p14:modId xmlns:p14="http://schemas.microsoft.com/office/powerpoint/2010/main" val="2534518577"/>
              </p:ext>
            </p:extLst>
          </p:nvPr>
        </p:nvGraphicFramePr>
        <p:xfrm>
          <a:off x="1141413" y="1394296"/>
          <a:ext cx="8642146" cy="2915297"/>
        </p:xfrm>
        <a:graphic>
          <a:graphicData uri="http://schemas.openxmlformats.org/drawingml/2006/table">
            <a:tbl>
              <a:tblPr firstRow="1" bandRow="1">
                <a:tableStyleId>{5C22544A-7EE6-4342-B048-85BDC9FD1C3A}</a:tableStyleId>
              </a:tblPr>
              <a:tblGrid>
                <a:gridCol w="2501095">
                  <a:extLst>
                    <a:ext uri="{9D8B030D-6E8A-4147-A177-3AD203B41FA5}">
                      <a16:colId xmlns:a16="http://schemas.microsoft.com/office/drawing/2014/main" val="4205009014"/>
                    </a:ext>
                  </a:extLst>
                </a:gridCol>
                <a:gridCol w="1263857">
                  <a:extLst>
                    <a:ext uri="{9D8B030D-6E8A-4147-A177-3AD203B41FA5}">
                      <a16:colId xmlns:a16="http://schemas.microsoft.com/office/drawing/2014/main" val="2922606461"/>
                    </a:ext>
                  </a:extLst>
                </a:gridCol>
                <a:gridCol w="1263857">
                  <a:extLst>
                    <a:ext uri="{9D8B030D-6E8A-4147-A177-3AD203B41FA5}">
                      <a16:colId xmlns:a16="http://schemas.microsoft.com/office/drawing/2014/main" val="4217674446"/>
                    </a:ext>
                  </a:extLst>
                </a:gridCol>
                <a:gridCol w="1166638">
                  <a:extLst>
                    <a:ext uri="{9D8B030D-6E8A-4147-A177-3AD203B41FA5}">
                      <a16:colId xmlns:a16="http://schemas.microsoft.com/office/drawing/2014/main" val="2820047275"/>
                    </a:ext>
                  </a:extLst>
                </a:gridCol>
                <a:gridCol w="1166638">
                  <a:extLst>
                    <a:ext uri="{9D8B030D-6E8A-4147-A177-3AD203B41FA5}">
                      <a16:colId xmlns:a16="http://schemas.microsoft.com/office/drawing/2014/main" val="3701984248"/>
                    </a:ext>
                  </a:extLst>
                </a:gridCol>
                <a:gridCol w="1280061">
                  <a:extLst>
                    <a:ext uri="{9D8B030D-6E8A-4147-A177-3AD203B41FA5}">
                      <a16:colId xmlns:a16="http://schemas.microsoft.com/office/drawing/2014/main" val="3984792582"/>
                    </a:ext>
                  </a:extLst>
                </a:gridCol>
              </a:tblGrid>
              <a:tr h="260549">
                <a:tc>
                  <a:txBody>
                    <a:bodyPr/>
                    <a:lstStyle/>
                    <a:p>
                      <a:pPr algn="l" fontAlgn="b"/>
                      <a:endParaRPr lang="en-CA" sz="1400" b="0" i="0" u="none" strike="noStrike" dirty="0">
                        <a:solidFill>
                          <a:srgbClr val="000000"/>
                        </a:solidFill>
                        <a:effectLst/>
                        <a:latin typeface="Calibri" panose="020F0502020204030204" pitchFamily="34" charset="0"/>
                      </a:endParaRPr>
                    </a:p>
                  </a:txBody>
                  <a:tcPr marL="0" marR="0" marT="0" marB="0" anchor="b"/>
                </a:tc>
                <a:tc>
                  <a:txBody>
                    <a:bodyPr/>
                    <a:lstStyle/>
                    <a:p>
                      <a:pPr algn="ctr" fontAlgn="b"/>
                      <a:r>
                        <a:rPr lang="en-CA" sz="1400" u="none" strike="noStrike" dirty="0">
                          <a:solidFill>
                            <a:schemeClr val="bg1"/>
                          </a:solidFill>
                          <a:effectLst/>
                        </a:rPr>
                        <a:t>2024</a:t>
                      </a:r>
                      <a:endParaRPr lang="en-CA" sz="1400" b="1" i="0" u="none" strike="noStrike" dirty="0">
                        <a:solidFill>
                          <a:schemeClr val="bg1"/>
                        </a:solidFill>
                        <a:effectLst/>
                        <a:latin typeface="Calibri" panose="020F0502020204030204" pitchFamily="34" charset="0"/>
                      </a:endParaRPr>
                    </a:p>
                  </a:txBody>
                  <a:tcPr marL="0" marR="0" marT="0" marB="0" anchor="b"/>
                </a:tc>
                <a:tc>
                  <a:txBody>
                    <a:bodyPr/>
                    <a:lstStyle/>
                    <a:p>
                      <a:pPr algn="ctr" fontAlgn="b"/>
                      <a:r>
                        <a:rPr lang="en-CA" sz="1400" u="none" strike="noStrike" dirty="0">
                          <a:solidFill>
                            <a:schemeClr val="bg1"/>
                          </a:solidFill>
                          <a:effectLst/>
                        </a:rPr>
                        <a:t>2025</a:t>
                      </a:r>
                      <a:endParaRPr lang="en-CA" sz="1400" b="1" i="0" u="none" strike="noStrike" dirty="0">
                        <a:solidFill>
                          <a:schemeClr val="bg1"/>
                        </a:solidFill>
                        <a:effectLst/>
                        <a:latin typeface="Calibri" panose="020F0502020204030204" pitchFamily="34" charset="0"/>
                      </a:endParaRPr>
                    </a:p>
                  </a:txBody>
                  <a:tcPr marL="0" marR="0" marT="0" marB="0" anchor="b"/>
                </a:tc>
                <a:tc>
                  <a:txBody>
                    <a:bodyPr/>
                    <a:lstStyle/>
                    <a:p>
                      <a:pPr algn="ctr" fontAlgn="b"/>
                      <a:r>
                        <a:rPr lang="en-CA" sz="1400" u="none" strike="noStrike" dirty="0">
                          <a:solidFill>
                            <a:schemeClr val="bg1"/>
                          </a:solidFill>
                          <a:effectLst/>
                        </a:rPr>
                        <a:t>2026</a:t>
                      </a:r>
                      <a:endParaRPr lang="en-CA" sz="1400" b="1" i="0" u="none" strike="noStrike" dirty="0">
                        <a:solidFill>
                          <a:schemeClr val="bg1"/>
                        </a:solidFill>
                        <a:effectLst/>
                        <a:latin typeface="Calibri" panose="020F0502020204030204" pitchFamily="34" charset="0"/>
                      </a:endParaRPr>
                    </a:p>
                  </a:txBody>
                  <a:tcPr marL="0" marR="0" marT="0" marB="0" anchor="b"/>
                </a:tc>
                <a:tc>
                  <a:txBody>
                    <a:bodyPr/>
                    <a:lstStyle/>
                    <a:p>
                      <a:pPr algn="ctr" fontAlgn="b"/>
                      <a:r>
                        <a:rPr lang="en-CA" sz="1400" u="none" strike="noStrike" dirty="0">
                          <a:solidFill>
                            <a:schemeClr val="bg1"/>
                          </a:solidFill>
                          <a:effectLst/>
                        </a:rPr>
                        <a:t>2027</a:t>
                      </a:r>
                      <a:endParaRPr lang="en-CA" sz="1400" b="1" i="0" u="none" strike="noStrike" dirty="0">
                        <a:solidFill>
                          <a:schemeClr val="bg1"/>
                        </a:solidFill>
                        <a:effectLst/>
                        <a:latin typeface="Calibri" panose="020F0502020204030204" pitchFamily="34" charset="0"/>
                      </a:endParaRPr>
                    </a:p>
                  </a:txBody>
                  <a:tcPr marL="0" marR="0" marT="0" marB="0" anchor="b"/>
                </a:tc>
                <a:tc>
                  <a:txBody>
                    <a:bodyPr/>
                    <a:lstStyle/>
                    <a:p>
                      <a:pPr algn="ctr" fontAlgn="b"/>
                      <a:r>
                        <a:rPr lang="en-CA" sz="1400" u="none" strike="noStrike" dirty="0">
                          <a:solidFill>
                            <a:schemeClr val="bg1"/>
                          </a:solidFill>
                          <a:effectLst/>
                        </a:rPr>
                        <a:t>2028</a:t>
                      </a:r>
                      <a:endParaRPr lang="en-CA" sz="1400" b="1" i="0" u="none" strike="noStrike" dirty="0">
                        <a:solidFill>
                          <a:schemeClr val="bg1"/>
                        </a:solidFill>
                        <a:effectLst/>
                        <a:latin typeface="Calibri" panose="020F0502020204030204" pitchFamily="34" charset="0"/>
                      </a:endParaRPr>
                    </a:p>
                  </a:txBody>
                  <a:tcPr marL="0" marR="0" marT="0" marB="0" anchor="b"/>
                </a:tc>
                <a:extLst>
                  <a:ext uri="{0D108BD9-81ED-4DB2-BD59-A6C34878D82A}">
                    <a16:rowId xmlns:a16="http://schemas.microsoft.com/office/drawing/2014/main" val="3334113194"/>
                  </a:ext>
                </a:extLst>
              </a:tr>
              <a:tr h="260549">
                <a:tc>
                  <a:txBody>
                    <a:bodyPr/>
                    <a:lstStyle/>
                    <a:p>
                      <a:pPr algn="l" fontAlgn="b"/>
                      <a:r>
                        <a:rPr lang="en-CA" sz="1400" u="none" strike="noStrike" dirty="0">
                          <a:solidFill>
                            <a:srgbClr val="FF0000"/>
                          </a:solidFill>
                          <a:effectLst/>
                          <a:latin typeface="+mn-lt"/>
                        </a:rPr>
                        <a:t>Recreation Fees</a:t>
                      </a:r>
                      <a:endParaRPr lang="en-CA" sz="1400" b="0" i="0" u="none" strike="noStrike" dirty="0">
                        <a:solidFill>
                          <a:srgbClr val="FF0000"/>
                        </a:solidFill>
                        <a:effectLst/>
                        <a:latin typeface="+mn-lt"/>
                      </a:endParaRPr>
                    </a:p>
                  </a:txBody>
                  <a:tcPr marL="0" marR="0" marT="0" marB="0" anchor="b"/>
                </a:tc>
                <a:tc>
                  <a:txBody>
                    <a:bodyPr/>
                    <a:lstStyle/>
                    <a:p>
                      <a:pPr algn="r" fontAlgn="b"/>
                      <a:r>
                        <a:rPr lang="en-CA" sz="1400" b="0" i="0" u="none" strike="noStrike" dirty="0">
                          <a:solidFill>
                            <a:srgbClr val="FF0000"/>
                          </a:solidFill>
                          <a:effectLst/>
                          <a:latin typeface="+mn-lt"/>
                        </a:rPr>
                        <a:t>-$577,649</a:t>
                      </a:r>
                    </a:p>
                  </a:txBody>
                  <a:tcPr marL="0" marR="0" marT="0" marB="0" anchor="b"/>
                </a:tc>
                <a:tc>
                  <a:txBody>
                    <a:bodyPr/>
                    <a:lstStyle/>
                    <a:p>
                      <a:pPr algn="r" fontAlgn="b"/>
                      <a:r>
                        <a:rPr lang="en-CA" sz="1400" b="0" i="0" u="none" strike="noStrike" dirty="0">
                          <a:solidFill>
                            <a:srgbClr val="FF0000"/>
                          </a:solidFill>
                          <a:effectLst/>
                          <a:latin typeface="+mn-lt"/>
                        </a:rPr>
                        <a:t>-$595,967</a:t>
                      </a:r>
                    </a:p>
                  </a:txBody>
                  <a:tcPr marL="0" marR="0" marT="0" marB="0" anchor="b"/>
                </a:tc>
                <a:tc>
                  <a:txBody>
                    <a:bodyPr/>
                    <a:lstStyle/>
                    <a:p>
                      <a:pPr algn="r" fontAlgn="b"/>
                      <a:r>
                        <a:rPr lang="en-CA" sz="1400" b="0" i="0" u="none" strike="noStrike" dirty="0">
                          <a:solidFill>
                            <a:srgbClr val="FF0000"/>
                          </a:solidFill>
                          <a:effectLst/>
                          <a:latin typeface="+mn-lt"/>
                        </a:rPr>
                        <a:t>-$605,472</a:t>
                      </a:r>
                    </a:p>
                  </a:txBody>
                  <a:tcPr marL="0" marR="0" marT="0" marB="0" anchor="b"/>
                </a:tc>
                <a:tc>
                  <a:txBody>
                    <a:bodyPr/>
                    <a:lstStyle/>
                    <a:p>
                      <a:pPr algn="r" fontAlgn="b"/>
                      <a:r>
                        <a:rPr lang="en-CA" sz="1400" b="0" i="0" u="none" strike="noStrike" dirty="0">
                          <a:solidFill>
                            <a:srgbClr val="FF0000"/>
                          </a:solidFill>
                          <a:effectLst/>
                          <a:latin typeface="+mn-lt"/>
                        </a:rPr>
                        <a:t>-$615,166</a:t>
                      </a:r>
                    </a:p>
                  </a:txBody>
                  <a:tcPr marL="0" marR="0" marT="0" marB="0" anchor="b"/>
                </a:tc>
                <a:tc>
                  <a:txBody>
                    <a:bodyPr/>
                    <a:lstStyle/>
                    <a:p>
                      <a:pPr algn="r" fontAlgn="b"/>
                      <a:r>
                        <a:rPr lang="en-CA" sz="1400" b="0" i="0" u="none" strike="noStrike" dirty="0">
                          <a:solidFill>
                            <a:srgbClr val="FF0000"/>
                          </a:solidFill>
                          <a:effectLst/>
                          <a:latin typeface="+mn-lt"/>
                        </a:rPr>
                        <a:t>-$625,055</a:t>
                      </a:r>
                    </a:p>
                  </a:txBody>
                  <a:tcPr marL="0" marR="0" marT="0" marB="0" anchor="b"/>
                </a:tc>
                <a:extLst>
                  <a:ext uri="{0D108BD9-81ED-4DB2-BD59-A6C34878D82A}">
                    <a16:rowId xmlns:a16="http://schemas.microsoft.com/office/drawing/2014/main" val="754262517"/>
                  </a:ext>
                </a:extLst>
              </a:tr>
              <a:tr h="285178">
                <a:tc>
                  <a:txBody>
                    <a:bodyPr/>
                    <a:lstStyle/>
                    <a:p>
                      <a:pPr algn="l" fontAlgn="b"/>
                      <a:endParaRPr lang="en-CA" sz="1400" b="1" i="0" u="none" strike="noStrike" dirty="0">
                        <a:solidFill>
                          <a:srgbClr val="000000"/>
                        </a:solidFill>
                        <a:effectLst/>
                        <a:latin typeface="+mn-lt"/>
                      </a:endParaRPr>
                    </a:p>
                  </a:txBody>
                  <a:tcPr marL="0" marR="0" marT="0" marB="0" anchor="b"/>
                </a:tc>
                <a:tc>
                  <a:txBody>
                    <a:bodyPr/>
                    <a:lstStyle/>
                    <a:p>
                      <a:pPr algn="l" fontAlgn="b"/>
                      <a:endParaRPr lang="en-CA" sz="1400" b="0" i="0" u="none" strike="noStrike" dirty="0">
                        <a:solidFill>
                          <a:srgbClr val="000000"/>
                        </a:solidFill>
                        <a:effectLst/>
                        <a:latin typeface="+mn-lt"/>
                      </a:endParaRPr>
                    </a:p>
                  </a:txBody>
                  <a:tcPr marL="0" marR="0" marT="0" marB="0" anchor="b"/>
                </a:tc>
                <a:tc>
                  <a:txBody>
                    <a:bodyPr/>
                    <a:lstStyle/>
                    <a:p>
                      <a:pPr algn="l" fontAlgn="b"/>
                      <a:endParaRPr lang="en-CA" sz="1400" b="0" i="0" u="none" strike="noStrike" dirty="0">
                        <a:solidFill>
                          <a:srgbClr val="000000"/>
                        </a:solidFill>
                        <a:effectLst/>
                        <a:latin typeface="+mn-lt"/>
                      </a:endParaRPr>
                    </a:p>
                  </a:txBody>
                  <a:tcPr marL="0" marR="0" marT="0" marB="0" anchor="b"/>
                </a:tc>
                <a:tc>
                  <a:txBody>
                    <a:bodyPr/>
                    <a:lstStyle/>
                    <a:p>
                      <a:pPr algn="l" fontAlgn="b"/>
                      <a:endParaRPr lang="en-CA" sz="1400" b="0" i="0" u="none" strike="noStrike" dirty="0">
                        <a:solidFill>
                          <a:srgbClr val="000000"/>
                        </a:solidFill>
                        <a:effectLst/>
                        <a:latin typeface="+mn-lt"/>
                      </a:endParaRPr>
                    </a:p>
                  </a:txBody>
                  <a:tcPr marL="0" marR="0" marT="0" marB="0" anchor="b"/>
                </a:tc>
                <a:tc>
                  <a:txBody>
                    <a:bodyPr/>
                    <a:lstStyle/>
                    <a:p>
                      <a:pPr algn="l" fontAlgn="b"/>
                      <a:endParaRPr lang="en-CA" sz="1400" b="0" i="0" u="none" strike="noStrike" dirty="0">
                        <a:solidFill>
                          <a:srgbClr val="000000"/>
                        </a:solidFill>
                        <a:effectLst/>
                        <a:latin typeface="+mn-lt"/>
                      </a:endParaRPr>
                    </a:p>
                  </a:txBody>
                  <a:tcPr marL="0" marR="0" marT="0" marB="0" anchor="b"/>
                </a:tc>
                <a:tc>
                  <a:txBody>
                    <a:bodyPr/>
                    <a:lstStyle/>
                    <a:p>
                      <a:pPr algn="l" fontAlgn="b"/>
                      <a:endParaRPr lang="en-CA" sz="1400" b="0" i="0" u="none" strike="noStrike" dirty="0">
                        <a:solidFill>
                          <a:srgbClr val="000000"/>
                        </a:solidFill>
                        <a:effectLst/>
                        <a:latin typeface="+mn-lt"/>
                      </a:endParaRPr>
                    </a:p>
                  </a:txBody>
                  <a:tcPr marL="0" marR="0" marT="0" marB="0" anchor="b"/>
                </a:tc>
                <a:extLst>
                  <a:ext uri="{0D108BD9-81ED-4DB2-BD59-A6C34878D82A}">
                    <a16:rowId xmlns:a16="http://schemas.microsoft.com/office/drawing/2014/main" val="1508945437"/>
                  </a:ext>
                </a:extLst>
              </a:tr>
              <a:tr h="260549">
                <a:tc>
                  <a:txBody>
                    <a:bodyPr/>
                    <a:lstStyle/>
                    <a:p>
                      <a:pPr algn="l" fontAlgn="b"/>
                      <a:r>
                        <a:rPr lang="en-CA" sz="1400" u="none" strike="noStrike" dirty="0">
                          <a:effectLst/>
                          <a:latin typeface="+mn-lt"/>
                        </a:rPr>
                        <a:t>Administration</a:t>
                      </a:r>
                      <a:endParaRPr lang="en-CA" sz="1400" b="0" i="0" u="none" strike="noStrike" dirty="0">
                        <a:solidFill>
                          <a:srgbClr val="000000"/>
                        </a:solidFill>
                        <a:effectLst/>
                        <a:latin typeface="+mn-lt"/>
                      </a:endParaRPr>
                    </a:p>
                  </a:txBody>
                  <a:tcPr marL="0" marR="0" marT="0" marB="0" anchor="b"/>
                </a:tc>
                <a:tc>
                  <a:txBody>
                    <a:bodyPr/>
                    <a:lstStyle/>
                    <a:p>
                      <a:pPr algn="r" fontAlgn="b"/>
                      <a:r>
                        <a:rPr lang="en-CA" sz="1400" b="0" i="0" u="none" strike="noStrike" dirty="0">
                          <a:solidFill>
                            <a:srgbClr val="000000"/>
                          </a:solidFill>
                          <a:effectLst/>
                          <a:latin typeface="+mn-lt"/>
                        </a:rPr>
                        <a:t>$667,870</a:t>
                      </a:r>
                    </a:p>
                  </a:txBody>
                  <a:tcPr marL="0" marR="0" marT="0" marB="0" anchor="b"/>
                </a:tc>
                <a:tc>
                  <a:txBody>
                    <a:bodyPr/>
                    <a:lstStyle/>
                    <a:p>
                      <a:pPr algn="r" fontAlgn="b"/>
                      <a:r>
                        <a:rPr lang="en-CA" sz="1400" b="0" i="0" u="none" strike="noStrike" dirty="0">
                          <a:solidFill>
                            <a:srgbClr val="000000"/>
                          </a:solidFill>
                          <a:effectLst/>
                          <a:latin typeface="+mn-lt"/>
                        </a:rPr>
                        <a:t>$681,017</a:t>
                      </a:r>
                    </a:p>
                  </a:txBody>
                  <a:tcPr marL="0" marR="0" marT="0" marB="0" anchor="b"/>
                </a:tc>
                <a:tc>
                  <a:txBody>
                    <a:bodyPr/>
                    <a:lstStyle/>
                    <a:p>
                      <a:pPr algn="r" fontAlgn="b"/>
                      <a:r>
                        <a:rPr lang="en-CA" sz="1400" b="0" i="0" u="none" strike="noStrike" dirty="0">
                          <a:solidFill>
                            <a:srgbClr val="000000"/>
                          </a:solidFill>
                          <a:effectLst/>
                          <a:latin typeface="+mn-lt"/>
                        </a:rPr>
                        <a:t>$694,428</a:t>
                      </a:r>
                    </a:p>
                  </a:txBody>
                  <a:tcPr marL="0" marR="0" marT="0" marB="0" anchor="b"/>
                </a:tc>
                <a:tc>
                  <a:txBody>
                    <a:bodyPr/>
                    <a:lstStyle/>
                    <a:p>
                      <a:pPr algn="r" fontAlgn="b"/>
                      <a:r>
                        <a:rPr lang="en-CA" sz="1400" b="0" i="0" u="none" strike="noStrike" dirty="0">
                          <a:solidFill>
                            <a:srgbClr val="000000"/>
                          </a:solidFill>
                          <a:effectLst/>
                          <a:latin typeface="+mn-lt"/>
                        </a:rPr>
                        <a:t>$708,106</a:t>
                      </a:r>
                    </a:p>
                  </a:txBody>
                  <a:tcPr marL="0" marR="0" marT="0" marB="0" anchor="b"/>
                </a:tc>
                <a:tc>
                  <a:txBody>
                    <a:bodyPr/>
                    <a:lstStyle/>
                    <a:p>
                      <a:pPr algn="r" fontAlgn="b"/>
                      <a:r>
                        <a:rPr lang="en-CA" sz="1400" b="0" i="0" u="none" strike="noStrike" dirty="0">
                          <a:solidFill>
                            <a:srgbClr val="000000"/>
                          </a:solidFill>
                          <a:effectLst/>
                          <a:latin typeface="+mn-lt"/>
                        </a:rPr>
                        <a:t>$722,058</a:t>
                      </a:r>
                    </a:p>
                  </a:txBody>
                  <a:tcPr marL="0" marR="0" marT="0" marB="0" anchor="b"/>
                </a:tc>
                <a:extLst>
                  <a:ext uri="{0D108BD9-81ED-4DB2-BD59-A6C34878D82A}">
                    <a16:rowId xmlns:a16="http://schemas.microsoft.com/office/drawing/2014/main" val="2672769103"/>
                  </a:ext>
                </a:extLst>
              </a:tr>
              <a:tr h="260549">
                <a:tc>
                  <a:txBody>
                    <a:bodyPr/>
                    <a:lstStyle/>
                    <a:p>
                      <a:pPr algn="l" fontAlgn="b"/>
                      <a:r>
                        <a:rPr lang="en-CA" sz="1400" u="none" strike="noStrike" dirty="0">
                          <a:effectLst/>
                          <a:latin typeface="+mn-lt"/>
                        </a:rPr>
                        <a:t>Programs</a:t>
                      </a:r>
                      <a:endParaRPr lang="en-CA" sz="1400" b="0" i="0" u="none" strike="noStrike" dirty="0">
                        <a:solidFill>
                          <a:srgbClr val="000000"/>
                        </a:solidFill>
                        <a:effectLst/>
                        <a:latin typeface="+mn-lt"/>
                      </a:endParaRPr>
                    </a:p>
                  </a:txBody>
                  <a:tcPr marL="0" marR="0" marT="0" marB="0" anchor="b"/>
                </a:tc>
                <a:tc>
                  <a:txBody>
                    <a:bodyPr/>
                    <a:lstStyle/>
                    <a:p>
                      <a:pPr algn="r" fontAlgn="b"/>
                      <a:r>
                        <a:rPr lang="en-CA" sz="1400" b="0" i="0" u="none" strike="noStrike" dirty="0">
                          <a:solidFill>
                            <a:srgbClr val="000000"/>
                          </a:solidFill>
                          <a:effectLst/>
                          <a:latin typeface="+mn-lt"/>
                        </a:rPr>
                        <a:t>$203,989</a:t>
                      </a:r>
                    </a:p>
                  </a:txBody>
                  <a:tcPr marL="0" marR="0" marT="0" marB="0" anchor="b"/>
                </a:tc>
                <a:tc>
                  <a:txBody>
                    <a:bodyPr/>
                    <a:lstStyle/>
                    <a:p>
                      <a:pPr algn="r" fontAlgn="b"/>
                      <a:r>
                        <a:rPr lang="en-CA" sz="1400" b="0" i="0" u="none" strike="noStrike" dirty="0">
                          <a:solidFill>
                            <a:srgbClr val="000000"/>
                          </a:solidFill>
                          <a:effectLst/>
                          <a:latin typeface="+mn-lt"/>
                        </a:rPr>
                        <a:t>$208,069</a:t>
                      </a:r>
                    </a:p>
                  </a:txBody>
                  <a:tcPr marL="0" marR="0" marT="0" marB="0" anchor="b"/>
                </a:tc>
                <a:tc>
                  <a:txBody>
                    <a:bodyPr/>
                    <a:lstStyle/>
                    <a:p>
                      <a:pPr algn="r" fontAlgn="b"/>
                      <a:r>
                        <a:rPr lang="en-CA" sz="1400" b="0" i="0" u="none" strike="noStrike" dirty="0">
                          <a:solidFill>
                            <a:srgbClr val="000000"/>
                          </a:solidFill>
                          <a:effectLst/>
                          <a:latin typeface="+mn-lt"/>
                        </a:rPr>
                        <a:t>$212,230</a:t>
                      </a:r>
                    </a:p>
                  </a:txBody>
                  <a:tcPr marL="0" marR="0" marT="0" marB="0" anchor="b"/>
                </a:tc>
                <a:tc>
                  <a:txBody>
                    <a:bodyPr/>
                    <a:lstStyle/>
                    <a:p>
                      <a:pPr algn="r" fontAlgn="b"/>
                      <a:r>
                        <a:rPr lang="en-CA" sz="1400" b="0" i="0" u="none" strike="noStrike" dirty="0">
                          <a:solidFill>
                            <a:srgbClr val="000000"/>
                          </a:solidFill>
                          <a:effectLst/>
                          <a:latin typeface="+mn-lt"/>
                        </a:rPr>
                        <a:t>$216,475</a:t>
                      </a:r>
                    </a:p>
                  </a:txBody>
                  <a:tcPr marL="0" marR="0" marT="0" marB="0" anchor="b"/>
                </a:tc>
                <a:tc>
                  <a:txBody>
                    <a:bodyPr/>
                    <a:lstStyle/>
                    <a:p>
                      <a:pPr algn="r" fontAlgn="b"/>
                      <a:r>
                        <a:rPr lang="en-CA" sz="1400" b="0" i="0" u="none" strike="noStrike" dirty="0">
                          <a:solidFill>
                            <a:srgbClr val="000000"/>
                          </a:solidFill>
                          <a:effectLst/>
                          <a:latin typeface="+mn-lt"/>
                        </a:rPr>
                        <a:t>$220,804</a:t>
                      </a:r>
                    </a:p>
                  </a:txBody>
                  <a:tcPr marL="0" marR="0" marT="0" marB="0" anchor="b"/>
                </a:tc>
                <a:extLst>
                  <a:ext uri="{0D108BD9-81ED-4DB2-BD59-A6C34878D82A}">
                    <a16:rowId xmlns:a16="http://schemas.microsoft.com/office/drawing/2014/main" val="1074466116"/>
                  </a:ext>
                </a:extLst>
              </a:tr>
              <a:tr h="260549">
                <a:tc>
                  <a:txBody>
                    <a:bodyPr/>
                    <a:lstStyle/>
                    <a:p>
                      <a:pPr algn="l" fontAlgn="b"/>
                      <a:r>
                        <a:rPr lang="en-CA" sz="1400" u="none" strike="noStrike" dirty="0">
                          <a:effectLst/>
                          <a:latin typeface="+mn-lt"/>
                        </a:rPr>
                        <a:t>Events</a:t>
                      </a:r>
                      <a:endParaRPr lang="en-CA" sz="1400" b="0" i="0" u="none" strike="noStrike" dirty="0">
                        <a:solidFill>
                          <a:srgbClr val="000000"/>
                        </a:solidFill>
                        <a:effectLst/>
                        <a:latin typeface="+mn-lt"/>
                      </a:endParaRPr>
                    </a:p>
                  </a:txBody>
                  <a:tcPr marL="0" marR="0" marT="0" marB="0" anchor="b"/>
                </a:tc>
                <a:tc>
                  <a:txBody>
                    <a:bodyPr/>
                    <a:lstStyle/>
                    <a:p>
                      <a:pPr algn="r" fontAlgn="b"/>
                      <a:r>
                        <a:rPr lang="en-CA" sz="1400" b="0" i="0" u="none" strike="noStrike" dirty="0">
                          <a:solidFill>
                            <a:srgbClr val="000000"/>
                          </a:solidFill>
                          <a:effectLst/>
                          <a:latin typeface="+mn-lt"/>
                        </a:rPr>
                        <a:t>$128,466</a:t>
                      </a:r>
                    </a:p>
                  </a:txBody>
                  <a:tcPr marL="0" marR="0" marT="0" marB="0" anchor="b"/>
                </a:tc>
                <a:tc>
                  <a:txBody>
                    <a:bodyPr/>
                    <a:lstStyle/>
                    <a:p>
                      <a:pPr algn="r" fontAlgn="b"/>
                      <a:r>
                        <a:rPr lang="en-CA" sz="1400" b="0" i="0" u="none" strike="noStrike" dirty="0">
                          <a:solidFill>
                            <a:srgbClr val="000000"/>
                          </a:solidFill>
                          <a:effectLst/>
                          <a:latin typeface="+mn-lt"/>
                        </a:rPr>
                        <a:t>$131,035</a:t>
                      </a:r>
                    </a:p>
                  </a:txBody>
                  <a:tcPr marL="0" marR="0" marT="0" marB="0" anchor="b"/>
                </a:tc>
                <a:tc>
                  <a:txBody>
                    <a:bodyPr/>
                    <a:lstStyle/>
                    <a:p>
                      <a:pPr algn="r" fontAlgn="b"/>
                      <a:r>
                        <a:rPr lang="en-CA" sz="1400" b="0" i="0" u="none" strike="noStrike" dirty="0">
                          <a:solidFill>
                            <a:srgbClr val="000000"/>
                          </a:solidFill>
                          <a:effectLst/>
                          <a:latin typeface="+mn-lt"/>
                        </a:rPr>
                        <a:t>$133,656</a:t>
                      </a:r>
                    </a:p>
                  </a:txBody>
                  <a:tcPr marL="0" marR="0" marT="0" marB="0" anchor="b"/>
                </a:tc>
                <a:tc>
                  <a:txBody>
                    <a:bodyPr/>
                    <a:lstStyle/>
                    <a:p>
                      <a:pPr algn="r" fontAlgn="b"/>
                      <a:r>
                        <a:rPr lang="en-CA" sz="1400" b="0" i="0" u="none" strike="noStrike" dirty="0">
                          <a:solidFill>
                            <a:srgbClr val="000000"/>
                          </a:solidFill>
                          <a:effectLst/>
                          <a:latin typeface="+mn-lt"/>
                        </a:rPr>
                        <a:t>$136,329</a:t>
                      </a:r>
                    </a:p>
                  </a:txBody>
                  <a:tcPr marL="0" marR="0" marT="0" marB="0" anchor="b"/>
                </a:tc>
                <a:tc>
                  <a:txBody>
                    <a:bodyPr/>
                    <a:lstStyle/>
                    <a:p>
                      <a:pPr algn="r" fontAlgn="b"/>
                      <a:r>
                        <a:rPr lang="en-CA" sz="1400" b="0" i="0" u="none" strike="noStrike" dirty="0">
                          <a:solidFill>
                            <a:srgbClr val="000000"/>
                          </a:solidFill>
                          <a:effectLst/>
                          <a:latin typeface="+mn-lt"/>
                        </a:rPr>
                        <a:t>$139,056</a:t>
                      </a:r>
                    </a:p>
                  </a:txBody>
                  <a:tcPr marL="0" marR="0" marT="0" marB="0" anchor="b"/>
                </a:tc>
                <a:extLst>
                  <a:ext uri="{0D108BD9-81ED-4DB2-BD59-A6C34878D82A}">
                    <a16:rowId xmlns:a16="http://schemas.microsoft.com/office/drawing/2014/main" val="2636465726"/>
                  </a:ext>
                </a:extLst>
              </a:tr>
              <a:tr h="260549">
                <a:tc>
                  <a:txBody>
                    <a:bodyPr/>
                    <a:lstStyle/>
                    <a:p>
                      <a:pPr algn="l" fontAlgn="b"/>
                      <a:r>
                        <a:rPr lang="en-CA" sz="1400" u="none" strike="noStrike" dirty="0">
                          <a:effectLst/>
                          <a:latin typeface="+mn-lt"/>
                        </a:rPr>
                        <a:t>Recreation Buildings</a:t>
                      </a:r>
                      <a:endParaRPr lang="en-CA" sz="1400" b="0" i="0" u="none" strike="noStrike" dirty="0">
                        <a:solidFill>
                          <a:srgbClr val="000000"/>
                        </a:solidFill>
                        <a:effectLst/>
                        <a:latin typeface="+mn-lt"/>
                      </a:endParaRPr>
                    </a:p>
                  </a:txBody>
                  <a:tcPr marL="0" marR="0" marT="0" marB="0" anchor="b"/>
                </a:tc>
                <a:tc>
                  <a:txBody>
                    <a:bodyPr/>
                    <a:lstStyle/>
                    <a:p>
                      <a:pPr algn="r" fontAlgn="b"/>
                      <a:r>
                        <a:rPr lang="en-CA" sz="1400" b="0" i="0" u="none" strike="noStrike" dirty="0">
                          <a:solidFill>
                            <a:srgbClr val="000000"/>
                          </a:solidFill>
                          <a:effectLst/>
                          <a:latin typeface="+mn-lt"/>
                        </a:rPr>
                        <a:t>$159,010</a:t>
                      </a:r>
                    </a:p>
                  </a:txBody>
                  <a:tcPr marL="0" marR="0" marT="0" marB="0" anchor="b"/>
                </a:tc>
                <a:tc>
                  <a:txBody>
                    <a:bodyPr/>
                    <a:lstStyle/>
                    <a:p>
                      <a:pPr algn="r" fontAlgn="b"/>
                      <a:r>
                        <a:rPr lang="en-CA" sz="1400" b="0" i="0" u="none" strike="noStrike" dirty="0">
                          <a:solidFill>
                            <a:srgbClr val="000000"/>
                          </a:solidFill>
                          <a:effectLst/>
                          <a:latin typeface="+mn-lt"/>
                        </a:rPr>
                        <a:t>$149,960</a:t>
                      </a:r>
                    </a:p>
                  </a:txBody>
                  <a:tcPr marL="0" marR="0" marT="0" marB="0" anchor="b"/>
                </a:tc>
                <a:tc>
                  <a:txBody>
                    <a:bodyPr/>
                    <a:lstStyle/>
                    <a:p>
                      <a:pPr algn="r" fontAlgn="b"/>
                      <a:r>
                        <a:rPr lang="en-CA" sz="1400" b="0" i="0" u="none" strike="noStrike" dirty="0">
                          <a:solidFill>
                            <a:srgbClr val="000000"/>
                          </a:solidFill>
                          <a:effectLst/>
                          <a:latin typeface="+mn-lt"/>
                        </a:rPr>
                        <a:t>$152,960</a:t>
                      </a:r>
                    </a:p>
                  </a:txBody>
                  <a:tcPr marL="0" marR="0" marT="0" marB="0" anchor="b"/>
                </a:tc>
                <a:tc>
                  <a:txBody>
                    <a:bodyPr/>
                    <a:lstStyle/>
                    <a:p>
                      <a:pPr algn="r" fontAlgn="b"/>
                      <a:r>
                        <a:rPr lang="en-CA" sz="1400" b="0" i="0" u="none" strike="noStrike" dirty="0">
                          <a:solidFill>
                            <a:srgbClr val="000000"/>
                          </a:solidFill>
                          <a:effectLst/>
                          <a:latin typeface="+mn-lt"/>
                        </a:rPr>
                        <a:t>$156,019</a:t>
                      </a:r>
                    </a:p>
                  </a:txBody>
                  <a:tcPr marL="0" marR="0" marT="0" marB="0" anchor="b"/>
                </a:tc>
                <a:tc>
                  <a:txBody>
                    <a:bodyPr/>
                    <a:lstStyle/>
                    <a:p>
                      <a:pPr algn="r" fontAlgn="b"/>
                      <a:r>
                        <a:rPr lang="en-CA" sz="1400" b="0" i="0" u="none" strike="noStrike" dirty="0">
                          <a:solidFill>
                            <a:srgbClr val="000000"/>
                          </a:solidFill>
                          <a:effectLst/>
                          <a:latin typeface="+mn-lt"/>
                        </a:rPr>
                        <a:t>$159,139</a:t>
                      </a:r>
                    </a:p>
                  </a:txBody>
                  <a:tcPr marL="0" marR="0" marT="0" marB="0" anchor="b"/>
                </a:tc>
                <a:extLst>
                  <a:ext uri="{0D108BD9-81ED-4DB2-BD59-A6C34878D82A}">
                    <a16:rowId xmlns:a16="http://schemas.microsoft.com/office/drawing/2014/main" val="3682542085"/>
                  </a:ext>
                </a:extLst>
              </a:tr>
              <a:tr h="260549">
                <a:tc>
                  <a:txBody>
                    <a:bodyPr/>
                    <a:lstStyle/>
                    <a:p>
                      <a:pPr algn="l" fontAlgn="b"/>
                      <a:r>
                        <a:rPr lang="en-CA" sz="1400" u="none" strike="noStrike" dirty="0">
                          <a:effectLst/>
                          <a:latin typeface="+mn-lt"/>
                        </a:rPr>
                        <a:t>Equipment</a:t>
                      </a:r>
                      <a:endParaRPr lang="en-CA" sz="1400" b="0" i="0" u="none" strike="noStrike" dirty="0">
                        <a:solidFill>
                          <a:srgbClr val="000000"/>
                        </a:solidFill>
                        <a:effectLst/>
                        <a:latin typeface="+mn-lt"/>
                      </a:endParaRPr>
                    </a:p>
                  </a:txBody>
                  <a:tcPr marL="0" marR="0" marT="0" marB="0" anchor="b"/>
                </a:tc>
                <a:tc>
                  <a:txBody>
                    <a:bodyPr/>
                    <a:lstStyle/>
                    <a:p>
                      <a:pPr algn="r" fontAlgn="b"/>
                      <a:r>
                        <a:rPr lang="en-CA" sz="1400" b="0" i="0" u="none" strike="noStrike" dirty="0">
                          <a:solidFill>
                            <a:srgbClr val="000000"/>
                          </a:solidFill>
                          <a:effectLst/>
                          <a:latin typeface="+mn-lt"/>
                        </a:rPr>
                        <a:t>$9,178</a:t>
                      </a:r>
                    </a:p>
                  </a:txBody>
                  <a:tcPr marL="0" marR="0" marT="0" marB="0" anchor="b"/>
                </a:tc>
                <a:tc>
                  <a:txBody>
                    <a:bodyPr/>
                    <a:lstStyle/>
                    <a:p>
                      <a:pPr algn="r" fontAlgn="b"/>
                      <a:r>
                        <a:rPr lang="en-CA" sz="1400" b="0" i="0" u="none" strike="noStrike" dirty="0">
                          <a:solidFill>
                            <a:srgbClr val="000000"/>
                          </a:solidFill>
                          <a:effectLst/>
                          <a:latin typeface="+mn-lt"/>
                        </a:rPr>
                        <a:t>$9,362</a:t>
                      </a:r>
                    </a:p>
                  </a:txBody>
                  <a:tcPr marL="0" marR="0" marT="0" marB="0" anchor="b"/>
                </a:tc>
                <a:tc>
                  <a:txBody>
                    <a:bodyPr/>
                    <a:lstStyle/>
                    <a:p>
                      <a:pPr algn="r" fontAlgn="b"/>
                      <a:r>
                        <a:rPr lang="en-CA" sz="1400" b="0" i="0" u="none" strike="noStrike" dirty="0">
                          <a:solidFill>
                            <a:srgbClr val="000000"/>
                          </a:solidFill>
                          <a:effectLst/>
                          <a:latin typeface="+mn-lt"/>
                        </a:rPr>
                        <a:t>$9,549</a:t>
                      </a:r>
                    </a:p>
                  </a:txBody>
                  <a:tcPr marL="0" marR="0" marT="0" marB="0" anchor="b"/>
                </a:tc>
                <a:tc>
                  <a:txBody>
                    <a:bodyPr/>
                    <a:lstStyle/>
                    <a:p>
                      <a:pPr algn="r" fontAlgn="b"/>
                      <a:r>
                        <a:rPr lang="en-CA" sz="1400" b="0" i="0" u="none" strike="noStrike" dirty="0">
                          <a:solidFill>
                            <a:srgbClr val="000000"/>
                          </a:solidFill>
                          <a:effectLst/>
                          <a:latin typeface="+mn-lt"/>
                        </a:rPr>
                        <a:t>$9,740</a:t>
                      </a:r>
                    </a:p>
                  </a:txBody>
                  <a:tcPr marL="0" marR="0" marT="0" marB="0" anchor="b"/>
                </a:tc>
                <a:tc>
                  <a:txBody>
                    <a:bodyPr/>
                    <a:lstStyle/>
                    <a:p>
                      <a:pPr algn="r" fontAlgn="b"/>
                      <a:r>
                        <a:rPr lang="en-CA" sz="1400" b="0" i="0" u="none" strike="noStrike" dirty="0">
                          <a:solidFill>
                            <a:srgbClr val="000000"/>
                          </a:solidFill>
                          <a:effectLst/>
                          <a:latin typeface="+mn-lt"/>
                        </a:rPr>
                        <a:t>$9,935</a:t>
                      </a:r>
                    </a:p>
                  </a:txBody>
                  <a:tcPr marL="0" marR="0" marT="0" marB="0" anchor="b"/>
                </a:tc>
                <a:extLst>
                  <a:ext uri="{0D108BD9-81ED-4DB2-BD59-A6C34878D82A}">
                    <a16:rowId xmlns:a16="http://schemas.microsoft.com/office/drawing/2014/main" val="600145149"/>
                  </a:ext>
                </a:extLst>
              </a:tr>
              <a:tr h="260549">
                <a:tc>
                  <a:txBody>
                    <a:bodyPr/>
                    <a:lstStyle/>
                    <a:p>
                      <a:pPr algn="l" fontAlgn="b"/>
                      <a:r>
                        <a:rPr lang="en-CA" sz="1400" u="none" strike="noStrike" dirty="0">
                          <a:effectLst/>
                          <a:latin typeface="+mn-lt"/>
                        </a:rPr>
                        <a:t>Lighthouse</a:t>
                      </a:r>
                      <a:endParaRPr lang="en-CA" sz="1400" b="0" i="0" u="none" strike="noStrike" dirty="0">
                        <a:solidFill>
                          <a:srgbClr val="000000"/>
                        </a:solidFill>
                        <a:effectLst/>
                        <a:latin typeface="+mn-lt"/>
                      </a:endParaRPr>
                    </a:p>
                  </a:txBody>
                  <a:tcPr marL="0" marR="0" marT="0" marB="0" anchor="b"/>
                </a:tc>
                <a:tc>
                  <a:txBody>
                    <a:bodyPr/>
                    <a:lstStyle/>
                    <a:p>
                      <a:pPr algn="r" fontAlgn="b"/>
                      <a:r>
                        <a:rPr lang="en-CA" sz="1400" b="0" i="0" u="none" strike="noStrike" dirty="0">
                          <a:solidFill>
                            <a:srgbClr val="000000"/>
                          </a:solidFill>
                          <a:effectLst/>
                          <a:latin typeface="+mn-lt"/>
                        </a:rPr>
                        <a:t>$28,600</a:t>
                      </a:r>
                    </a:p>
                  </a:txBody>
                  <a:tcPr marL="0" marR="0" marT="0" marB="0" anchor="b"/>
                </a:tc>
                <a:tc>
                  <a:txBody>
                    <a:bodyPr/>
                    <a:lstStyle/>
                    <a:p>
                      <a:pPr algn="r" fontAlgn="b"/>
                      <a:r>
                        <a:rPr lang="en-CA" sz="1400" b="0" i="0" u="none" strike="noStrike" dirty="0">
                          <a:solidFill>
                            <a:srgbClr val="000000"/>
                          </a:solidFill>
                          <a:effectLst/>
                          <a:latin typeface="+mn-lt"/>
                        </a:rPr>
                        <a:t>$29,172</a:t>
                      </a:r>
                    </a:p>
                  </a:txBody>
                  <a:tcPr marL="0" marR="0" marT="0" marB="0" anchor="b"/>
                </a:tc>
                <a:tc>
                  <a:txBody>
                    <a:bodyPr/>
                    <a:lstStyle/>
                    <a:p>
                      <a:pPr algn="r" fontAlgn="b"/>
                      <a:r>
                        <a:rPr lang="en-CA" sz="1400" b="0" i="0" u="none" strike="noStrike" dirty="0">
                          <a:solidFill>
                            <a:srgbClr val="000000"/>
                          </a:solidFill>
                          <a:effectLst/>
                          <a:latin typeface="+mn-lt"/>
                        </a:rPr>
                        <a:t>$29,755</a:t>
                      </a:r>
                    </a:p>
                  </a:txBody>
                  <a:tcPr marL="0" marR="0" marT="0" marB="0" anchor="b"/>
                </a:tc>
                <a:tc>
                  <a:txBody>
                    <a:bodyPr/>
                    <a:lstStyle/>
                    <a:p>
                      <a:pPr algn="r" fontAlgn="b"/>
                      <a:r>
                        <a:rPr lang="en-CA" sz="1400" b="0" i="0" u="none" strike="noStrike" dirty="0">
                          <a:solidFill>
                            <a:srgbClr val="000000"/>
                          </a:solidFill>
                          <a:effectLst/>
                          <a:latin typeface="+mn-lt"/>
                        </a:rPr>
                        <a:t>$30,351</a:t>
                      </a:r>
                    </a:p>
                  </a:txBody>
                  <a:tcPr marL="0" marR="0" marT="0" marB="0" anchor="b"/>
                </a:tc>
                <a:tc>
                  <a:txBody>
                    <a:bodyPr/>
                    <a:lstStyle/>
                    <a:p>
                      <a:pPr algn="r" fontAlgn="b"/>
                      <a:r>
                        <a:rPr lang="en-CA" sz="1400" b="0" i="0" u="none" strike="noStrike" dirty="0">
                          <a:solidFill>
                            <a:srgbClr val="000000"/>
                          </a:solidFill>
                          <a:effectLst/>
                          <a:latin typeface="+mn-lt"/>
                        </a:rPr>
                        <a:t>$30,958</a:t>
                      </a:r>
                    </a:p>
                  </a:txBody>
                  <a:tcPr marL="0" marR="0" marT="0" marB="0" anchor="b"/>
                </a:tc>
                <a:extLst>
                  <a:ext uri="{0D108BD9-81ED-4DB2-BD59-A6C34878D82A}">
                    <a16:rowId xmlns:a16="http://schemas.microsoft.com/office/drawing/2014/main" val="955493137"/>
                  </a:ext>
                </a:extLst>
              </a:tr>
              <a:tr h="285178">
                <a:tc>
                  <a:txBody>
                    <a:bodyPr/>
                    <a:lstStyle/>
                    <a:p>
                      <a:pPr algn="l" fontAlgn="b"/>
                      <a:endParaRPr lang="en-CA" sz="1400" b="0" i="0" u="none" strike="noStrike" dirty="0">
                        <a:solidFill>
                          <a:srgbClr val="000000"/>
                        </a:solidFill>
                        <a:effectLst/>
                        <a:latin typeface="+mn-lt"/>
                      </a:endParaRPr>
                    </a:p>
                  </a:txBody>
                  <a:tcPr marL="0" marR="0" marT="0" marB="0" anchor="b"/>
                </a:tc>
                <a:tc>
                  <a:txBody>
                    <a:bodyPr/>
                    <a:lstStyle/>
                    <a:p>
                      <a:pPr algn="l" fontAlgn="b"/>
                      <a:endParaRPr lang="en-CA" sz="1400" b="0" i="0" u="none" strike="noStrike" dirty="0">
                        <a:solidFill>
                          <a:srgbClr val="000000"/>
                        </a:solidFill>
                        <a:effectLst/>
                        <a:latin typeface="+mn-lt"/>
                      </a:endParaRPr>
                    </a:p>
                  </a:txBody>
                  <a:tcPr marL="0" marR="0" marT="0" marB="0" anchor="b"/>
                </a:tc>
                <a:tc>
                  <a:txBody>
                    <a:bodyPr/>
                    <a:lstStyle/>
                    <a:p>
                      <a:pPr algn="l" fontAlgn="b"/>
                      <a:endParaRPr lang="en-CA" sz="1400" b="0" i="0" u="none" strike="noStrike" dirty="0">
                        <a:solidFill>
                          <a:srgbClr val="000000"/>
                        </a:solidFill>
                        <a:effectLst/>
                        <a:latin typeface="+mn-lt"/>
                      </a:endParaRPr>
                    </a:p>
                  </a:txBody>
                  <a:tcPr marL="0" marR="0" marT="0" marB="0" anchor="b"/>
                </a:tc>
                <a:tc>
                  <a:txBody>
                    <a:bodyPr/>
                    <a:lstStyle/>
                    <a:p>
                      <a:pPr algn="l" fontAlgn="b"/>
                      <a:endParaRPr lang="en-CA" sz="1400" b="0" i="0" u="none" strike="noStrike" dirty="0">
                        <a:solidFill>
                          <a:srgbClr val="000000"/>
                        </a:solidFill>
                        <a:effectLst/>
                        <a:latin typeface="+mn-lt"/>
                      </a:endParaRPr>
                    </a:p>
                  </a:txBody>
                  <a:tcPr marL="0" marR="0" marT="0" marB="0" anchor="b"/>
                </a:tc>
                <a:tc>
                  <a:txBody>
                    <a:bodyPr/>
                    <a:lstStyle/>
                    <a:p>
                      <a:pPr algn="l" fontAlgn="b"/>
                      <a:endParaRPr lang="en-CA" sz="1400" b="0" i="0" u="none" strike="noStrike" dirty="0">
                        <a:solidFill>
                          <a:srgbClr val="000000"/>
                        </a:solidFill>
                        <a:effectLst/>
                        <a:latin typeface="+mn-lt"/>
                      </a:endParaRPr>
                    </a:p>
                  </a:txBody>
                  <a:tcPr marL="0" marR="0" marT="0" marB="0" anchor="b"/>
                </a:tc>
                <a:tc>
                  <a:txBody>
                    <a:bodyPr/>
                    <a:lstStyle/>
                    <a:p>
                      <a:pPr algn="l" fontAlgn="b"/>
                      <a:endParaRPr lang="en-CA" sz="1400" b="0" i="0" u="none" strike="noStrike" dirty="0">
                        <a:solidFill>
                          <a:srgbClr val="000000"/>
                        </a:solidFill>
                        <a:effectLst/>
                        <a:latin typeface="+mn-lt"/>
                      </a:endParaRPr>
                    </a:p>
                  </a:txBody>
                  <a:tcPr marL="0" marR="0" marT="0" marB="0" anchor="b"/>
                </a:tc>
                <a:extLst>
                  <a:ext uri="{0D108BD9-81ED-4DB2-BD59-A6C34878D82A}">
                    <a16:rowId xmlns:a16="http://schemas.microsoft.com/office/drawing/2014/main" val="280287255"/>
                  </a:ext>
                </a:extLst>
              </a:tr>
              <a:tr h="260549">
                <a:tc>
                  <a:txBody>
                    <a:bodyPr/>
                    <a:lstStyle/>
                    <a:p>
                      <a:pPr algn="l" fontAlgn="b"/>
                      <a:r>
                        <a:rPr lang="en-CA" sz="1400" b="1" u="none" strike="noStrike" dirty="0">
                          <a:effectLst/>
                          <a:latin typeface="+mn-lt"/>
                        </a:rPr>
                        <a:t>Total Expenses</a:t>
                      </a:r>
                      <a:endParaRPr lang="en-CA" sz="1400" b="1" i="0" u="none" strike="noStrike" dirty="0">
                        <a:solidFill>
                          <a:srgbClr val="000000"/>
                        </a:solidFill>
                        <a:effectLst/>
                        <a:latin typeface="+mn-lt"/>
                      </a:endParaRPr>
                    </a:p>
                  </a:txBody>
                  <a:tcPr marL="0" marR="0" marT="0" marB="0" anchor="b"/>
                </a:tc>
                <a:tc>
                  <a:txBody>
                    <a:bodyPr/>
                    <a:lstStyle/>
                    <a:p>
                      <a:pPr algn="r" fontAlgn="b"/>
                      <a:r>
                        <a:rPr lang="en-CA" sz="1400" b="1" i="0" u="none" strike="noStrike" dirty="0">
                          <a:solidFill>
                            <a:srgbClr val="000000"/>
                          </a:solidFill>
                          <a:effectLst/>
                          <a:latin typeface="+mn-lt"/>
                        </a:rPr>
                        <a:t>$1,197,113</a:t>
                      </a:r>
                    </a:p>
                  </a:txBody>
                  <a:tcPr marL="0" marR="0" marT="0" marB="0" anchor="b"/>
                </a:tc>
                <a:tc>
                  <a:txBody>
                    <a:bodyPr/>
                    <a:lstStyle/>
                    <a:p>
                      <a:pPr algn="r" fontAlgn="b"/>
                      <a:r>
                        <a:rPr lang="en-CA" sz="1400" b="1" i="0" u="none" strike="noStrike" dirty="0">
                          <a:solidFill>
                            <a:srgbClr val="000000"/>
                          </a:solidFill>
                          <a:effectLst/>
                          <a:latin typeface="+mn-lt"/>
                        </a:rPr>
                        <a:t>$1,208,616</a:t>
                      </a:r>
                    </a:p>
                  </a:txBody>
                  <a:tcPr marL="0" marR="0" marT="0" marB="0" anchor="b"/>
                </a:tc>
                <a:tc>
                  <a:txBody>
                    <a:bodyPr/>
                    <a:lstStyle/>
                    <a:p>
                      <a:pPr algn="r" fontAlgn="b"/>
                      <a:r>
                        <a:rPr lang="en-CA" sz="1400" b="1" i="0" u="none" strike="noStrike" dirty="0">
                          <a:solidFill>
                            <a:srgbClr val="000000"/>
                          </a:solidFill>
                          <a:effectLst/>
                          <a:latin typeface="+mn-lt"/>
                        </a:rPr>
                        <a:t>$1,232,578</a:t>
                      </a:r>
                    </a:p>
                  </a:txBody>
                  <a:tcPr marL="0" marR="0" marT="0" marB="0" anchor="b"/>
                </a:tc>
                <a:tc>
                  <a:txBody>
                    <a:bodyPr/>
                    <a:lstStyle/>
                    <a:p>
                      <a:pPr algn="r" fontAlgn="b"/>
                      <a:r>
                        <a:rPr lang="en-CA" sz="1400" b="1" i="0" u="none" strike="noStrike" dirty="0">
                          <a:solidFill>
                            <a:srgbClr val="000000"/>
                          </a:solidFill>
                          <a:effectLst/>
                          <a:latin typeface="+mn-lt"/>
                        </a:rPr>
                        <a:t>$1,257,019</a:t>
                      </a:r>
                    </a:p>
                  </a:txBody>
                  <a:tcPr marL="0" marR="0" marT="0" marB="0" anchor="b"/>
                </a:tc>
                <a:tc>
                  <a:txBody>
                    <a:bodyPr/>
                    <a:lstStyle/>
                    <a:p>
                      <a:pPr algn="r" fontAlgn="b"/>
                      <a:r>
                        <a:rPr lang="en-CA" sz="1400" b="1" i="0" u="none" strike="noStrike" dirty="0">
                          <a:solidFill>
                            <a:srgbClr val="000000"/>
                          </a:solidFill>
                          <a:effectLst/>
                          <a:latin typeface="+mn-lt"/>
                        </a:rPr>
                        <a:t>$1,281,950</a:t>
                      </a:r>
                    </a:p>
                  </a:txBody>
                  <a:tcPr marL="0" marR="0" marT="0" marB="0" anchor="b"/>
                </a:tc>
                <a:extLst>
                  <a:ext uri="{0D108BD9-81ED-4DB2-BD59-A6C34878D82A}">
                    <a16:rowId xmlns:a16="http://schemas.microsoft.com/office/drawing/2014/main" val="3143265970"/>
                  </a:ext>
                </a:extLst>
              </a:tr>
            </a:tbl>
          </a:graphicData>
        </a:graphic>
      </p:graphicFrame>
      <p:graphicFrame>
        <p:nvGraphicFramePr>
          <p:cNvPr id="10" name="Table 9">
            <a:extLst>
              <a:ext uri="{FF2B5EF4-FFF2-40B4-BE49-F238E27FC236}">
                <a16:creationId xmlns:a16="http://schemas.microsoft.com/office/drawing/2014/main" id="{639CAEC7-D840-5316-FFA7-4E73465F4EC6}"/>
              </a:ext>
            </a:extLst>
          </p:cNvPr>
          <p:cNvGraphicFramePr>
            <a:graphicFrameLocks noGrp="1"/>
          </p:cNvGraphicFramePr>
          <p:nvPr>
            <p:extLst>
              <p:ext uri="{D42A27DB-BD31-4B8C-83A1-F6EECF244321}">
                <p14:modId xmlns:p14="http://schemas.microsoft.com/office/powerpoint/2010/main" val="2472529249"/>
              </p:ext>
            </p:extLst>
          </p:nvPr>
        </p:nvGraphicFramePr>
        <p:xfrm>
          <a:off x="1141413" y="4505008"/>
          <a:ext cx="10332717" cy="1280160"/>
        </p:xfrm>
        <a:graphic>
          <a:graphicData uri="http://schemas.openxmlformats.org/drawingml/2006/table">
            <a:tbl>
              <a:tblPr>
                <a:tableStyleId>{5C22544A-7EE6-4342-B048-85BDC9FD1C3A}</a:tableStyleId>
              </a:tblPr>
              <a:tblGrid>
                <a:gridCol w="2646759">
                  <a:extLst>
                    <a:ext uri="{9D8B030D-6E8A-4147-A177-3AD203B41FA5}">
                      <a16:colId xmlns:a16="http://schemas.microsoft.com/office/drawing/2014/main" val="1581076971"/>
                    </a:ext>
                  </a:extLst>
                </a:gridCol>
                <a:gridCol w="826120">
                  <a:extLst>
                    <a:ext uri="{9D8B030D-6E8A-4147-A177-3AD203B41FA5}">
                      <a16:colId xmlns:a16="http://schemas.microsoft.com/office/drawing/2014/main" val="2787921721"/>
                    </a:ext>
                  </a:extLst>
                </a:gridCol>
                <a:gridCol w="944137">
                  <a:extLst>
                    <a:ext uri="{9D8B030D-6E8A-4147-A177-3AD203B41FA5}">
                      <a16:colId xmlns:a16="http://schemas.microsoft.com/office/drawing/2014/main" val="2211198980"/>
                    </a:ext>
                  </a:extLst>
                </a:gridCol>
                <a:gridCol w="5915701">
                  <a:extLst>
                    <a:ext uri="{9D8B030D-6E8A-4147-A177-3AD203B41FA5}">
                      <a16:colId xmlns:a16="http://schemas.microsoft.com/office/drawing/2014/main" val="2259221619"/>
                    </a:ext>
                  </a:extLst>
                </a:gridCol>
              </a:tblGrid>
              <a:tr h="178817">
                <a:tc>
                  <a:txBody>
                    <a:bodyPr/>
                    <a:lstStyle/>
                    <a:p>
                      <a:pPr algn="l" fontAlgn="b"/>
                      <a:r>
                        <a:rPr lang="en-CA" sz="1400" u="none" strike="noStrike" dirty="0">
                          <a:solidFill>
                            <a:schemeClr val="bg1"/>
                          </a:solidFill>
                          <a:effectLst/>
                        </a:rPr>
                        <a:t>Lighthouse </a:t>
                      </a:r>
                      <a:endParaRPr lang="en-CA" sz="1400" b="0" i="0" u="none" strike="noStrike" dirty="0">
                        <a:solidFill>
                          <a:schemeClr val="bg1"/>
                        </a:solidFill>
                        <a:effectLst/>
                        <a:latin typeface="Calibri" panose="020F0502020204030204" pitchFamily="34" charset="0"/>
                      </a:endParaRPr>
                    </a:p>
                  </a:txBody>
                  <a:tcPr marL="0" marR="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CA" sz="1400" u="none" strike="noStrike" dirty="0">
                          <a:solidFill>
                            <a:schemeClr val="bg1"/>
                          </a:solidFill>
                          <a:effectLst/>
                        </a:rPr>
                        <a:t>Recreation</a:t>
                      </a:r>
                      <a:endParaRPr lang="en-CA" sz="1400" b="0" i="0" u="none" strike="noStrike" dirty="0">
                        <a:solidFill>
                          <a:schemeClr val="bg1"/>
                        </a:solidFill>
                        <a:effectLst/>
                        <a:latin typeface="Calibri" panose="020F0502020204030204" pitchFamily="34" charset="0"/>
                      </a:endParaRPr>
                    </a:p>
                  </a:txBody>
                  <a:tcPr marL="0" marR="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fontAlgn="b"/>
                      <a:r>
                        <a:rPr lang="en-CA" sz="1400" u="none" strike="noStrike" dirty="0">
                          <a:solidFill>
                            <a:schemeClr val="bg1"/>
                          </a:solidFill>
                          <a:effectLst/>
                        </a:rPr>
                        <a:t>28,000</a:t>
                      </a:r>
                      <a:endParaRPr lang="en-CA" sz="1400" b="0" i="0" u="none" strike="noStrike" dirty="0">
                        <a:solidFill>
                          <a:schemeClr val="bg1"/>
                        </a:solidFill>
                        <a:effectLst/>
                        <a:latin typeface="Calibri" panose="020F0502020204030204" pitchFamily="34" charset="0"/>
                      </a:endParaRPr>
                    </a:p>
                  </a:txBody>
                  <a:tcPr marL="0" marR="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b"/>
                      <a:r>
                        <a:rPr lang="en-US" sz="1400" u="none" strike="noStrike" dirty="0">
                          <a:solidFill>
                            <a:schemeClr val="bg1"/>
                          </a:solidFill>
                          <a:effectLst/>
                        </a:rPr>
                        <a:t>   Operational costs for lighthouse residence, cost recovered</a:t>
                      </a:r>
                      <a:endParaRPr lang="en-US" sz="1400" b="0" i="0" u="none" strike="noStrike" dirty="0">
                        <a:solidFill>
                          <a:schemeClr val="bg1"/>
                        </a:solidFill>
                        <a:effectLst/>
                        <a:latin typeface="Calibri" panose="020F0502020204030204" pitchFamily="34" charset="0"/>
                      </a:endParaRPr>
                    </a:p>
                  </a:txBody>
                  <a:tcPr marL="0" marR="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975259751"/>
                  </a:ext>
                </a:extLst>
              </a:tr>
              <a:tr h="178817">
                <a:tc>
                  <a:txBody>
                    <a:bodyPr/>
                    <a:lstStyle/>
                    <a:p>
                      <a:pPr algn="l" fontAlgn="b"/>
                      <a:r>
                        <a:rPr lang="en-CA" sz="1400" u="none" strike="noStrike" dirty="0">
                          <a:solidFill>
                            <a:schemeClr val="bg1"/>
                          </a:solidFill>
                          <a:effectLst/>
                        </a:rPr>
                        <a:t>Janitorial Supplies</a:t>
                      </a:r>
                      <a:endParaRPr lang="en-CA" sz="1400" b="0" i="0" u="none" strike="noStrike" dirty="0">
                        <a:solidFill>
                          <a:schemeClr val="bg1"/>
                        </a:solidFill>
                        <a:effectLst/>
                        <a:latin typeface="Calibri" panose="020F0502020204030204" pitchFamily="34" charset="0"/>
                      </a:endParaRPr>
                    </a:p>
                  </a:txBody>
                  <a:tcPr marL="0" marR="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CA" sz="1400" u="none" strike="noStrike" dirty="0">
                          <a:solidFill>
                            <a:schemeClr val="bg1"/>
                          </a:solidFill>
                          <a:effectLst/>
                        </a:rPr>
                        <a:t>Recreation</a:t>
                      </a:r>
                      <a:endParaRPr lang="en-CA" sz="1400" b="0" i="0" u="none" strike="noStrike" dirty="0">
                        <a:solidFill>
                          <a:schemeClr val="bg1"/>
                        </a:solidFill>
                        <a:effectLst/>
                        <a:latin typeface="Calibri" panose="020F0502020204030204" pitchFamily="34" charset="0"/>
                      </a:endParaRPr>
                    </a:p>
                  </a:txBody>
                  <a:tcPr marL="0" marR="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fontAlgn="b"/>
                      <a:r>
                        <a:rPr lang="en-CA" sz="1400" u="none" strike="noStrike" dirty="0">
                          <a:solidFill>
                            <a:schemeClr val="bg1"/>
                          </a:solidFill>
                          <a:effectLst/>
                        </a:rPr>
                        <a:t>7,000</a:t>
                      </a:r>
                      <a:endParaRPr lang="en-CA" sz="1400" b="0" i="0" u="none" strike="noStrike" dirty="0">
                        <a:solidFill>
                          <a:schemeClr val="bg1"/>
                        </a:solidFill>
                        <a:effectLst/>
                        <a:latin typeface="Calibri" panose="020F0502020204030204" pitchFamily="34" charset="0"/>
                      </a:endParaRPr>
                    </a:p>
                  </a:txBody>
                  <a:tcPr marL="0" marR="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b"/>
                      <a:r>
                        <a:rPr lang="en-US" sz="1400" u="none" strike="noStrike" dirty="0">
                          <a:solidFill>
                            <a:schemeClr val="bg1"/>
                          </a:solidFill>
                          <a:effectLst/>
                        </a:rPr>
                        <a:t>   Replacement of an old floor machine at the UCC</a:t>
                      </a:r>
                      <a:endParaRPr lang="en-US" sz="1400" b="0" i="0" u="none" strike="noStrike" dirty="0">
                        <a:solidFill>
                          <a:schemeClr val="bg1"/>
                        </a:solidFill>
                        <a:effectLst/>
                        <a:latin typeface="Calibri" panose="020F0502020204030204" pitchFamily="34" charset="0"/>
                      </a:endParaRPr>
                    </a:p>
                  </a:txBody>
                  <a:tcPr marL="0" marR="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264789243"/>
                  </a:ext>
                </a:extLst>
              </a:tr>
              <a:tr h="264934">
                <a:tc>
                  <a:txBody>
                    <a:bodyPr/>
                    <a:lstStyle/>
                    <a:p>
                      <a:pPr algn="l" fontAlgn="b"/>
                      <a:r>
                        <a:rPr lang="en-CA" sz="1400" u="none" strike="noStrike" dirty="0">
                          <a:solidFill>
                            <a:schemeClr val="bg1"/>
                          </a:solidFill>
                          <a:effectLst/>
                        </a:rPr>
                        <a:t>Recreation Programs</a:t>
                      </a:r>
                      <a:endParaRPr lang="en-CA" sz="1400" b="0" i="0" u="none" strike="noStrike" dirty="0">
                        <a:solidFill>
                          <a:schemeClr val="bg1"/>
                        </a:solidFill>
                        <a:effectLst/>
                        <a:latin typeface="Calibri" panose="020F0502020204030204" pitchFamily="34" charset="0"/>
                      </a:endParaRPr>
                    </a:p>
                  </a:txBody>
                  <a:tcPr marL="0" marR="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CA" sz="1400" u="none" strike="noStrike" dirty="0">
                          <a:solidFill>
                            <a:schemeClr val="bg1"/>
                          </a:solidFill>
                          <a:effectLst/>
                        </a:rPr>
                        <a:t>Recreation</a:t>
                      </a:r>
                      <a:endParaRPr lang="en-CA" sz="1400" b="0" i="0" u="none" strike="noStrike" dirty="0">
                        <a:solidFill>
                          <a:schemeClr val="bg1"/>
                        </a:solidFill>
                        <a:effectLst/>
                        <a:latin typeface="Calibri" panose="020F0502020204030204" pitchFamily="34" charset="0"/>
                      </a:endParaRPr>
                    </a:p>
                  </a:txBody>
                  <a:tcPr marL="0" marR="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fontAlgn="b"/>
                      <a:r>
                        <a:rPr lang="en-CA" sz="1400" u="none" strike="noStrike" dirty="0">
                          <a:solidFill>
                            <a:schemeClr val="bg1"/>
                          </a:solidFill>
                          <a:effectLst/>
                        </a:rPr>
                        <a:t>40,000</a:t>
                      </a:r>
                      <a:endParaRPr lang="en-CA" sz="1400" b="0" i="0" u="none" strike="noStrike" dirty="0">
                        <a:solidFill>
                          <a:schemeClr val="bg1"/>
                        </a:solidFill>
                        <a:effectLst/>
                        <a:latin typeface="Calibri" panose="020F0502020204030204" pitchFamily="34" charset="0"/>
                      </a:endParaRPr>
                    </a:p>
                  </a:txBody>
                  <a:tcPr marL="0" marR="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b"/>
                      <a:r>
                        <a:rPr lang="en-US" sz="1400" u="none" strike="noStrike" dirty="0">
                          <a:solidFill>
                            <a:schemeClr val="bg1"/>
                          </a:solidFill>
                          <a:effectLst/>
                        </a:rPr>
                        <a:t>   Increased supplies, materials and instructor costs for increased programming; </a:t>
                      </a:r>
                    </a:p>
                    <a:p>
                      <a:pPr algn="l" fontAlgn="b"/>
                      <a:r>
                        <a:rPr lang="en-US" sz="1400" u="none" strike="noStrike" dirty="0">
                          <a:solidFill>
                            <a:schemeClr val="bg1"/>
                          </a:solidFill>
                          <a:effectLst/>
                        </a:rPr>
                        <a:t>   Cost recovered </a:t>
                      </a:r>
                      <a:endParaRPr lang="en-US" sz="1400" b="0" i="0" u="none" strike="noStrike" dirty="0">
                        <a:solidFill>
                          <a:schemeClr val="bg1"/>
                        </a:solidFill>
                        <a:effectLst/>
                        <a:latin typeface="Calibri" panose="020F0502020204030204" pitchFamily="34" charset="0"/>
                      </a:endParaRPr>
                    </a:p>
                  </a:txBody>
                  <a:tcPr marL="0" marR="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22557521"/>
                  </a:ext>
                </a:extLst>
              </a:tr>
              <a:tr h="323023">
                <a:tc>
                  <a:txBody>
                    <a:bodyPr/>
                    <a:lstStyle/>
                    <a:p>
                      <a:pPr algn="l" fontAlgn="b"/>
                      <a:r>
                        <a:rPr lang="en-CA" sz="1400" u="none" strike="noStrike" dirty="0">
                          <a:solidFill>
                            <a:schemeClr val="bg1"/>
                          </a:solidFill>
                          <a:effectLst/>
                        </a:rPr>
                        <a:t>Special Events Contractor</a:t>
                      </a:r>
                      <a:endParaRPr lang="en-CA" sz="1400" b="0" i="0" u="none" strike="noStrike" dirty="0">
                        <a:solidFill>
                          <a:schemeClr val="bg1"/>
                        </a:solidFill>
                        <a:effectLst/>
                        <a:latin typeface="Calibri" panose="020F0502020204030204" pitchFamily="34" charset="0"/>
                      </a:endParaRPr>
                    </a:p>
                  </a:txBody>
                  <a:tcPr marL="0" marR="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CA" sz="1400" u="none" strike="noStrike" dirty="0">
                          <a:solidFill>
                            <a:schemeClr val="bg1"/>
                          </a:solidFill>
                          <a:effectLst/>
                        </a:rPr>
                        <a:t>Recreation</a:t>
                      </a:r>
                      <a:endParaRPr lang="en-CA" sz="1400" b="0" i="0" u="none" strike="noStrike" dirty="0">
                        <a:solidFill>
                          <a:schemeClr val="bg1"/>
                        </a:solidFill>
                        <a:effectLst/>
                        <a:latin typeface="Calibri" panose="020F0502020204030204" pitchFamily="34" charset="0"/>
                      </a:endParaRPr>
                    </a:p>
                  </a:txBody>
                  <a:tcPr marL="0" marR="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fontAlgn="b"/>
                      <a:r>
                        <a:rPr lang="en-CA" sz="1400" u="none" strike="noStrike" dirty="0">
                          <a:solidFill>
                            <a:schemeClr val="bg1"/>
                          </a:solidFill>
                          <a:effectLst/>
                        </a:rPr>
                        <a:t>20,000</a:t>
                      </a:r>
                      <a:endParaRPr lang="en-CA" sz="1400" b="0" i="0" u="none" strike="noStrike" dirty="0">
                        <a:solidFill>
                          <a:schemeClr val="bg1"/>
                        </a:solidFill>
                        <a:effectLst/>
                        <a:latin typeface="Calibri" panose="020F0502020204030204" pitchFamily="34" charset="0"/>
                      </a:endParaRPr>
                    </a:p>
                  </a:txBody>
                  <a:tcPr marL="0" marR="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b"/>
                      <a:r>
                        <a:rPr lang="en-US" sz="1400" u="none" strike="noStrike" dirty="0">
                          <a:solidFill>
                            <a:schemeClr val="bg1"/>
                          </a:solidFill>
                          <a:effectLst/>
                        </a:rPr>
                        <a:t>   Funding of contractor through RMI and Ukee days; </a:t>
                      </a:r>
                    </a:p>
                    <a:p>
                      <a:pPr algn="l" fontAlgn="b"/>
                      <a:r>
                        <a:rPr lang="en-US" sz="1400" u="none" strike="noStrike" dirty="0">
                          <a:solidFill>
                            <a:schemeClr val="bg1"/>
                          </a:solidFill>
                          <a:effectLst/>
                        </a:rPr>
                        <a:t>   Focus on increasing number of community activities and events </a:t>
                      </a:r>
                      <a:endParaRPr lang="en-US" sz="1400" b="0" i="0" u="none" strike="noStrike" dirty="0">
                        <a:solidFill>
                          <a:schemeClr val="bg1"/>
                        </a:solidFill>
                        <a:effectLst/>
                        <a:latin typeface="Calibri" panose="020F0502020204030204" pitchFamily="34" charset="0"/>
                      </a:endParaRPr>
                    </a:p>
                  </a:txBody>
                  <a:tcPr marL="0" marR="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282785000"/>
                  </a:ext>
                </a:extLst>
              </a:tr>
            </a:tbl>
          </a:graphicData>
        </a:graphic>
      </p:graphicFrame>
    </p:spTree>
    <p:extLst>
      <p:ext uri="{BB962C8B-B14F-4D97-AF65-F5344CB8AC3E}">
        <p14:creationId xmlns:p14="http://schemas.microsoft.com/office/powerpoint/2010/main" val="18922458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35E27155-981B-41FD-8670-5A3DAB78E1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E52DAEA-66A0-BFBB-1956-CB48BEA067C6}"/>
              </a:ext>
            </a:extLst>
          </p:cNvPr>
          <p:cNvSpPr>
            <a:spLocks noGrp="1"/>
          </p:cNvSpPr>
          <p:nvPr>
            <p:ph type="title"/>
          </p:nvPr>
        </p:nvSpPr>
        <p:spPr>
          <a:xfrm>
            <a:off x="1142998" y="0"/>
            <a:ext cx="9905998" cy="1478570"/>
          </a:xfrm>
        </p:spPr>
        <p:txBody>
          <a:bodyPr>
            <a:normAutofit/>
          </a:bodyPr>
          <a:lstStyle/>
          <a:p>
            <a:r>
              <a:rPr lang="en-US" dirty="0">
                <a:solidFill>
                  <a:schemeClr val="bg1"/>
                </a:solidFill>
              </a:rPr>
              <a:t>operations</a:t>
            </a:r>
            <a:endParaRPr lang="en-CA" dirty="0">
              <a:solidFill>
                <a:schemeClr val="bg1"/>
              </a:solidFill>
            </a:endParaRPr>
          </a:p>
        </p:txBody>
      </p:sp>
      <p:graphicFrame>
        <p:nvGraphicFramePr>
          <p:cNvPr id="5" name="Content Placeholder 4">
            <a:extLst>
              <a:ext uri="{FF2B5EF4-FFF2-40B4-BE49-F238E27FC236}">
                <a16:creationId xmlns:a16="http://schemas.microsoft.com/office/drawing/2014/main" id="{790A2F17-3FF2-0D88-2F0B-40E2A36E87E8}"/>
              </a:ext>
            </a:extLst>
          </p:cNvPr>
          <p:cNvGraphicFramePr>
            <a:graphicFrameLocks noGrp="1"/>
          </p:cNvGraphicFramePr>
          <p:nvPr>
            <p:ph idx="1"/>
            <p:extLst>
              <p:ext uri="{D42A27DB-BD31-4B8C-83A1-F6EECF244321}">
                <p14:modId xmlns:p14="http://schemas.microsoft.com/office/powerpoint/2010/main" val="663114524"/>
              </p:ext>
            </p:extLst>
          </p:nvPr>
        </p:nvGraphicFramePr>
        <p:xfrm>
          <a:off x="1142993" y="1056216"/>
          <a:ext cx="8729341" cy="3807182"/>
        </p:xfrm>
        <a:graphic>
          <a:graphicData uri="http://schemas.openxmlformats.org/drawingml/2006/table">
            <a:tbl>
              <a:tblPr firstRow="1" bandRow="1">
                <a:tableStyleId>{5C22544A-7EE6-4342-B048-85BDC9FD1C3A}</a:tableStyleId>
              </a:tblPr>
              <a:tblGrid>
                <a:gridCol w="3011970">
                  <a:extLst>
                    <a:ext uri="{9D8B030D-6E8A-4147-A177-3AD203B41FA5}">
                      <a16:colId xmlns:a16="http://schemas.microsoft.com/office/drawing/2014/main" val="3922713095"/>
                    </a:ext>
                  </a:extLst>
                </a:gridCol>
                <a:gridCol w="1176662">
                  <a:extLst>
                    <a:ext uri="{9D8B030D-6E8A-4147-A177-3AD203B41FA5}">
                      <a16:colId xmlns:a16="http://schemas.microsoft.com/office/drawing/2014/main" val="896264612"/>
                    </a:ext>
                  </a:extLst>
                </a:gridCol>
                <a:gridCol w="1176662">
                  <a:extLst>
                    <a:ext uri="{9D8B030D-6E8A-4147-A177-3AD203B41FA5}">
                      <a16:colId xmlns:a16="http://schemas.microsoft.com/office/drawing/2014/main" val="1237219269"/>
                    </a:ext>
                  </a:extLst>
                </a:gridCol>
                <a:gridCol w="1086150">
                  <a:extLst>
                    <a:ext uri="{9D8B030D-6E8A-4147-A177-3AD203B41FA5}">
                      <a16:colId xmlns:a16="http://schemas.microsoft.com/office/drawing/2014/main" val="1439422522"/>
                    </a:ext>
                  </a:extLst>
                </a:gridCol>
                <a:gridCol w="1086150">
                  <a:extLst>
                    <a:ext uri="{9D8B030D-6E8A-4147-A177-3AD203B41FA5}">
                      <a16:colId xmlns:a16="http://schemas.microsoft.com/office/drawing/2014/main" val="4058791030"/>
                    </a:ext>
                  </a:extLst>
                </a:gridCol>
                <a:gridCol w="1191747">
                  <a:extLst>
                    <a:ext uri="{9D8B030D-6E8A-4147-A177-3AD203B41FA5}">
                      <a16:colId xmlns:a16="http://schemas.microsoft.com/office/drawing/2014/main" val="2436332085"/>
                    </a:ext>
                  </a:extLst>
                </a:gridCol>
              </a:tblGrid>
              <a:tr h="235170">
                <a:tc>
                  <a:txBody>
                    <a:bodyPr/>
                    <a:lstStyle/>
                    <a:p>
                      <a:pPr algn="l" fontAlgn="b"/>
                      <a:endParaRPr lang="en-CA" sz="1400" b="1" i="0" u="none" strike="noStrike" dirty="0">
                        <a:solidFill>
                          <a:srgbClr val="FF0000"/>
                        </a:solidFill>
                        <a:effectLst/>
                        <a:latin typeface="Calibri" panose="020F0502020204030204" pitchFamily="34" charset="0"/>
                      </a:endParaRPr>
                    </a:p>
                  </a:txBody>
                  <a:tcPr marL="0" marR="0" marT="0" marB="0" anchor="b"/>
                </a:tc>
                <a:tc>
                  <a:txBody>
                    <a:bodyPr/>
                    <a:lstStyle/>
                    <a:p>
                      <a:pPr algn="ctr" fontAlgn="b"/>
                      <a:r>
                        <a:rPr lang="en-CA" sz="1400" u="none" strike="noStrike" dirty="0">
                          <a:solidFill>
                            <a:schemeClr val="bg1"/>
                          </a:solidFill>
                          <a:effectLst/>
                        </a:rPr>
                        <a:t>2024</a:t>
                      </a:r>
                      <a:endParaRPr lang="en-CA" sz="1400" b="1" i="0" u="none" strike="noStrike" dirty="0">
                        <a:solidFill>
                          <a:schemeClr val="bg1"/>
                        </a:solidFill>
                        <a:effectLst/>
                        <a:latin typeface="Calibri" panose="020F0502020204030204" pitchFamily="34" charset="0"/>
                      </a:endParaRPr>
                    </a:p>
                  </a:txBody>
                  <a:tcPr marL="0" marR="0" marT="0" marB="0" anchor="b"/>
                </a:tc>
                <a:tc>
                  <a:txBody>
                    <a:bodyPr/>
                    <a:lstStyle/>
                    <a:p>
                      <a:pPr algn="ctr" fontAlgn="b"/>
                      <a:r>
                        <a:rPr lang="en-CA" sz="1400" u="none" strike="noStrike" dirty="0">
                          <a:solidFill>
                            <a:schemeClr val="bg1"/>
                          </a:solidFill>
                          <a:effectLst/>
                        </a:rPr>
                        <a:t>2025</a:t>
                      </a:r>
                      <a:endParaRPr lang="en-CA" sz="1400" b="1" i="0" u="none" strike="noStrike" dirty="0">
                        <a:solidFill>
                          <a:schemeClr val="bg1"/>
                        </a:solidFill>
                        <a:effectLst/>
                        <a:latin typeface="Calibri" panose="020F0502020204030204" pitchFamily="34" charset="0"/>
                      </a:endParaRPr>
                    </a:p>
                  </a:txBody>
                  <a:tcPr marL="0" marR="0" marT="0" marB="0" anchor="b"/>
                </a:tc>
                <a:tc>
                  <a:txBody>
                    <a:bodyPr/>
                    <a:lstStyle/>
                    <a:p>
                      <a:pPr algn="ctr" fontAlgn="b"/>
                      <a:r>
                        <a:rPr lang="en-CA" sz="1400" u="none" strike="noStrike" dirty="0">
                          <a:solidFill>
                            <a:schemeClr val="bg1"/>
                          </a:solidFill>
                          <a:effectLst/>
                        </a:rPr>
                        <a:t>2026</a:t>
                      </a:r>
                      <a:endParaRPr lang="en-CA" sz="1400" b="1" i="0" u="none" strike="noStrike" dirty="0">
                        <a:solidFill>
                          <a:schemeClr val="bg1"/>
                        </a:solidFill>
                        <a:effectLst/>
                        <a:latin typeface="Calibri" panose="020F0502020204030204" pitchFamily="34" charset="0"/>
                      </a:endParaRPr>
                    </a:p>
                  </a:txBody>
                  <a:tcPr marL="0" marR="0" marT="0" marB="0" anchor="b"/>
                </a:tc>
                <a:tc>
                  <a:txBody>
                    <a:bodyPr/>
                    <a:lstStyle/>
                    <a:p>
                      <a:pPr algn="ctr" fontAlgn="b"/>
                      <a:r>
                        <a:rPr lang="en-CA" sz="1400" u="none" strike="noStrike" dirty="0">
                          <a:solidFill>
                            <a:schemeClr val="bg1"/>
                          </a:solidFill>
                          <a:effectLst/>
                        </a:rPr>
                        <a:t>2027</a:t>
                      </a:r>
                      <a:endParaRPr lang="en-CA" sz="1400" b="1" i="0" u="none" strike="noStrike" dirty="0">
                        <a:solidFill>
                          <a:schemeClr val="bg1"/>
                        </a:solidFill>
                        <a:effectLst/>
                        <a:latin typeface="Calibri" panose="020F0502020204030204" pitchFamily="34" charset="0"/>
                      </a:endParaRPr>
                    </a:p>
                  </a:txBody>
                  <a:tcPr marL="0" marR="0" marT="0" marB="0" anchor="b"/>
                </a:tc>
                <a:tc>
                  <a:txBody>
                    <a:bodyPr/>
                    <a:lstStyle/>
                    <a:p>
                      <a:pPr algn="ctr" fontAlgn="b"/>
                      <a:r>
                        <a:rPr lang="en-CA" sz="1400" u="none" strike="noStrike" dirty="0">
                          <a:solidFill>
                            <a:schemeClr val="bg1"/>
                          </a:solidFill>
                          <a:effectLst/>
                        </a:rPr>
                        <a:t>2028</a:t>
                      </a:r>
                      <a:endParaRPr lang="en-CA" sz="1400" b="1" i="0" u="none" strike="noStrike" dirty="0">
                        <a:solidFill>
                          <a:schemeClr val="bg1"/>
                        </a:solidFill>
                        <a:effectLst/>
                        <a:latin typeface="Calibri" panose="020F0502020204030204" pitchFamily="34" charset="0"/>
                      </a:endParaRPr>
                    </a:p>
                  </a:txBody>
                  <a:tcPr marL="0" marR="0" marT="0" marB="0" anchor="b"/>
                </a:tc>
                <a:extLst>
                  <a:ext uri="{0D108BD9-81ED-4DB2-BD59-A6C34878D82A}">
                    <a16:rowId xmlns:a16="http://schemas.microsoft.com/office/drawing/2014/main" val="2965868564"/>
                  </a:ext>
                </a:extLst>
              </a:tr>
              <a:tr h="235170">
                <a:tc>
                  <a:txBody>
                    <a:bodyPr/>
                    <a:lstStyle/>
                    <a:p>
                      <a:pPr algn="l" fontAlgn="b"/>
                      <a:r>
                        <a:rPr lang="en-CA" sz="1400" b="0" i="0" u="none" strike="noStrike" dirty="0">
                          <a:solidFill>
                            <a:srgbClr val="FF0000"/>
                          </a:solidFill>
                          <a:effectLst/>
                          <a:latin typeface="+mn-lt"/>
                        </a:rPr>
                        <a:t>Cemetery</a:t>
                      </a:r>
                    </a:p>
                  </a:txBody>
                  <a:tcPr marL="0" marR="0" marT="0" marB="0" anchor="b"/>
                </a:tc>
                <a:tc>
                  <a:txBody>
                    <a:bodyPr/>
                    <a:lstStyle/>
                    <a:p>
                      <a:pPr algn="r" fontAlgn="b"/>
                      <a:r>
                        <a:rPr lang="en-CA" sz="1400" b="0" i="0" u="none" strike="noStrike" dirty="0">
                          <a:solidFill>
                            <a:srgbClr val="FF0000"/>
                          </a:solidFill>
                          <a:effectLst/>
                          <a:latin typeface="+mn-lt"/>
                        </a:rPr>
                        <a:t>-$4,000</a:t>
                      </a:r>
                    </a:p>
                  </a:txBody>
                  <a:tcPr marL="0" marR="0" marT="0" marB="0" anchor="b"/>
                </a:tc>
                <a:tc>
                  <a:txBody>
                    <a:bodyPr/>
                    <a:lstStyle/>
                    <a:p>
                      <a:pPr algn="r" fontAlgn="b"/>
                      <a:r>
                        <a:rPr lang="en-CA" sz="1400" b="0" i="0" u="none" strike="noStrike" dirty="0">
                          <a:solidFill>
                            <a:srgbClr val="FF0000"/>
                          </a:solidFill>
                          <a:effectLst/>
                          <a:latin typeface="+mn-lt"/>
                        </a:rPr>
                        <a:t>-$4,080</a:t>
                      </a:r>
                    </a:p>
                  </a:txBody>
                  <a:tcPr marL="0" marR="0" marT="0" marB="0" anchor="b"/>
                </a:tc>
                <a:tc>
                  <a:txBody>
                    <a:bodyPr/>
                    <a:lstStyle/>
                    <a:p>
                      <a:pPr algn="r" fontAlgn="b"/>
                      <a:r>
                        <a:rPr lang="en-CA" sz="1400" b="0" i="0" u="none" strike="noStrike" dirty="0">
                          <a:solidFill>
                            <a:srgbClr val="FF0000"/>
                          </a:solidFill>
                          <a:effectLst/>
                          <a:latin typeface="+mn-lt"/>
                        </a:rPr>
                        <a:t>-$4,162</a:t>
                      </a:r>
                    </a:p>
                  </a:txBody>
                  <a:tcPr marL="0" marR="0" marT="0" marB="0" anchor="b"/>
                </a:tc>
                <a:tc>
                  <a:txBody>
                    <a:bodyPr/>
                    <a:lstStyle/>
                    <a:p>
                      <a:pPr algn="r" fontAlgn="b"/>
                      <a:r>
                        <a:rPr lang="en-CA" sz="1400" b="0" i="0" u="none" strike="noStrike" dirty="0">
                          <a:solidFill>
                            <a:srgbClr val="FF0000"/>
                          </a:solidFill>
                          <a:effectLst/>
                          <a:latin typeface="+mn-lt"/>
                        </a:rPr>
                        <a:t>-$4,245</a:t>
                      </a:r>
                    </a:p>
                  </a:txBody>
                  <a:tcPr marL="0" marR="0" marT="0" marB="0" anchor="b"/>
                </a:tc>
                <a:tc>
                  <a:txBody>
                    <a:bodyPr/>
                    <a:lstStyle/>
                    <a:p>
                      <a:pPr algn="r" fontAlgn="b"/>
                      <a:r>
                        <a:rPr lang="en-CA" sz="1400" b="0" i="0" u="none" strike="noStrike" dirty="0">
                          <a:solidFill>
                            <a:srgbClr val="FF0000"/>
                          </a:solidFill>
                          <a:effectLst/>
                          <a:latin typeface="+mn-lt"/>
                        </a:rPr>
                        <a:t>-$4,330</a:t>
                      </a:r>
                    </a:p>
                  </a:txBody>
                  <a:tcPr marL="0" marR="0" marT="0" marB="0" anchor="b"/>
                </a:tc>
                <a:extLst>
                  <a:ext uri="{0D108BD9-81ED-4DB2-BD59-A6C34878D82A}">
                    <a16:rowId xmlns:a16="http://schemas.microsoft.com/office/drawing/2014/main" val="4112381002"/>
                  </a:ext>
                </a:extLst>
              </a:tr>
              <a:tr h="257401">
                <a:tc>
                  <a:txBody>
                    <a:bodyPr/>
                    <a:lstStyle/>
                    <a:p>
                      <a:pPr algn="l" fontAlgn="b"/>
                      <a:r>
                        <a:rPr lang="en-CA" sz="1400" b="0" i="0" u="none" strike="noStrike" dirty="0">
                          <a:solidFill>
                            <a:srgbClr val="FF0000"/>
                          </a:solidFill>
                          <a:effectLst/>
                          <a:latin typeface="+mn-lt"/>
                        </a:rPr>
                        <a:t>Parking</a:t>
                      </a:r>
                    </a:p>
                  </a:txBody>
                  <a:tcPr marL="0" marR="0" marT="0" marB="0" anchor="b"/>
                </a:tc>
                <a:tc>
                  <a:txBody>
                    <a:bodyPr/>
                    <a:lstStyle/>
                    <a:p>
                      <a:pPr algn="r" fontAlgn="b"/>
                      <a:r>
                        <a:rPr lang="en-CA" sz="1400" b="0" i="0" u="none" strike="noStrike" dirty="0">
                          <a:solidFill>
                            <a:srgbClr val="FF0000"/>
                          </a:solidFill>
                          <a:effectLst/>
                          <a:highlight>
                            <a:srgbClr val="FFFF00"/>
                          </a:highlight>
                          <a:latin typeface="+mn-lt"/>
                        </a:rPr>
                        <a:t>-$200,000</a:t>
                      </a:r>
                    </a:p>
                  </a:txBody>
                  <a:tcPr marL="0" marR="0" marT="0" marB="0" anchor="b"/>
                </a:tc>
                <a:tc>
                  <a:txBody>
                    <a:bodyPr/>
                    <a:lstStyle/>
                    <a:p>
                      <a:pPr algn="r" fontAlgn="b"/>
                      <a:r>
                        <a:rPr lang="en-CA" sz="1400" b="0" i="0" u="none" strike="noStrike" dirty="0">
                          <a:solidFill>
                            <a:srgbClr val="FF0000"/>
                          </a:solidFill>
                          <a:effectLst/>
                          <a:highlight>
                            <a:srgbClr val="FFFF00"/>
                          </a:highlight>
                          <a:latin typeface="+mn-lt"/>
                        </a:rPr>
                        <a:t>-$204,000</a:t>
                      </a:r>
                    </a:p>
                  </a:txBody>
                  <a:tcPr marL="0" marR="0" marT="0" marB="0" anchor="b"/>
                </a:tc>
                <a:tc>
                  <a:txBody>
                    <a:bodyPr/>
                    <a:lstStyle/>
                    <a:p>
                      <a:pPr algn="r" fontAlgn="b"/>
                      <a:r>
                        <a:rPr lang="en-CA" sz="1400" b="0" i="0" u="none" strike="noStrike" dirty="0">
                          <a:solidFill>
                            <a:srgbClr val="FF0000"/>
                          </a:solidFill>
                          <a:effectLst/>
                          <a:highlight>
                            <a:srgbClr val="FFFF00"/>
                          </a:highlight>
                          <a:latin typeface="+mn-lt"/>
                        </a:rPr>
                        <a:t>-$208,080</a:t>
                      </a:r>
                    </a:p>
                  </a:txBody>
                  <a:tcPr marL="0" marR="0" marT="0" marB="0" anchor="b"/>
                </a:tc>
                <a:tc>
                  <a:txBody>
                    <a:bodyPr/>
                    <a:lstStyle/>
                    <a:p>
                      <a:pPr algn="r" fontAlgn="b"/>
                      <a:r>
                        <a:rPr lang="en-CA" sz="1400" b="0" i="0" u="none" strike="noStrike" dirty="0">
                          <a:solidFill>
                            <a:srgbClr val="FF0000"/>
                          </a:solidFill>
                          <a:effectLst/>
                          <a:highlight>
                            <a:srgbClr val="FFFF00"/>
                          </a:highlight>
                          <a:latin typeface="+mn-lt"/>
                        </a:rPr>
                        <a:t>-$212,242</a:t>
                      </a:r>
                    </a:p>
                  </a:txBody>
                  <a:tcPr marL="0" marR="0" marT="0" marB="0" anchor="b"/>
                </a:tc>
                <a:tc>
                  <a:txBody>
                    <a:bodyPr/>
                    <a:lstStyle/>
                    <a:p>
                      <a:pPr algn="r" fontAlgn="b"/>
                      <a:r>
                        <a:rPr lang="en-CA" sz="1400" b="0" i="0" u="none" strike="noStrike" dirty="0">
                          <a:solidFill>
                            <a:srgbClr val="FF0000"/>
                          </a:solidFill>
                          <a:effectLst/>
                          <a:highlight>
                            <a:srgbClr val="FFFF00"/>
                          </a:highlight>
                          <a:latin typeface="+mn-lt"/>
                        </a:rPr>
                        <a:t>-$216,486</a:t>
                      </a:r>
                    </a:p>
                  </a:txBody>
                  <a:tcPr marL="0" marR="0" marT="0" marB="0" anchor="b"/>
                </a:tc>
                <a:extLst>
                  <a:ext uri="{0D108BD9-81ED-4DB2-BD59-A6C34878D82A}">
                    <a16:rowId xmlns:a16="http://schemas.microsoft.com/office/drawing/2014/main" val="3428866935"/>
                  </a:ext>
                </a:extLst>
              </a:tr>
              <a:tr h="257401">
                <a:tc>
                  <a:txBody>
                    <a:bodyPr/>
                    <a:lstStyle/>
                    <a:p>
                      <a:pPr algn="l" fontAlgn="b"/>
                      <a:endParaRPr lang="en-CA" sz="1400" b="1" i="0" u="none" strike="noStrike" dirty="0">
                        <a:solidFill>
                          <a:srgbClr val="000000"/>
                        </a:solidFill>
                        <a:effectLst/>
                        <a:latin typeface="+mn-lt"/>
                      </a:endParaRPr>
                    </a:p>
                  </a:txBody>
                  <a:tcPr marL="0" marR="0" marT="0" marB="0" anchor="b"/>
                </a:tc>
                <a:tc>
                  <a:txBody>
                    <a:bodyPr/>
                    <a:lstStyle/>
                    <a:p>
                      <a:pPr algn="l" fontAlgn="b"/>
                      <a:endParaRPr lang="en-CA" sz="1400" b="0" i="0" u="none" strike="noStrike" dirty="0">
                        <a:solidFill>
                          <a:srgbClr val="000000"/>
                        </a:solidFill>
                        <a:effectLst/>
                        <a:latin typeface="+mn-lt"/>
                      </a:endParaRPr>
                    </a:p>
                  </a:txBody>
                  <a:tcPr marL="0" marR="0" marT="0" marB="0" anchor="b"/>
                </a:tc>
                <a:tc>
                  <a:txBody>
                    <a:bodyPr/>
                    <a:lstStyle/>
                    <a:p>
                      <a:pPr algn="l" fontAlgn="b"/>
                      <a:endParaRPr lang="en-CA" sz="1400" b="0" i="0" u="none" strike="noStrike" dirty="0">
                        <a:solidFill>
                          <a:srgbClr val="000000"/>
                        </a:solidFill>
                        <a:effectLst/>
                        <a:latin typeface="+mn-lt"/>
                      </a:endParaRPr>
                    </a:p>
                  </a:txBody>
                  <a:tcPr marL="0" marR="0" marT="0" marB="0" anchor="b"/>
                </a:tc>
                <a:tc>
                  <a:txBody>
                    <a:bodyPr/>
                    <a:lstStyle/>
                    <a:p>
                      <a:pPr algn="l" fontAlgn="b"/>
                      <a:endParaRPr lang="en-CA" sz="1400" b="0" i="0" u="none" strike="noStrike" dirty="0">
                        <a:solidFill>
                          <a:srgbClr val="000000"/>
                        </a:solidFill>
                        <a:effectLst/>
                        <a:latin typeface="+mn-lt"/>
                      </a:endParaRPr>
                    </a:p>
                  </a:txBody>
                  <a:tcPr marL="0" marR="0" marT="0" marB="0" anchor="b"/>
                </a:tc>
                <a:tc>
                  <a:txBody>
                    <a:bodyPr/>
                    <a:lstStyle/>
                    <a:p>
                      <a:pPr algn="l" fontAlgn="b"/>
                      <a:endParaRPr lang="en-CA" sz="1400" b="0" i="0" u="none" strike="noStrike" dirty="0">
                        <a:solidFill>
                          <a:srgbClr val="000000"/>
                        </a:solidFill>
                        <a:effectLst/>
                        <a:latin typeface="+mn-lt"/>
                      </a:endParaRPr>
                    </a:p>
                  </a:txBody>
                  <a:tcPr marL="0" marR="0" marT="0" marB="0" anchor="b"/>
                </a:tc>
                <a:tc>
                  <a:txBody>
                    <a:bodyPr/>
                    <a:lstStyle/>
                    <a:p>
                      <a:pPr algn="l" fontAlgn="b"/>
                      <a:endParaRPr lang="en-CA" sz="1400" b="0" i="0" u="none" strike="noStrike" dirty="0">
                        <a:solidFill>
                          <a:srgbClr val="000000"/>
                        </a:solidFill>
                        <a:effectLst/>
                        <a:latin typeface="+mn-lt"/>
                      </a:endParaRPr>
                    </a:p>
                  </a:txBody>
                  <a:tcPr marL="0" marR="0" marT="0" marB="0" anchor="b"/>
                </a:tc>
                <a:extLst>
                  <a:ext uri="{0D108BD9-81ED-4DB2-BD59-A6C34878D82A}">
                    <a16:rowId xmlns:a16="http://schemas.microsoft.com/office/drawing/2014/main" val="966210206"/>
                  </a:ext>
                </a:extLst>
              </a:tr>
              <a:tr h="235170">
                <a:tc>
                  <a:txBody>
                    <a:bodyPr/>
                    <a:lstStyle/>
                    <a:p>
                      <a:pPr algn="l" fontAlgn="b"/>
                      <a:r>
                        <a:rPr lang="en-CA" sz="1400" b="0" i="0" u="none" strike="noStrike" dirty="0">
                          <a:solidFill>
                            <a:srgbClr val="000000"/>
                          </a:solidFill>
                          <a:effectLst/>
                          <a:latin typeface="+mn-lt"/>
                        </a:rPr>
                        <a:t>Administration</a:t>
                      </a:r>
                    </a:p>
                  </a:txBody>
                  <a:tcPr marL="0" marR="0" marT="0" marB="0" anchor="b"/>
                </a:tc>
                <a:tc>
                  <a:txBody>
                    <a:bodyPr/>
                    <a:lstStyle/>
                    <a:p>
                      <a:pPr algn="r" fontAlgn="b"/>
                      <a:r>
                        <a:rPr lang="en-CA" sz="1400" b="0" i="0" u="none" strike="noStrike" dirty="0">
                          <a:solidFill>
                            <a:srgbClr val="000000"/>
                          </a:solidFill>
                          <a:effectLst/>
                          <a:latin typeface="+mn-lt"/>
                        </a:rPr>
                        <a:t>$221,056</a:t>
                      </a:r>
                    </a:p>
                  </a:txBody>
                  <a:tcPr marL="0" marR="0" marT="0" marB="0" anchor="b"/>
                </a:tc>
                <a:tc>
                  <a:txBody>
                    <a:bodyPr/>
                    <a:lstStyle/>
                    <a:p>
                      <a:pPr algn="r" fontAlgn="b"/>
                      <a:r>
                        <a:rPr lang="en-CA" sz="1400" b="0" i="0" u="none" strike="noStrike" dirty="0">
                          <a:solidFill>
                            <a:srgbClr val="000000"/>
                          </a:solidFill>
                          <a:effectLst/>
                          <a:latin typeface="+mn-lt"/>
                        </a:rPr>
                        <a:t>$225,477</a:t>
                      </a:r>
                    </a:p>
                  </a:txBody>
                  <a:tcPr marL="0" marR="0" marT="0" marB="0" anchor="b"/>
                </a:tc>
                <a:tc>
                  <a:txBody>
                    <a:bodyPr/>
                    <a:lstStyle/>
                    <a:p>
                      <a:pPr algn="r" fontAlgn="b"/>
                      <a:r>
                        <a:rPr lang="en-CA" sz="1400" b="0" i="0" u="none" strike="noStrike" dirty="0">
                          <a:solidFill>
                            <a:srgbClr val="000000"/>
                          </a:solidFill>
                          <a:effectLst/>
                          <a:latin typeface="+mn-lt"/>
                        </a:rPr>
                        <a:t>$229,987</a:t>
                      </a:r>
                    </a:p>
                  </a:txBody>
                  <a:tcPr marL="0" marR="0" marT="0" marB="0" anchor="b"/>
                </a:tc>
                <a:tc>
                  <a:txBody>
                    <a:bodyPr/>
                    <a:lstStyle/>
                    <a:p>
                      <a:pPr algn="r" fontAlgn="b"/>
                      <a:r>
                        <a:rPr lang="en-CA" sz="1400" b="0" i="0" u="none" strike="noStrike" dirty="0">
                          <a:solidFill>
                            <a:srgbClr val="000000"/>
                          </a:solidFill>
                          <a:effectLst/>
                          <a:latin typeface="+mn-lt"/>
                        </a:rPr>
                        <a:t>$234,587</a:t>
                      </a:r>
                    </a:p>
                  </a:txBody>
                  <a:tcPr marL="0" marR="0" marT="0" marB="0" anchor="b"/>
                </a:tc>
                <a:tc>
                  <a:txBody>
                    <a:bodyPr/>
                    <a:lstStyle/>
                    <a:p>
                      <a:pPr algn="r" fontAlgn="b"/>
                      <a:r>
                        <a:rPr lang="en-CA" sz="1400" b="0" i="0" u="none" strike="noStrike" dirty="0">
                          <a:solidFill>
                            <a:srgbClr val="000000"/>
                          </a:solidFill>
                          <a:effectLst/>
                          <a:latin typeface="+mn-lt"/>
                        </a:rPr>
                        <a:t>$239,278</a:t>
                      </a:r>
                    </a:p>
                  </a:txBody>
                  <a:tcPr marL="0" marR="0" marT="0" marB="0" anchor="b"/>
                </a:tc>
                <a:extLst>
                  <a:ext uri="{0D108BD9-81ED-4DB2-BD59-A6C34878D82A}">
                    <a16:rowId xmlns:a16="http://schemas.microsoft.com/office/drawing/2014/main" val="3502411769"/>
                  </a:ext>
                </a:extLst>
              </a:tr>
              <a:tr h="235170">
                <a:tc>
                  <a:txBody>
                    <a:bodyPr/>
                    <a:lstStyle/>
                    <a:p>
                      <a:pPr algn="l" fontAlgn="b"/>
                      <a:r>
                        <a:rPr lang="en-CA" sz="1400" b="0" i="0" u="none" strike="noStrike" dirty="0">
                          <a:solidFill>
                            <a:srgbClr val="000000"/>
                          </a:solidFill>
                          <a:effectLst/>
                          <a:latin typeface="+mn-lt"/>
                        </a:rPr>
                        <a:t>General Operations</a:t>
                      </a:r>
                    </a:p>
                  </a:txBody>
                  <a:tcPr marL="0" marR="0" marT="0" marB="0" anchor="b"/>
                </a:tc>
                <a:tc>
                  <a:txBody>
                    <a:bodyPr/>
                    <a:lstStyle/>
                    <a:p>
                      <a:pPr algn="r" fontAlgn="b"/>
                      <a:r>
                        <a:rPr lang="en-CA" sz="1400" b="0" i="0" u="none" strike="noStrike" dirty="0">
                          <a:solidFill>
                            <a:srgbClr val="000000"/>
                          </a:solidFill>
                          <a:effectLst/>
                          <a:latin typeface="+mn-lt"/>
                        </a:rPr>
                        <a:t>$194,034</a:t>
                      </a:r>
                    </a:p>
                  </a:txBody>
                  <a:tcPr marL="0" marR="0" marT="0" marB="0" anchor="b"/>
                </a:tc>
                <a:tc>
                  <a:txBody>
                    <a:bodyPr/>
                    <a:lstStyle/>
                    <a:p>
                      <a:pPr algn="r" fontAlgn="b"/>
                      <a:r>
                        <a:rPr lang="en-CA" sz="1400" b="0" i="0" u="none" strike="noStrike" dirty="0">
                          <a:solidFill>
                            <a:srgbClr val="000000"/>
                          </a:solidFill>
                          <a:effectLst/>
                          <a:latin typeface="+mn-lt"/>
                        </a:rPr>
                        <a:t>$186,195</a:t>
                      </a:r>
                    </a:p>
                  </a:txBody>
                  <a:tcPr marL="0" marR="0" marT="0" marB="0" anchor="b"/>
                </a:tc>
                <a:tc>
                  <a:txBody>
                    <a:bodyPr/>
                    <a:lstStyle/>
                    <a:p>
                      <a:pPr algn="r" fontAlgn="b"/>
                      <a:r>
                        <a:rPr lang="en-CA" sz="1400" b="0" i="0" u="none" strike="noStrike" dirty="0">
                          <a:solidFill>
                            <a:srgbClr val="000000"/>
                          </a:solidFill>
                          <a:effectLst/>
                          <a:latin typeface="+mn-lt"/>
                        </a:rPr>
                        <a:t>$189,918</a:t>
                      </a:r>
                    </a:p>
                  </a:txBody>
                  <a:tcPr marL="0" marR="0" marT="0" marB="0" anchor="b"/>
                </a:tc>
                <a:tc>
                  <a:txBody>
                    <a:bodyPr/>
                    <a:lstStyle/>
                    <a:p>
                      <a:pPr algn="r" fontAlgn="b"/>
                      <a:r>
                        <a:rPr lang="en-CA" sz="1400" b="0" i="0" u="none" strike="noStrike" dirty="0">
                          <a:solidFill>
                            <a:srgbClr val="000000"/>
                          </a:solidFill>
                          <a:effectLst/>
                          <a:latin typeface="+mn-lt"/>
                        </a:rPr>
                        <a:t>$193,717</a:t>
                      </a:r>
                    </a:p>
                  </a:txBody>
                  <a:tcPr marL="0" marR="0" marT="0" marB="0" anchor="b"/>
                </a:tc>
                <a:tc>
                  <a:txBody>
                    <a:bodyPr/>
                    <a:lstStyle/>
                    <a:p>
                      <a:pPr algn="r" fontAlgn="b"/>
                      <a:r>
                        <a:rPr lang="en-CA" sz="1400" b="0" i="0" u="none" strike="noStrike" dirty="0">
                          <a:solidFill>
                            <a:srgbClr val="000000"/>
                          </a:solidFill>
                          <a:effectLst/>
                          <a:latin typeface="+mn-lt"/>
                        </a:rPr>
                        <a:t>$197,591</a:t>
                      </a:r>
                    </a:p>
                  </a:txBody>
                  <a:tcPr marL="0" marR="0" marT="0" marB="0" anchor="b"/>
                </a:tc>
                <a:extLst>
                  <a:ext uri="{0D108BD9-81ED-4DB2-BD59-A6C34878D82A}">
                    <a16:rowId xmlns:a16="http://schemas.microsoft.com/office/drawing/2014/main" val="2473438026"/>
                  </a:ext>
                </a:extLst>
              </a:tr>
              <a:tr h="235170">
                <a:tc>
                  <a:txBody>
                    <a:bodyPr/>
                    <a:lstStyle/>
                    <a:p>
                      <a:pPr algn="l" fontAlgn="b"/>
                      <a:r>
                        <a:rPr lang="en-CA" sz="1400" b="0" i="0" u="none" strike="noStrike" dirty="0">
                          <a:solidFill>
                            <a:srgbClr val="000000"/>
                          </a:solidFill>
                          <a:effectLst/>
                          <a:latin typeface="+mn-lt"/>
                        </a:rPr>
                        <a:t>Parking Program</a:t>
                      </a:r>
                    </a:p>
                  </a:txBody>
                  <a:tcPr marL="0" marR="0" marT="0" marB="0" anchor="b"/>
                </a:tc>
                <a:tc>
                  <a:txBody>
                    <a:bodyPr/>
                    <a:lstStyle/>
                    <a:p>
                      <a:pPr algn="r" fontAlgn="b"/>
                      <a:r>
                        <a:rPr lang="en-CA" sz="1400" b="0" i="0" u="none" strike="noStrike" dirty="0">
                          <a:solidFill>
                            <a:srgbClr val="000000"/>
                          </a:solidFill>
                          <a:effectLst/>
                          <a:highlight>
                            <a:srgbClr val="FFFF00"/>
                          </a:highlight>
                          <a:latin typeface="+mn-lt"/>
                        </a:rPr>
                        <a:t>$200,000</a:t>
                      </a:r>
                    </a:p>
                  </a:txBody>
                  <a:tcPr marL="0" marR="0" marT="0" marB="0" anchor="b"/>
                </a:tc>
                <a:tc>
                  <a:txBody>
                    <a:bodyPr/>
                    <a:lstStyle/>
                    <a:p>
                      <a:pPr algn="r" fontAlgn="b"/>
                      <a:r>
                        <a:rPr lang="en-CA" sz="1400" b="0" i="0" u="none" strike="noStrike" dirty="0">
                          <a:solidFill>
                            <a:srgbClr val="000000"/>
                          </a:solidFill>
                          <a:effectLst/>
                          <a:highlight>
                            <a:srgbClr val="FFFF00"/>
                          </a:highlight>
                          <a:latin typeface="+mn-lt"/>
                        </a:rPr>
                        <a:t>$204,000</a:t>
                      </a:r>
                    </a:p>
                  </a:txBody>
                  <a:tcPr marL="0" marR="0" marT="0" marB="0" anchor="b"/>
                </a:tc>
                <a:tc>
                  <a:txBody>
                    <a:bodyPr/>
                    <a:lstStyle/>
                    <a:p>
                      <a:pPr algn="r" fontAlgn="b"/>
                      <a:r>
                        <a:rPr lang="en-CA" sz="1400" b="0" i="0" u="none" strike="noStrike" dirty="0">
                          <a:solidFill>
                            <a:srgbClr val="000000"/>
                          </a:solidFill>
                          <a:effectLst/>
                          <a:highlight>
                            <a:srgbClr val="FFFF00"/>
                          </a:highlight>
                          <a:latin typeface="+mn-lt"/>
                        </a:rPr>
                        <a:t>$208,080</a:t>
                      </a:r>
                    </a:p>
                  </a:txBody>
                  <a:tcPr marL="0" marR="0" marT="0" marB="0" anchor="b"/>
                </a:tc>
                <a:tc>
                  <a:txBody>
                    <a:bodyPr/>
                    <a:lstStyle/>
                    <a:p>
                      <a:pPr algn="r" fontAlgn="b"/>
                      <a:r>
                        <a:rPr lang="en-CA" sz="1400" b="0" i="0" u="none" strike="noStrike" dirty="0">
                          <a:solidFill>
                            <a:srgbClr val="000000"/>
                          </a:solidFill>
                          <a:effectLst/>
                          <a:highlight>
                            <a:srgbClr val="FFFF00"/>
                          </a:highlight>
                          <a:latin typeface="+mn-lt"/>
                        </a:rPr>
                        <a:t>$212,242</a:t>
                      </a:r>
                    </a:p>
                  </a:txBody>
                  <a:tcPr marL="0" marR="0" marT="0" marB="0" anchor="b"/>
                </a:tc>
                <a:tc>
                  <a:txBody>
                    <a:bodyPr/>
                    <a:lstStyle/>
                    <a:p>
                      <a:pPr algn="r" fontAlgn="b"/>
                      <a:r>
                        <a:rPr lang="en-CA" sz="1400" b="0" i="0" u="none" strike="noStrike" dirty="0">
                          <a:solidFill>
                            <a:srgbClr val="000000"/>
                          </a:solidFill>
                          <a:effectLst/>
                          <a:highlight>
                            <a:srgbClr val="FFFF00"/>
                          </a:highlight>
                          <a:latin typeface="+mn-lt"/>
                        </a:rPr>
                        <a:t>$216,486</a:t>
                      </a:r>
                    </a:p>
                  </a:txBody>
                  <a:tcPr marL="0" marR="0" marT="0" marB="0" anchor="b"/>
                </a:tc>
                <a:extLst>
                  <a:ext uri="{0D108BD9-81ED-4DB2-BD59-A6C34878D82A}">
                    <a16:rowId xmlns:a16="http://schemas.microsoft.com/office/drawing/2014/main" val="1362132200"/>
                  </a:ext>
                </a:extLst>
              </a:tr>
              <a:tr h="235170">
                <a:tc>
                  <a:txBody>
                    <a:bodyPr/>
                    <a:lstStyle/>
                    <a:p>
                      <a:pPr algn="l" fontAlgn="b"/>
                      <a:r>
                        <a:rPr lang="en-CA" sz="1400" b="0" i="0" u="none" strike="noStrike" dirty="0">
                          <a:solidFill>
                            <a:srgbClr val="000000"/>
                          </a:solidFill>
                          <a:effectLst/>
                          <a:latin typeface="+mn-lt"/>
                        </a:rPr>
                        <a:t>Equipment</a:t>
                      </a:r>
                    </a:p>
                  </a:txBody>
                  <a:tcPr marL="0" marR="0" marT="0" marB="0" anchor="b"/>
                </a:tc>
                <a:tc>
                  <a:txBody>
                    <a:bodyPr/>
                    <a:lstStyle/>
                    <a:p>
                      <a:pPr algn="r" fontAlgn="b"/>
                      <a:r>
                        <a:rPr lang="en-CA" sz="1400" b="0" i="0" u="none" strike="noStrike" dirty="0">
                          <a:solidFill>
                            <a:srgbClr val="000000"/>
                          </a:solidFill>
                          <a:effectLst/>
                          <a:latin typeface="+mn-lt"/>
                        </a:rPr>
                        <a:t>$132,421</a:t>
                      </a:r>
                    </a:p>
                  </a:txBody>
                  <a:tcPr marL="0" marR="0" marT="0" marB="0" anchor="b"/>
                </a:tc>
                <a:tc>
                  <a:txBody>
                    <a:bodyPr/>
                    <a:lstStyle/>
                    <a:p>
                      <a:pPr algn="r" fontAlgn="b"/>
                      <a:r>
                        <a:rPr lang="en-CA" sz="1400" b="0" i="0" u="none" strike="noStrike" dirty="0">
                          <a:solidFill>
                            <a:srgbClr val="000000"/>
                          </a:solidFill>
                          <a:effectLst/>
                          <a:latin typeface="+mn-lt"/>
                        </a:rPr>
                        <a:t>$135,070</a:t>
                      </a:r>
                    </a:p>
                  </a:txBody>
                  <a:tcPr marL="0" marR="0" marT="0" marB="0" anchor="b"/>
                </a:tc>
                <a:tc>
                  <a:txBody>
                    <a:bodyPr/>
                    <a:lstStyle/>
                    <a:p>
                      <a:pPr algn="r" fontAlgn="b"/>
                      <a:r>
                        <a:rPr lang="en-CA" sz="1400" b="0" i="0" u="none" strike="noStrike" dirty="0">
                          <a:solidFill>
                            <a:srgbClr val="000000"/>
                          </a:solidFill>
                          <a:effectLst/>
                          <a:latin typeface="+mn-lt"/>
                        </a:rPr>
                        <a:t>$137,771</a:t>
                      </a:r>
                    </a:p>
                  </a:txBody>
                  <a:tcPr marL="0" marR="0" marT="0" marB="0" anchor="b"/>
                </a:tc>
                <a:tc>
                  <a:txBody>
                    <a:bodyPr/>
                    <a:lstStyle/>
                    <a:p>
                      <a:pPr algn="r" fontAlgn="b"/>
                      <a:r>
                        <a:rPr lang="en-CA" sz="1400" b="0" i="0" u="none" strike="noStrike" dirty="0">
                          <a:solidFill>
                            <a:srgbClr val="000000"/>
                          </a:solidFill>
                          <a:effectLst/>
                          <a:latin typeface="+mn-lt"/>
                        </a:rPr>
                        <a:t>$140,526</a:t>
                      </a:r>
                    </a:p>
                  </a:txBody>
                  <a:tcPr marL="0" marR="0" marT="0" marB="0" anchor="b"/>
                </a:tc>
                <a:tc>
                  <a:txBody>
                    <a:bodyPr/>
                    <a:lstStyle/>
                    <a:p>
                      <a:pPr algn="r" fontAlgn="b"/>
                      <a:r>
                        <a:rPr lang="en-CA" sz="1400" b="0" i="0" u="none" strike="noStrike" dirty="0">
                          <a:solidFill>
                            <a:srgbClr val="000000"/>
                          </a:solidFill>
                          <a:effectLst/>
                          <a:latin typeface="+mn-lt"/>
                        </a:rPr>
                        <a:t>$143,337</a:t>
                      </a:r>
                    </a:p>
                  </a:txBody>
                  <a:tcPr marL="0" marR="0" marT="0" marB="0" anchor="b"/>
                </a:tc>
                <a:extLst>
                  <a:ext uri="{0D108BD9-81ED-4DB2-BD59-A6C34878D82A}">
                    <a16:rowId xmlns:a16="http://schemas.microsoft.com/office/drawing/2014/main" val="1426999247"/>
                  </a:ext>
                </a:extLst>
              </a:tr>
              <a:tr h="235170">
                <a:tc>
                  <a:txBody>
                    <a:bodyPr/>
                    <a:lstStyle/>
                    <a:p>
                      <a:pPr algn="l" fontAlgn="b"/>
                      <a:r>
                        <a:rPr lang="en-CA" sz="1400" b="0" i="0" u="none" strike="noStrike" dirty="0">
                          <a:solidFill>
                            <a:srgbClr val="000000"/>
                          </a:solidFill>
                          <a:effectLst/>
                          <a:latin typeface="+mn-lt"/>
                        </a:rPr>
                        <a:t>Roads &amp; Sidewalks</a:t>
                      </a:r>
                    </a:p>
                  </a:txBody>
                  <a:tcPr marL="0" marR="0" marT="0" marB="0" anchor="b"/>
                </a:tc>
                <a:tc>
                  <a:txBody>
                    <a:bodyPr/>
                    <a:lstStyle/>
                    <a:p>
                      <a:pPr algn="r" fontAlgn="b"/>
                      <a:r>
                        <a:rPr lang="en-CA" sz="1400" b="0" i="0" u="none" strike="noStrike" dirty="0">
                          <a:solidFill>
                            <a:srgbClr val="000000"/>
                          </a:solidFill>
                          <a:effectLst/>
                          <a:latin typeface="+mn-lt"/>
                        </a:rPr>
                        <a:t>$205,327</a:t>
                      </a:r>
                    </a:p>
                  </a:txBody>
                  <a:tcPr marL="0" marR="0" marT="0" marB="0" anchor="b"/>
                </a:tc>
                <a:tc>
                  <a:txBody>
                    <a:bodyPr/>
                    <a:lstStyle/>
                    <a:p>
                      <a:pPr algn="r" fontAlgn="b"/>
                      <a:r>
                        <a:rPr lang="en-CA" sz="1400" b="0" i="0" u="none" strike="noStrike" dirty="0">
                          <a:solidFill>
                            <a:srgbClr val="000000"/>
                          </a:solidFill>
                          <a:effectLst/>
                          <a:latin typeface="+mn-lt"/>
                        </a:rPr>
                        <a:t>$209,434</a:t>
                      </a:r>
                    </a:p>
                  </a:txBody>
                  <a:tcPr marL="0" marR="0" marT="0" marB="0" anchor="b"/>
                </a:tc>
                <a:tc>
                  <a:txBody>
                    <a:bodyPr/>
                    <a:lstStyle/>
                    <a:p>
                      <a:pPr algn="r" fontAlgn="b"/>
                      <a:r>
                        <a:rPr lang="en-CA" sz="1400" b="0" i="0" u="none" strike="noStrike" dirty="0">
                          <a:solidFill>
                            <a:srgbClr val="000000"/>
                          </a:solidFill>
                          <a:effectLst/>
                          <a:latin typeface="+mn-lt"/>
                        </a:rPr>
                        <a:t>$213,622</a:t>
                      </a:r>
                    </a:p>
                  </a:txBody>
                  <a:tcPr marL="0" marR="0" marT="0" marB="0" anchor="b"/>
                </a:tc>
                <a:tc>
                  <a:txBody>
                    <a:bodyPr/>
                    <a:lstStyle/>
                    <a:p>
                      <a:pPr algn="r" fontAlgn="b"/>
                      <a:r>
                        <a:rPr lang="en-CA" sz="1400" b="0" i="0" u="none" strike="noStrike" dirty="0">
                          <a:solidFill>
                            <a:srgbClr val="000000"/>
                          </a:solidFill>
                          <a:effectLst/>
                          <a:latin typeface="+mn-lt"/>
                        </a:rPr>
                        <a:t>$217,895</a:t>
                      </a:r>
                    </a:p>
                  </a:txBody>
                  <a:tcPr marL="0" marR="0" marT="0" marB="0" anchor="b"/>
                </a:tc>
                <a:tc>
                  <a:txBody>
                    <a:bodyPr/>
                    <a:lstStyle/>
                    <a:p>
                      <a:pPr algn="r" fontAlgn="b"/>
                      <a:r>
                        <a:rPr lang="en-CA" sz="1400" b="0" i="0" u="none" strike="noStrike" dirty="0">
                          <a:solidFill>
                            <a:srgbClr val="000000"/>
                          </a:solidFill>
                          <a:effectLst/>
                          <a:latin typeface="+mn-lt"/>
                        </a:rPr>
                        <a:t>$222,253</a:t>
                      </a:r>
                    </a:p>
                  </a:txBody>
                  <a:tcPr marL="0" marR="0" marT="0" marB="0" anchor="b"/>
                </a:tc>
                <a:extLst>
                  <a:ext uri="{0D108BD9-81ED-4DB2-BD59-A6C34878D82A}">
                    <a16:rowId xmlns:a16="http://schemas.microsoft.com/office/drawing/2014/main" val="3019289522"/>
                  </a:ext>
                </a:extLst>
              </a:tr>
              <a:tr h="235170">
                <a:tc>
                  <a:txBody>
                    <a:bodyPr/>
                    <a:lstStyle/>
                    <a:p>
                      <a:pPr algn="l" fontAlgn="b"/>
                      <a:r>
                        <a:rPr lang="en-CA" sz="1400" b="0" i="0" u="none" strike="noStrike" dirty="0">
                          <a:solidFill>
                            <a:srgbClr val="000000"/>
                          </a:solidFill>
                          <a:effectLst/>
                          <a:latin typeface="+mn-lt"/>
                        </a:rPr>
                        <a:t>Storm System</a:t>
                      </a:r>
                    </a:p>
                  </a:txBody>
                  <a:tcPr marL="0" marR="0" marT="0" marB="0" anchor="b"/>
                </a:tc>
                <a:tc>
                  <a:txBody>
                    <a:bodyPr/>
                    <a:lstStyle/>
                    <a:p>
                      <a:pPr algn="r" fontAlgn="b"/>
                      <a:r>
                        <a:rPr lang="en-CA" sz="1400" b="0" i="0" u="none" strike="noStrike" dirty="0">
                          <a:solidFill>
                            <a:srgbClr val="000000"/>
                          </a:solidFill>
                          <a:effectLst/>
                          <a:latin typeface="+mn-lt"/>
                        </a:rPr>
                        <a:t>$35,938</a:t>
                      </a:r>
                    </a:p>
                  </a:txBody>
                  <a:tcPr marL="0" marR="0" marT="0" marB="0" anchor="b"/>
                </a:tc>
                <a:tc>
                  <a:txBody>
                    <a:bodyPr/>
                    <a:lstStyle/>
                    <a:p>
                      <a:pPr algn="r" fontAlgn="b"/>
                      <a:r>
                        <a:rPr lang="en-CA" sz="1400" b="0" i="0" u="none" strike="noStrike" dirty="0">
                          <a:solidFill>
                            <a:srgbClr val="000000"/>
                          </a:solidFill>
                          <a:effectLst/>
                          <a:latin typeface="+mn-lt"/>
                        </a:rPr>
                        <a:t>$36,657</a:t>
                      </a:r>
                    </a:p>
                  </a:txBody>
                  <a:tcPr marL="0" marR="0" marT="0" marB="0" anchor="b"/>
                </a:tc>
                <a:tc>
                  <a:txBody>
                    <a:bodyPr/>
                    <a:lstStyle/>
                    <a:p>
                      <a:pPr algn="r" fontAlgn="b"/>
                      <a:r>
                        <a:rPr lang="en-CA" sz="1400" b="0" i="0" u="none" strike="noStrike" dirty="0">
                          <a:solidFill>
                            <a:srgbClr val="000000"/>
                          </a:solidFill>
                          <a:effectLst/>
                          <a:latin typeface="+mn-lt"/>
                        </a:rPr>
                        <a:t>$37,390</a:t>
                      </a:r>
                    </a:p>
                  </a:txBody>
                  <a:tcPr marL="0" marR="0" marT="0" marB="0" anchor="b"/>
                </a:tc>
                <a:tc>
                  <a:txBody>
                    <a:bodyPr/>
                    <a:lstStyle/>
                    <a:p>
                      <a:pPr algn="r" fontAlgn="b"/>
                      <a:r>
                        <a:rPr lang="en-CA" sz="1400" b="0" i="0" u="none" strike="noStrike" dirty="0">
                          <a:solidFill>
                            <a:srgbClr val="000000"/>
                          </a:solidFill>
                          <a:effectLst/>
                          <a:latin typeface="+mn-lt"/>
                        </a:rPr>
                        <a:t>$38,138</a:t>
                      </a:r>
                    </a:p>
                  </a:txBody>
                  <a:tcPr marL="0" marR="0" marT="0" marB="0" anchor="b"/>
                </a:tc>
                <a:tc>
                  <a:txBody>
                    <a:bodyPr/>
                    <a:lstStyle/>
                    <a:p>
                      <a:pPr algn="r" fontAlgn="b"/>
                      <a:r>
                        <a:rPr lang="en-CA" sz="1400" b="0" i="0" u="none" strike="noStrike" dirty="0">
                          <a:solidFill>
                            <a:srgbClr val="000000"/>
                          </a:solidFill>
                          <a:effectLst/>
                          <a:latin typeface="+mn-lt"/>
                        </a:rPr>
                        <a:t>$38,901</a:t>
                      </a:r>
                    </a:p>
                  </a:txBody>
                  <a:tcPr marL="0" marR="0" marT="0" marB="0" anchor="b"/>
                </a:tc>
                <a:extLst>
                  <a:ext uri="{0D108BD9-81ED-4DB2-BD59-A6C34878D82A}">
                    <a16:rowId xmlns:a16="http://schemas.microsoft.com/office/drawing/2014/main" val="2938165280"/>
                  </a:ext>
                </a:extLst>
              </a:tr>
              <a:tr h="235170">
                <a:tc>
                  <a:txBody>
                    <a:bodyPr/>
                    <a:lstStyle/>
                    <a:p>
                      <a:pPr algn="l" fontAlgn="b"/>
                      <a:r>
                        <a:rPr lang="en-CA" sz="1400" b="0" i="0" u="none" strike="noStrike" dirty="0">
                          <a:solidFill>
                            <a:srgbClr val="000000"/>
                          </a:solidFill>
                          <a:effectLst/>
                          <a:latin typeface="+mn-lt"/>
                        </a:rPr>
                        <a:t>Cemetery</a:t>
                      </a:r>
                    </a:p>
                  </a:txBody>
                  <a:tcPr marL="0" marR="0" marT="0" marB="0" anchor="b"/>
                </a:tc>
                <a:tc>
                  <a:txBody>
                    <a:bodyPr/>
                    <a:lstStyle/>
                    <a:p>
                      <a:pPr algn="r" fontAlgn="b"/>
                      <a:r>
                        <a:rPr lang="en-CA" sz="1400" b="0" i="0" u="none" strike="noStrike" dirty="0">
                          <a:solidFill>
                            <a:srgbClr val="000000"/>
                          </a:solidFill>
                          <a:effectLst/>
                          <a:latin typeface="+mn-lt"/>
                        </a:rPr>
                        <a:t>$22,275</a:t>
                      </a:r>
                    </a:p>
                  </a:txBody>
                  <a:tcPr marL="0" marR="0" marT="0" marB="0" anchor="b"/>
                </a:tc>
                <a:tc>
                  <a:txBody>
                    <a:bodyPr/>
                    <a:lstStyle/>
                    <a:p>
                      <a:pPr algn="r" fontAlgn="b"/>
                      <a:r>
                        <a:rPr lang="en-CA" sz="1400" b="0" i="0" u="none" strike="noStrike" dirty="0">
                          <a:solidFill>
                            <a:srgbClr val="000000"/>
                          </a:solidFill>
                          <a:effectLst/>
                          <a:latin typeface="+mn-lt"/>
                        </a:rPr>
                        <a:t>$22,720</a:t>
                      </a:r>
                    </a:p>
                  </a:txBody>
                  <a:tcPr marL="0" marR="0" marT="0" marB="0" anchor="b"/>
                </a:tc>
                <a:tc>
                  <a:txBody>
                    <a:bodyPr/>
                    <a:lstStyle/>
                    <a:p>
                      <a:pPr algn="r" fontAlgn="b"/>
                      <a:r>
                        <a:rPr lang="en-CA" sz="1400" b="0" i="0" u="none" strike="noStrike" dirty="0">
                          <a:solidFill>
                            <a:srgbClr val="000000"/>
                          </a:solidFill>
                          <a:effectLst/>
                          <a:latin typeface="+mn-lt"/>
                        </a:rPr>
                        <a:t>$23,174</a:t>
                      </a:r>
                    </a:p>
                  </a:txBody>
                  <a:tcPr marL="0" marR="0" marT="0" marB="0" anchor="b"/>
                </a:tc>
                <a:tc>
                  <a:txBody>
                    <a:bodyPr/>
                    <a:lstStyle/>
                    <a:p>
                      <a:pPr algn="r" fontAlgn="b"/>
                      <a:r>
                        <a:rPr lang="en-CA" sz="1400" b="0" i="0" u="none" strike="noStrike" dirty="0">
                          <a:solidFill>
                            <a:srgbClr val="000000"/>
                          </a:solidFill>
                          <a:effectLst/>
                          <a:latin typeface="+mn-lt"/>
                        </a:rPr>
                        <a:t>$23,638</a:t>
                      </a:r>
                    </a:p>
                  </a:txBody>
                  <a:tcPr marL="0" marR="0" marT="0" marB="0" anchor="b"/>
                </a:tc>
                <a:tc>
                  <a:txBody>
                    <a:bodyPr/>
                    <a:lstStyle/>
                    <a:p>
                      <a:pPr algn="r" fontAlgn="b"/>
                      <a:r>
                        <a:rPr lang="en-CA" sz="1400" b="0" i="0" u="none" strike="noStrike" dirty="0">
                          <a:solidFill>
                            <a:srgbClr val="000000"/>
                          </a:solidFill>
                          <a:effectLst/>
                          <a:latin typeface="+mn-lt"/>
                        </a:rPr>
                        <a:t>$24,111</a:t>
                      </a:r>
                    </a:p>
                  </a:txBody>
                  <a:tcPr marL="0" marR="0" marT="0" marB="0" anchor="b"/>
                </a:tc>
                <a:extLst>
                  <a:ext uri="{0D108BD9-81ED-4DB2-BD59-A6C34878D82A}">
                    <a16:rowId xmlns:a16="http://schemas.microsoft.com/office/drawing/2014/main" val="109030564"/>
                  </a:ext>
                </a:extLst>
              </a:tr>
              <a:tr h="235170">
                <a:tc>
                  <a:txBody>
                    <a:bodyPr/>
                    <a:lstStyle/>
                    <a:p>
                      <a:pPr algn="l" fontAlgn="b"/>
                      <a:r>
                        <a:rPr lang="en-CA" sz="1400" b="0" i="0" u="none" strike="noStrike" dirty="0">
                          <a:solidFill>
                            <a:srgbClr val="000000"/>
                          </a:solidFill>
                          <a:effectLst/>
                          <a:latin typeface="+mn-lt"/>
                        </a:rPr>
                        <a:t>Parks Administration</a:t>
                      </a:r>
                    </a:p>
                  </a:txBody>
                  <a:tcPr marL="0" marR="0" marT="0" marB="0" anchor="b"/>
                </a:tc>
                <a:tc>
                  <a:txBody>
                    <a:bodyPr/>
                    <a:lstStyle/>
                    <a:p>
                      <a:pPr algn="r" fontAlgn="b"/>
                      <a:r>
                        <a:rPr lang="en-CA" sz="1400" b="0" i="0" u="none" strike="noStrike" dirty="0">
                          <a:solidFill>
                            <a:srgbClr val="000000"/>
                          </a:solidFill>
                          <a:effectLst/>
                          <a:latin typeface="+mn-lt"/>
                        </a:rPr>
                        <a:t>$122,690</a:t>
                      </a:r>
                    </a:p>
                  </a:txBody>
                  <a:tcPr marL="0" marR="0" marT="0" marB="0" anchor="b"/>
                </a:tc>
                <a:tc>
                  <a:txBody>
                    <a:bodyPr/>
                    <a:lstStyle/>
                    <a:p>
                      <a:pPr algn="r" fontAlgn="b"/>
                      <a:r>
                        <a:rPr lang="en-CA" sz="1400" b="0" i="0" u="none" strike="noStrike" dirty="0">
                          <a:solidFill>
                            <a:srgbClr val="000000"/>
                          </a:solidFill>
                          <a:effectLst/>
                          <a:latin typeface="+mn-lt"/>
                        </a:rPr>
                        <a:t>$125,144</a:t>
                      </a:r>
                    </a:p>
                  </a:txBody>
                  <a:tcPr marL="0" marR="0" marT="0" marB="0" anchor="b"/>
                </a:tc>
                <a:tc>
                  <a:txBody>
                    <a:bodyPr/>
                    <a:lstStyle/>
                    <a:p>
                      <a:pPr algn="r" fontAlgn="b"/>
                      <a:r>
                        <a:rPr lang="en-CA" sz="1400" b="0" i="0" u="none" strike="noStrike" dirty="0">
                          <a:solidFill>
                            <a:srgbClr val="000000"/>
                          </a:solidFill>
                          <a:effectLst/>
                          <a:latin typeface="+mn-lt"/>
                        </a:rPr>
                        <a:t>$127,646</a:t>
                      </a:r>
                    </a:p>
                  </a:txBody>
                  <a:tcPr marL="0" marR="0" marT="0" marB="0" anchor="b"/>
                </a:tc>
                <a:tc>
                  <a:txBody>
                    <a:bodyPr/>
                    <a:lstStyle/>
                    <a:p>
                      <a:pPr algn="r" fontAlgn="b"/>
                      <a:r>
                        <a:rPr lang="en-CA" sz="1400" b="0" i="0" u="none" strike="noStrike" dirty="0">
                          <a:solidFill>
                            <a:srgbClr val="000000"/>
                          </a:solidFill>
                          <a:effectLst/>
                          <a:latin typeface="+mn-lt"/>
                        </a:rPr>
                        <a:t>$130,199</a:t>
                      </a:r>
                    </a:p>
                  </a:txBody>
                  <a:tcPr marL="0" marR="0" marT="0" marB="0" anchor="b"/>
                </a:tc>
                <a:tc>
                  <a:txBody>
                    <a:bodyPr/>
                    <a:lstStyle/>
                    <a:p>
                      <a:pPr algn="r" fontAlgn="b"/>
                      <a:r>
                        <a:rPr lang="en-CA" sz="1400" b="0" i="0" u="none" strike="noStrike" dirty="0">
                          <a:solidFill>
                            <a:srgbClr val="000000"/>
                          </a:solidFill>
                          <a:effectLst/>
                          <a:latin typeface="+mn-lt"/>
                        </a:rPr>
                        <a:t>$132,803</a:t>
                      </a:r>
                    </a:p>
                  </a:txBody>
                  <a:tcPr marL="0" marR="0" marT="0" marB="0" anchor="b"/>
                </a:tc>
                <a:extLst>
                  <a:ext uri="{0D108BD9-81ED-4DB2-BD59-A6C34878D82A}">
                    <a16:rowId xmlns:a16="http://schemas.microsoft.com/office/drawing/2014/main" val="700403404"/>
                  </a:ext>
                </a:extLst>
              </a:tr>
              <a:tr h="235170">
                <a:tc>
                  <a:txBody>
                    <a:bodyPr/>
                    <a:lstStyle/>
                    <a:p>
                      <a:pPr algn="l" fontAlgn="b"/>
                      <a:r>
                        <a:rPr lang="en-CA" sz="1400" b="0" i="0" u="none" strike="noStrike" dirty="0">
                          <a:solidFill>
                            <a:srgbClr val="000000"/>
                          </a:solidFill>
                          <a:effectLst/>
                          <a:latin typeface="+mn-lt"/>
                        </a:rPr>
                        <a:t>Parks Equipment</a:t>
                      </a:r>
                    </a:p>
                  </a:txBody>
                  <a:tcPr marL="0" marR="0" marT="0" marB="0" anchor="b"/>
                </a:tc>
                <a:tc>
                  <a:txBody>
                    <a:bodyPr/>
                    <a:lstStyle/>
                    <a:p>
                      <a:pPr algn="r" fontAlgn="b"/>
                      <a:r>
                        <a:rPr lang="en-CA" sz="1400" b="0" i="0" u="none" strike="noStrike" dirty="0">
                          <a:solidFill>
                            <a:srgbClr val="000000"/>
                          </a:solidFill>
                          <a:effectLst/>
                          <a:latin typeface="+mn-lt"/>
                        </a:rPr>
                        <a:t>$86,669</a:t>
                      </a:r>
                    </a:p>
                  </a:txBody>
                  <a:tcPr marL="0" marR="0" marT="0" marB="0" anchor="b"/>
                </a:tc>
                <a:tc>
                  <a:txBody>
                    <a:bodyPr/>
                    <a:lstStyle/>
                    <a:p>
                      <a:pPr algn="r" fontAlgn="b"/>
                      <a:r>
                        <a:rPr lang="en-CA" sz="1400" b="0" i="0" u="none" strike="noStrike" dirty="0">
                          <a:solidFill>
                            <a:srgbClr val="000000"/>
                          </a:solidFill>
                          <a:effectLst/>
                          <a:latin typeface="+mn-lt"/>
                        </a:rPr>
                        <a:t>$88,402</a:t>
                      </a:r>
                    </a:p>
                  </a:txBody>
                  <a:tcPr marL="0" marR="0" marT="0" marB="0" anchor="b"/>
                </a:tc>
                <a:tc>
                  <a:txBody>
                    <a:bodyPr/>
                    <a:lstStyle/>
                    <a:p>
                      <a:pPr algn="r" fontAlgn="b"/>
                      <a:r>
                        <a:rPr lang="en-CA" sz="1400" b="0" i="0" u="none" strike="noStrike" dirty="0">
                          <a:solidFill>
                            <a:srgbClr val="000000"/>
                          </a:solidFill>
                          <a:effectLst/>
                          <a:latin typeface="+mn-lt"/>
                        </a:rPr>
                        <a:t>$90,170</a:t>
                      </a:r>
                    </a:p>
                  </a:txBody>
                  <a:tcPr marL="0" marR="0" marT="0" marB="0" anchor="b"/>
                </a:tc>
                <a:tc>
                  <a:txBody>
                    <a:bodyPr/>
                    <a:lstStyle/>
                    <a:p>
                      <a:pPr algn="r" fontAlgn="b"/>
                      <a:r>
                        <a:rPr lang="en-CA" sz="1400" b="0" i="0" u="none" strike="noStrike" dirty="0">
                          <a:solidFill>
                            <a:srgbClr val="000000"/>
                          </a:solidFill>
                          <a:effectLst/>
                          <a:latin typeface="+mn-lt"/>
                        </a:rPr>
                        <a:t>$91,974</a:t>
                      </a:r>
                    </a:p>
                  </a:txBody>
                  <a:tcPr marL="0" marR="0" marT="0" marB="0" anchor="b"/>
                </a:tc>
                <a:tc>
                  <a:txBody>
                    <a:bodyPr/>
                    <a:lstStyle/>
                    <a:p>
                      <a:pPr algn="r" fontAlgn="b"/>
                      <a:r>
                        <a:rPr lang="en-CA" sz="1400" b="0" i="0" u="none" strike="noStrike" dirty="0">
                          <a:solidFill>
                            <a:srgbClr val="000000"/>
                          </a:solidFill>
                          <a:effectLst/>
                          <a:latin typeface="+mn-lt"/>
                        </a:rPr>
                        <a:t>$93,813</a:t>
                      </a:r>
                    </a:p>
                  </a:txBody>
                  <a:tcPr marL="0" marR="0" marT="0" marB="0" anchor="b"/>
                </a:tc>
                <a:extLst>
                  <a:ext uri="{0D108BD9-81ED-4DB2-BD59-A6C34878D82A}">
                    <a16:rowId xmlns:a16="http://schemas.microsoft.com/office/drawing/2014/main" val="2055805489"/>
                  </a:ext>
                </a:extLst>
              </a:tr>
              <a:tr h="235170">
                <a:tc>
                  <a:txBody>
                    <a:bodyPr/>
                    <a:lstStyle/>
                    <a:p>
                      <a:pPr algn="l" fontAlgn="b"/>
                      <a:r>
                        <a:rPr lang="en-CA" sz="1400" b="0" i="0" u="none" strike="noStrike" dirty="0">
                          <a:solidFill>
                            <a:srgbClr val="000000"/>
                          </a:solidFill>
                          <a:effectLst/>
                          <a:latin typeface="+mn-lt"/>
                        </a:rPr>
                        <a:t>Parks General Operations</a:t>
                      </a:r>
                    </a:p>
                  </a:txBody>
                  <a:tcPr marL="0" marR="0" marT="0" marB="0" anchor="b"/>
                </a:tc>
                <a:tc>
                  <a:txBody>
                    <a:bodyPr/>
                    <a:lstStyle/>
                    <a:p>
                      <a:pPr algn="r" fontAlgn="b"/>
                      <a:r>
                        <a:rPr lang="en-CA" sz="1400" b="0" i="0" u="none" strike="noStrike" dirty="0">
                          <a:solidFill>
                            <a:srgbClr val="000000"/>
                          </a:solidFill>
                          <a:effectLst/>
                          <a:latin typeface="+mn-lt"/>
                        </a:rPr>
                        <a:t>$569,755</a:t>
                      </a:r>
                    </a:p>
                  </a:txBody>
                  <a:tcPr marL="0" marR="0" marT="0" marB="0" anchor="b"/>
                </a:tc>
                <a:tc>
                  <a:txBody>
                    <a:bodyPr/>
                    <a:lstStyle/>
                    <a:p>
                      <a:pPr algn="r" fontAlgn="b"/>
                      <a:r>
                        <a:rPr lang="en-CA" sz="1400" b="0" i="0" u="none" strike="noStrike" dirty="0">
                          <a:solidFill>
                            <a:srgbClr val="000000"/>
                          </a:solidFill>
                          <a:effectLst/>
                          <a:latin typeface="+mn-lt"/>
                        </a:rPr>
                        <a:t>$581,150</a:t>
                      </a:r>
                    </a:p>
                  </a:txBody>
                  <a:tcPr marL="0" marR="0" marT="0" marB="0" anchor="b"/>
                </a:tc>
                <a:tc>
                  <a:txBody>
                    <a:bodyPr/>
                    <a:lstStyle/>
                    <a:p>
                      <a:pPr algn="r" fontAlgn="b"/>
                      <a:r>
                        <a:rPr lang="en-CA" sz="1400" b="0" i="0" u="none" strike="noStrike" dirty="0">
                          <a:solidFill>
                            <a:srgbClr val="000000"/>
                          </a:solidFill>
                          <a:effectLst/>
                          <a:latin typeface="+mn-lt"/>
                        </a:rPr>
                        <a:t>$592,773</a:t>
                      </a:r>
                    </a:p>
                  </a:txBody>
                  <a:tcPr marL="0" marR="0" marT="0" marB="0" anchor="b"/>
                </a:tc>
                <a:tc>
                  <a:txBody>
                    <a:bodyPr/>
                    <a:lstStyle/>
                    <a:p>
                      <a:pPr algn="r" fontAlgn="b"/>
                      <a:r>
                        <a:rPr lang="en-CA" sz="1400" b="0" i="0" u="none" strike="noStrike" dirty="0">
                          <a:solidFill>
                            <a:srgbClr val="000000"/>
                          </a:solidFill>
                          <a:effectLst/>
                          <a:latin typeface="+mn-lt"/>
                        </a:rPr>
                        <a:t>$604,629</a:t>
                      </a:r>
                    </a:p>
                  </a:txBody>
                  <a:tcPr marL="0" marR="0" marT="0" marB="0" anchor="b"/>
                </a:tc>
                <a:tc>
                  <a:txBody>
                    <a:bodyPr/>
                    <a:lstStyle/>
                    <a:p>
                      <a:pPr algn="r" fontAlgn="b"/>
                      <a:r>
                        <a:rPr lang="en-CA" sz="1400" b="0" i="0" u="none" strike="noStrike" dirty="0">
                          <a:solidFill>
                            <a:srgbClr val="000000"/>
                          </a:solidFill>
                          <a:effectLst/>
                          <a:latin typeface="+mn-lt"/>
                        </a:rPr>
                        <a:t>$616,721</a:t>
                      </a:r>
                    </a:p>
                  </a:txBody>
                  <a:tcPr marL="0" marR="0" marT="0" marB="0" anchor="b"/>
                </a:tc>
                <a:extLst>
                  <a:ext uri="{0D108BD9-81ED-4DB2-BD59-A6C34878D82A}">
                    <a16:rowId xmlns:a16="http://schemas.microsoft.com/office/drawing/2014/main" val="211911106"/>
                  </a:ext>
                </a:extLst>
              </a:tr>
              <a:tr h="235170">
                <a:tc>
                  <a:txBody>
                    <a:bodyPr/>
                    <a:lstStyle/>
                    <a:p>
                      <a:pPr algn="l" fontAlgn="b"/>
                      <a:endParaRPr lang="en-CA" sz="1400" b="0" i="0" u="none" strike="noStrike" dirty="0">
                        <a:solidFill>
                          <a:srgbClr val="000000"/>
                        </a:solidFill>
                        <a:effectLst/>
                        <a:latin typeface="+mn-lt"/>
                      </a:endParaRPr>
                    </a:p>
                  </a:txBody>
                  <a:tcPr marL="0" marR="0" marT="0" marB="0" anchor="b"/>
                </a:tc>
                <a:tc>
                  <a:txBody>
                    <a:bodyPr/>
                    <a:lstStyle/>
                    <a:p>
                      <a:pPr algn="l" fontAlgn="b"/>
                      <a:endParaRPr lang="en-CA" sz="1400" b="0" i="0" u="none" strike="noStrike" dirty="0">
                        <a:solidFill>
                          <a:srgbClr val="000000"/>
                        </a:solidFill>
                        <a:effectLst/>
                        <a:latin typeface="+mn-lt"/>
                      </a:endParaRPr>
                    </a:p>
                  </a:txBody>
                  <a:tcPr marL="0" marR="0" marT="0" marB="0" anchor="b"/>
                </a:tc>
                <a:tc>
                  <a:txBody>
                    <a:bodyPr/>
                    <a:lstStyle/>
                    <a:p>
                      <a:pPr algn="l" fontAlgn="b"/>
                      <a:endParaRPr lang="en-CA" sz="1400" b="0" i="0" u="none" strike="noStrike" dirty="0">
                        <a:solidFill>
                          <a:srgbClr val="000000"/>
                        </a:solidFill>
                        <a:effectLst/>
                        <a:latin typeface="+mn-lt"/>
                      </a:endParaRPr>
                    </a:p>
                  </a:txBody>
                  <a:tcPr marL="0" marR="0" marT="0" marB="0" anchor="b"/>
                </a:tc>
                <a:tc>
                  <a:txBody>
                    <a:bodyPr/>
                    <a:lstStyle/>
                    <a:p>
                      <a:pPr algn="l" fontAlgn="b"/>
                      <a:endParaRPr lang="en-CA" sz="1400" b="0" i="0" u="none" strike="noStrike" dirty="0">
                        <a:solidFill>
                          <a:srgbClr val="000000"/>
                        </a:solidFill>
                        <a:effectLst/>
                        <a:latin typeface="+mn-lt"/>
                      </a:endParaRPr>
                    </a:p>
                  </a:txBody>
                  <a:tcPr marL="0" marR="0" marT="0" marB="0" anchor="b"/>
                </a:tc>
                <a:tc>
                  <a:txBody>
                    <a:bodyPr/>
                    <a:lstStyle/>
                    <a:p>
                      <a:pPr algn="l" fontAlgn="b"/>
                      <a:endParaRPr lang="en-CA" sz="1400" b="0" i="0" u="none" strike="noStrike" dirty="0">
                        <a:solidFill>
                          <a:srgbClr val="000000"/>
                        </a:solidFill>
                        <a:effectLst/>
                        <a:latin typeface="+mn-lt"/>
                      </a:endParaRPr>
                    </a:p>
                  </a:txBody>
                  <a:tcPr marL="0" marR="0" marT="0" marB="0" anchor="b"/>
                </a:tc>
                <a:tc>
                  <a:txBody>
                    <a:bodyPr/>
                    <a:lstStyle/>
                    <a:p>
                      <a:pPr algn="l" fontAlgn="b"/>
                      <a:endParaRPr lang="en-CA" sz="1400" b="0" i="0" u="none" strike="noStrike" dirty="0">
                        <a:solidFill>
                          <a:srgbClr val="000000"/>
                        </a:solidFill>
                        <a:effectLst/>
                        <a:latin typeface="+mn-lt"/>
                      </a:endParaRPr>
                    </a:p>
                  </a:txBody>
                  <a:tcPr marL="0" marR="0" marT="0" marB="0" anchor="b"/>
                </a:tc>
                <a:extLst>
                  <a:ext uri="{0D108BD9-81ED-4DB2-BD59-A6C34878D82A}">
                    <a16:rowId xmlns:a16="http://schemas.microsoft.com/office/drawing/2014/main" val="3223384743"/>
                  </a:ext>
                </a:extLst>
              </a:tr>
              <a:tr h="235170">
                <a:tc>
                  <a:txBody>
                    <a:bodyPr/>
                    <a:lstStyle/>
                    <a:p>
                      <a:pPr algn="l" fontAlgn="b"/>
                      <a:r>
                        <a:rPr lang="en-CA" sz="1400" b="1" i="0" u="none" strike="noStrike" dirty="0">
                          <a:solidFill>
                            <a:srgbClr val="000000"/>
                          </a:solidFill>
                          <a:effectLst/>
                          <a:latin typeface="+mn-lt"/>
                        </a:rPr>
                        <a:t>Total Expenses</a:t>
                      </a:r>
                    </a:p>
                  </a:txBody>
                  <a:tcPr marL="0" marR="0" marT="0" marB="0" anchor="b"/>
                </a:tc>
                <a:tc>
                  <a:txBody>
                    <a:bodyPr/>
                    <a:lstStyle/>
                    <a:p>
                      <a:pPr algn="r" fontAlgn="b"/>
                      <a:r>
                        <a:rPr lang="en-CA" sz="1400" b="1" i="0" u="none" strike="noStrike" dirty="0">
                          <a:solidFill>
                            <a:srgbClr val="000000"/>
                          </a:solidFill>
                          <a:effectLst/>
                          <a:latin typeface="+mn-lt"/>
                        </a:rPr>
                        <a:t>$1,790,165</a:t>
                      </a:r>
                    </a:p>
                  </a:txBody>
                  <a:tcPr marL="0" marR="0" marT="0" marB="0" anchor="b"/>
                </a:tc>
                <a:tc>
                  <a:txBody>
                    <a:bodyPr/>
                    <a:lstStyle/>
                    <a:p>
                      <a:pPr algn="r" fontAlgn="b"/>
                      <a:r>
                        <a:rPr lang="en-CA" sz="1400" b="1" i="0" u="none" strike="noStrike" dirty="0">
                          <a:solidFill>
                            <a:srgbClr val="000000"/>
                          </a:solidFill>
                          <a:effectLst/>
                          <a:latin typeface="+mn-lt"/>
                        </a:rPr>
                        <a:t>$1,814,248</a:t>
                      </a:r>
                    </a:p>
                  </a:txBody>
                  <a:tcPr marL="0" marR="0" marT="0" marB="0" anchor="b"/>
                </a:tc>
                <a:tc>
                  <a:txBody>
                    <a:bodyPr/>
                    <a:lstStyle/>
                    <a:p>
                      <a:pPr algn="r" fontAlgn="b"/>
                      <a:r>
                        <a:rPr lang="en-CA" sz="1400" b="1" i="0" u="none" strike="noStrike" dirty="0">
                          <a:solidFill>
                            <a:srgbClr val="000000"/>
                          </a:solidFill>
                          <a:effectLst/>
                          <a:latin typeface="+mn-lt"/>
                        </a:rPr>
                        <a:t>$1,850,533</a:t>
                      </a:r>
                    </a:p>
                  </a:txBody>
                  <a:tcPr marL="0" marR="0" marT="0" marB="0" anchor="b"/>
                </a:tc>
                <a:tc>
                  <a:txBody>
                    <a:bodyPr/>
                    <a:lstStyle/>
                    <a:p>
                      <a:pPr algn="r" fontAlgn="b"/>
                      <a:r>
                        <a:rPr lang="en-CA" sz="1400" b="1" i="0" u="none" strike="noStrike" dirty="0">
                          <a:solidFill>
                            <a:srgbClr val="000000"/>
                          </a:solidFill>
                          <a:effectLst/>
                          <a:latin typeface="+mn-lt"/>
                        </a:rPr>
                        <a:t>$1,887,543</a:t>
                      </a:r>
                    </a:p>
                  </a:txBody>
                  <a:tcPr marL="0" marR="0" marT="0" marB="0" anchor="b"/>
                </a:tc>
                <a:tc>
                  <a:txBody>
                    <a:bodyPr/>
                    <a:lstStyle/>
                    <a:p>
                      <a:pPr algn="r" fontAlgn="b"/>
                      <a:r>
                        <a:rPr lang="en-CA" sz="1400" b="1" i="0" u="none" strike="noStrike" dirty="0">
                          <a:solidFill>
                            <a:srgbClr val="000000"/>
                          </a:solidFill>
                          <a:effectLst/>
                          <a:latin typeface="+mn-lt"/>
                        </a:rPr>
                        <a:t>$1,925,294</a:t>
                      </a:r>
                    </a:p>
                  </a:txBody>
                  <a:tcPr marL="0" marR="0" marT="0" marB="0" anchor="b"/>
                </a:tc>
                <a:extLst>
                  <a:ext uri="{0D108BD9-81ED-4DB2-BD59-A6C34878D82A}">
                    <a16:rowId xmlns:a16="http://schemas.microsoft.com/office/drawing/2014/main" val="2223076862"/>
                  </a:ext>
                </a:extLst>
              </a:tr>
            </a:tbl>
          </a:graphicData>
        </a:graphic>
      </p:graphicFrame>
      <p:graphicFrame>
        <p:nvGraphicFramePr>
          <p:cNvPr id="8" name="Table 7">
            <a:extLst>
              <a:ext uri="{FF2B5EF4-FFF2-40B4-BE49-F238E27FC236}">
                <a16:creationId xmlns:a16="http://schemas.microsoft.com/office/drawing/2014/main" id="{7D628B35-F2C0-6763-4BFD-35A8D84B7DD5}"/>
              </a:ext>
            </a:extLst>
          </p:cNvPr>
          <p:cNvGraphicFramePr>
            <a:graphicFrameLocks noGrp="1"/>
          </p:cNvGraphicFramePr>
          <p:nvPr>
            <p:extLst>
              <p:ext uri="{D42A27DB-BD31-4B8C-83A1-F6EECF244321}">
                <p14:modId xmlns:p14="http://schemas.microsoft.com/office/powerpoint/2010/main" val="1610998524"/>
              </p:ext>
            </p:extLst>
          </p:nvPr>
        </p:nvGraphicFramePr>
        <p:xfrm>
          <a:off x="964643" y="5268384"/>
          <a:ext cx="10511068" cy="1066800"/>
        </p:xfrm>
        <a:graphic>
          <a:graphicData uri="http://schemas.openxmlformats.org/drawingml/2006/table">
            <a:tbl>
              <a:tblPr>
                <a:tableStyleId>{5C22544A-7EE6-4342-B048-85BDC9FD1C3A}</a:tableStyleId>
              </a:tblPr>
              <a:tblGrid>
                <a:gridCol w="2692444">
                  <a:extLst>
                    <a:ext uri="{9D8B030D-6E8A-4147-A177-3AD203B41FA5}">
                      <a16:colId xmlns:a16="http://schemas.microsoft.com/office/drawing/2014/main" val="2775816595"/>
                    </a:ext>
                  </a:extLst>
                </a:gridCol>
                <a:gridCol w="840379">
                  <a:extLst>
                    <a:ext uri="{9D8B030D-6E8A-4147-A177-3AD203B41FA5}">
                      <a16:colId xmlns:a16="http://schemas.microsoft.com/office/drawing/2014/main" val="3281969051"/>
                    </a:ext>
                  </a:extLst>
                </a:gridCol>
                <a:gridCol w="960434">
                  <a:extLst>
                    <a:ext uri="{9D8B030D-6E8A-4147-A177-3AD203B41FA5}">
                      <a16:colId xmlns:a16="http://schemas.microsoft.com/office/drawing/2014/main" val="1631060656"/>
                    </a:ext>
                  </a:extLst>
                </a:gridCol>
                <a:gridCol w="6017811">
                  <a:extLst>
                    <a:ext uri="{9D8B030D-6E8A-4147-A177-3AD203B41FA5}">
                      <a16:colId xmlns:a16="http://schemas.microsoft.com/office/drawing/2014/main" val="3643617984"/>
                    </a:ext>
                  </a:extLst>
                </a:gridCol>
              </a:tblGrid>
              <a:tr h="178817">
                <a:tc>
                  <a:txBody>
                    <a:bodyPr/>
                    <a:lstStyle/>
                    <a:p>
                      <a:pPr algn="l" fontAlgn="b"/>
                      <a:r>
                        <a:rPr lang="en-CA" sz="1400" u="none" strike="noStrike" dirty="0">
                          <a:solidFill>
                            <a:schemeClr val="bg1"/>
                          </a:solidFill>
                          <a:effectLst/>
                        </a:rPr>
                        <a:t>Operations Training</a:t>
                      </a:r>
                      <a:endParaRPr lang="en-CA" sz="1400" b="0" i="0" u="none" strike="noStrike" dirty="0">
                        <a:solidFill>
                          <a:schemeClr val="bg1"/>
                        </a:solidFill>
                        <a:effectLst/>
                        <a:latin typeface="Calibri" panose="020F0502020204030204" pitchFamily="34" charset="0"/>
                      </a:endParaRPr>
                    </a:p>
                  </a:txBody>
                  <a:tcPr marL="0" marR="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CA" sz="1400" u="none" strike="noStrike" dirty="0">
                          <a:solidFill>
                            <a:schemeClr val="bg1"/>
                          </a:solidFill>
                          <a:effectLst/>
                        </a:rPr>
                        <a:t>Operations</a:t>
                      </a:r>
                      <a:endParaRPr lang="en-CA" sz="1400" b="0" i="0" u="none" strike="noStrike" dirty="0">
                        <a:solidFill>
                          <a:schemeClr val="bg1"/>
                        </a:solidFill>
                        <a:effectLst/>
                        <a:latin typeface="Calibri" panose="020F0502020204030204" pitchFamily="34" charset="0"/>
                      </a:endParaRPr>
                    </a:p>
                  </a:txBody>
                  <a:tcPr marL="0" marR="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fontAlgn="b"/>
                      <a:r>
                        <a:rPr lang="en-CA" sz="1400" u="none" strike="noStrike" dirty="0">
                          <a:solidFill>
                            <a:schemeClr val="bg1"/>
                          </a:solidFill>
                          <a:effectLst/>
                        </a:rPr>
                        <a:t>10,000</a:t>
                      </a:r>
                      <a:endParaRPr lang="en-CA" sz="1400" b="0" i="0" u="none" strike="noStrike" dirty="0">
                        <a:solidFill>
                          <a:schemeClr val="bg1"/>
                        </a:solidFill>
                        <a:effectLst/>
                        <a:latin typeface="Calibri" panose="020F0502020204030204" pitchFamily="34" charset="0"/>
                      </a:endParaRPr>
                    </a:p>
                  </a:txBody>
                  <a:tcPr marL="0" marR="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b"/>
                      <a:r>
                        <a:rPr lang="en-US" sz="1400" u="none" strike="noStrike" dirty="0">
                          <a:solidFill>
                            <a:schemeClr val="bg1"/>
                          </a:solidFill>
                          <a:effectLst/>
                        </a:rPr>
                        <a:t>   Increased training budget to meet operations certification and training  </a:t>
                      </a:r>
                    </a:p>
                    <a:p>
                      <a:pPr algn="l" fontAlgn="b"/>
                      <a:r>
                        <a:rPr lang="en-US" sz="1400" u="none" strike="noStrike" dirty="0">
                          <a:solidFill>
                            <a:schemeClr val="bg1"/>
                          </a:solidFill>
                          <a:effectLst/>
                        </a:rPr>
                        <a:t>   requirements</a:t>
                      </a:r>
                      <a:endParaRPr lang="en-US" sz="1400" b="0" i="0" u="none" strike="noStrike" dirty="0">
                        <a:solidFill>
                          <a:schemeClr val="bg1"/>
                        </a:solidFill>
                        <a:effectLst/>
                        <a:latin typeface="Calibri" panose="020F0502020204030204" pitchFamily="34" charset="0"/>
                      </a:endParaRPr>
                    </a:p>
                  </a:txBody>
                  <a:tcPr marL="0" marR="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689392055"/>
                  </a:ext>
                </a:extLst>
              </a:tr>
              <a:tr h="178817">
                <a:tc>
                  <a:txBody>
                    <a:bodyPr/>
                    <a:lstStyle/>
                    <a:p>
                      <a:pPr algn="l" fontAlgn="b"/>
                      <a:r>
                        <a:rPr lang="en-CA" sz="1400" u="none" strike="noStrike" dirty="0">
                          <a:solidFill>
                            <a:schemeClr val="bg1"/>
                          </a:solidFill>
                          <a:effectLst/>
                        </a:rPr>
                        <a:t>Operations Small Tools &amp; Equipment</a:t>
                      </a:r>
                      <a:endParaRPr lang="en-CA" sz="1400" b="0" i="0" u="none" strike="noStrike" dirty="0">
                        <a:solidFill>
                          <a:schemeClr val="bg1"/>
                        </a:solidFill>
                        <a:effectLst/>
                        <a:latin typeface="Calibri" panose="020F0502020204030204" pitchFamily="34" charset="0"/>
                      </a:endParaRPr>
                    </a:p>
                  </a:txBody>
                  <a:tcPr marL="0" marR="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CA" sz="1400" u="none" strike="noStrike" dirty="0">
                          <a:solidFill>
                            <a:schemeClr val="bg1"/>
                          </a:solidFill>
                          <a:effectLst/>
                        </a:rPr>
                        <a:t>Operations</a:t>
                      </a:r>
                      <a:endParaRPr lang="en-CA" sz="1400" b="0" i="0" u="none" strike="noStrike" dirty="0">
                        <a:solidFill>
                          <a:schemeClr val="bg1"/>
                        </a:solidFill>
                        <a:effectLst/>
                        <a:latin typeface="Calibri" panose="020F0502020204030204" pitchFamily="34" charset="0"/>
                      </a:endParaRPr>
                    </a:p>
                  </a:txBody>
                  <a:tcPr marL="0" marR="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fontAlgn="b"/>
                      <a:r>
                        <a:rPr lang="en-CA" sz="1400" u="none" strike="noStrike" dirty="0">
                          <a:solidFill>
                            <a:schemeClr val="bg1"/>
                          </a:solidFill>
                          <a:effectLst/>
                        </a:rPr>
                        <a:t>10,000</a:t>
                      </a:r>
                      <a:endParaRPr lang="en-CA" sz="1400" b="0" i="0" u="none" strike="noStrike" dirty="0">
                        <a:solidFill>
                          <a:schemeClr val="bg1"/>
                        </a:solidFill>
                        <a:effectLst/>
                        <a:latin typeface="Calibri" panose="020F0502020204030204" pitchFamily="34" charset="0"/>
                      </a:endParaRPr>
                    </a:p>
                  </a:txBody>
                  <a:tcPr marL="0" marR="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b"/>
                      <a:r>
                        <a:rPr lang="en-CA" sz="1400" u="none" strike="noStrike" dirty="0">
                          <a:solidFill>
                            <a:schemeClr val="bg1"/>
                          </a:solidFill>
                          <a:effectLst/>
                        </a:rPr>
                        <a:t>   Tool replacement</a:t>
                      </a:r>
                      <a:endParaRPr lang="en-CA" sz="1400" b="0" i="0" u="none" strike="noStrike" dirty="0">
                        <a:solidFill>
                          <a:schemeClr val="bg1"/>
                        </a:solidFill>
                        <a:effectLst/>
                        <a:latin typeface="Calibri" panose="020F0502020204030204" pitchFamily="34" charset="0"/>
                      </a:endParaRPr>
                    </a:p>
                  </a:txBody>
                  <a:tcPr marL="0" marR="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338212696"/>
                  </a:ext>
                </a:extLst>
              </a:tr>
              <a:tr h="178817">
                <a:tc>
                  <a:txBody>
                    <a:bodyPr/>
                    <a:lstStyle/>
                    <a:p>
                      <a:pPr algn="l" fontAlgn="b"/>
                      <a:r>
                        <a:rPr lang="en-CA" sz="1400" u="none" strike="noStrike" dirty="0">
                          <a:solidFill>
                            <a:schemeClr val="bg1"/>
                          </a:solidFill>
                          <a:effectLst/>
                        </a:rPr>
                        <a:t>Cemetery Supplies and Materials</a:t>
                      </a:r>
                      <a:endParaRPr lang="en-CA" sz="1400" b="0" i="0" u="none" strike="noStrike" dirty="0">
                        <a:solidFill>
                          <a:schemeClr val="bg1"/>
                        </a:solidFill>
                        <a:effectLst/>
                        <a:latin typeface="Calibri" panose="020F0502020204030204" pitchFamily="34" charset="0"/>
                      </a:endParaRPr>
                    </a:p>
                  </a:txBody>
                  <a:tcPr marL="0" marR="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CA" sz="1400" u="none" strike="noStrike" dirty="0">
                          <a:solidFill>
                            <a:schemeClr val="bg1"/>
                          </a:solidFill>
                          <a:effectLst/>
                        </a:rPr>
                        <a:t>Parks</a:t>
                      </a:r>
                      <a:endParaRPr lang="en-CA" sz="1400" b="0" i="0" u="none" strike="noStrike" dirty="0">
                        <a:solidFill>
                          <a:schemeClr val="bg1"/>
                        </a:solidFill>
                        <a:effectLst/>
                        <a:latin typeface="Calibri" panose="020F0502020204030204" pitchFamily="34" charset="0"/>
                      </a:endParaRPr>
                    </a:p>
                  </a:txBody>
                  <a:tcPr marL="0" marR="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fontAlgn="b"/>
                      <a:r>
                        <a:rPr lang="en-CA" sz="1400" u="none" strike="noStrike" dirty="0">
                          <a:solidFill>
                            <a:schemeClr val="bg1"/>
                          </a:solidFill>
                          <a:effectLst/>
                        </a:rPr>
                        <a:t>4,000</a:t>
                      </a:r>
                      <a:endParaRPr lang="en-CA" sz="1400" b="0" i="0" u="none" strike="noStrike" dirty="0">
                        <a:solidFill>
                          <a:schemeClr val="bg1"/>
                        </a:solidFill>
                        <a:effectLst/>
                        <a:latin typeface="Calibri" panose="020F0502020204030204" pitchFamily="34" charset="0"/>
                      </a:endParaRPr>
                    </a:p>
                  </a:txBody>
                  <a:tcPr marL="0" marR="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b"/>
                      <a:r>
                        <a:rPr lang="en-US" sz="1400" u="none" strike="noStrike" dirty="0">
                          <a:solidFill>
                            <a:schemeClr val="bg1"/>
                          </a:solidFill>
                          <a:effectLst/>
                        </a:rPr>
                        <a:t>   Increased liner costs for burials</a:t>
                      </a:r>
                      <a:endParaRPr lang="en-US" sz="1400" b="0" i="0" u="none" strike="noStrike" dirty="0">
                        <a:solidFill>
                          <a:schemeClr val="bg1"/>
                        </a:solidFill>
                        <a:effectLst/>
                        <a:latin typeface="Calibri" panose="020F0502020204030204" pitchFamily="34" charset="0"/>
                      </a:endParaRPr>
                    </a:p>
                  </a:txBody>
                  <a:tcPr marL="0" marR="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608550192"/>
                  </a:ext>
                </a:extLst>
              </a:tr>
              <a:tr h="178817">
                <a:tc>
                  <a:txBody>
                    <a:bodyPr/>
                    <a:lstStyle/>
                    <a:p>
                      <a:pPr algn="l" fontAlgn="b"/>
                      <a:r>
                        <a:rPr lang="en-US" sz="1400" b="0" i="0" u="none" strike="noStrike" dirty="0">
                          <a:solidFill>
                            <a:schemeClr val="bg1"/>
                          </a:solidFill>
                          <a:effectLst/>
                          <a:highlight>
                            <a:srgbClr val="FFFF00"/>
                          </a:highlight>
                          <a:latin typeface="Calibri" panose="020F0502020204030204" pitchFamily="34" charset="0"/>
                        </a:rPr>
                        <a:t>Parking Program</a:t>
                      </a:r>
                      <a:endParaRPr lang="en-CA" sz="1400" b="0" i="0" u="none" strike="noStrike" dirty="0">
                        <a:solidFill>
                          <a:schemeClr val="bg1"/>
                        </a:solidFill>
                        <a:effectLst/>
                        <a:highlight>
                          <a:srgbClr val="FFFF00"/>
                        </a:highlight>
                        <a:latin typeface="Calibri" panose="020F0502020204030204" pitchFamily="34" charset="0"/>
                      </a:endParaRPr>
                    </a:p>
                  </a:txBody>
                  <a:tcPr marL="0" marR="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US" sz="1400" b="0" i="0" u="none" strike="noStrike" dirty="0">
                          <a:solidFill>
                            <a:schemeClr val="bg1"/>
                          </a:solidFill>
                          <a:effectLst/>
                          <a:highlight>
                            <a:srgbClr val="FFFF00"/>
                          </a:highlight>
                          <a:latin typeface="Calibri" panose="020F0502020204030204" pitchFamily="34" charset="0"/>
                        </a:rPr>
                        <a:t>Operations</a:t>
                      </a:r>
                      <a:endParaRPr lang="en-CA" sz="1400" b="0" i="0" u="none" strike="noStrike" dirty="0">
                        <a:solidFill>
                          <a:schemeClr val="bg1"/>
                        </a:solidFill>
                        <a:effectLst/>
                        <a:highlight>
                          <a:srgbClr val="FFFF00"/>
                        </a:highlight>
                        <a:latin typeface="Calibri" panose="020F0502020204030204" pitchFamily="34" charset="0"/>
                      </a:endParaRPr>
                    </a:p>
                  </a:txBody>
                  <a:tcPr marL="0" marR="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fontAlgn="b"/>
                      <a:r>
                        <a:rPr lang="en-US" sz="1400" b="0" i="0" u="none" strike="noStrike" dirty="0">
                          <a:solidFill>
                            <a:schemeClr val="bg1"/>
                          </a:solidFill>
                          <a:effectLst/>
                          <a:highlight>
                            <a:srgbClr val="FFFF00"/>
                          </a:highlight>
                          <a:latin typeface="Calibri" panose="020F0502020204030204" pitchFamily="34" charset="0"/>
                        </a:rPr>
                        <a:t>200,000</a:t>
                      </a:r>
                      <a:endParaRPr lang="en-CA" sz="1400" b="0" i="0" u="none" strike="noStrike" dirty="0">
                        <a:solidFill>
                          <a:schemeClr val="bg1"/>
                        </a:solidFill>
                        <a:effectLst/>
                        <a:highlight>
                          <a:srgbClr val="FFFF00"/>
                        </a:highlight>
                        <a:latin typeface="Calibri" panose="020F0502020204030204" pitchFamily="34" charset="0"/>
                      </a:endParaRPr>
                    </a:p>
                  </a:txBody>
                  <a:tcPr marL="0" marR="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b"/>
                      <a:r>
                        <a:rPr lang="en-US" sz="1400" b="0" i="0" u="none" strike="noStrike" dirty="0">
                          <a:solidFill>
                            <a:schemeClr val="bg1"/>
                          </a:solidFill>
                          <a:effectLst/>
                          <a:highlight>
                            <a:srgbClr val="FFFF00"/>
                          </a:highlight>
                          <a:latin typeface="Calibri" panose="020F0502020204030204" pitchFamily="34" charset="0"/>
                        </a:rPr>
                        <a:t>    $200,000 revenue and expense for potential implementation of parking program</a:t>
                      </a:r>
                    </a:p>
                  </a:txBody>
                  <a:tcPr marL="0" marR="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289194566"/>
                  </a:ext>
                </a:extLst>
              </a:tr>
            </a:tbl>
          </a:graphicData>
        </a:graphic>
      </p:graphicFrame>
    </p:spTree>
    <p:extLst>
      <p:ext uri="{BB962C8B-B14F-4D97-AF65-F5344CB8AC3E}">
        <p14:creationId xmlns:p14="http://schemas.microsoft.com/office/powerpoint/2010/main" val="2138230065"/>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ircuit">
  <a:themeElements>
    <a:clrScheme name="Circuit">
      <a:dk1>
        <a:sysClr val="windowText" lastClr="000000"/>
      </a:dk1>
      <a:lt1>
        <a:sysClr val="window" lastClr="FFFFFF"/>
      </a:lt1>
      <a:dk2>
        <a:srgbClr val="8D1E14"/>
      </a:dk2>
      <a:lt2>
        <a:srgbClr val="FF744E"/>
      </a:lt2>
      <a:accent1>
        <a:srgbClr val="E9B758"/>
      </a:accent1>
      <a:accent2>
        <a:srgbClr val="FE8943"/>
      </a:accent2>
      <a:accent3>
        <a:srgbClr val="AEA27C"/>
      </a:accent3>
      <a:accent4>
        <a:srgbClr val="90B46E"/>
      </a:accent4>
      <a:accent5>
        <a:srgbClr val="71AEC1"/>
      </a:accent5>
      <a:accent6>
        <a:srgbClr val="C98DE7"/>
      </a:accent6>
      <a:hlink>
        <a:srgbClr val="FF7A22"/>
      </a:hlink>
      <a:folHlink>
        <a:srgbClr val="FDCD86"/>
      </a:folHlink>
    </a:clrScheme>
    <a:fontScheme name="Circui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ircuit">
      <a:fillStyleLst>
        <a:solidFill>
          <a:schemeClr val="phClr"/>
        </a:solidFill>
        <a:gradFill rotWithShape="1">
          <a:gsLst>
            <a:gs pos="0">
              <a:schemeClr val="phClr">
                <a:tint val="58000"/>
                <a:satMod val="108000"/>
                <a:lumMod val="110000"/>
              </a:schemeClr>
            </a:gs>
            <a:gs pos="100000">
              <a:schemeClr val="phClr">
                <a:tint val="81000"/>
                <a:satMod val="109000"/>
                <a:lumMod val="105000"/>
              </a:schemeClr>
            </a:gs>
          </a:gsLst>
          <a:lin ang="5040000" scaled="0"/>
        </a:gradFill>
        <a:gradFill rotWithShape="1">
          <a:gsLst>
            <a:gs pos="0">
              <a:schemeClr val="phClr">
                <a:tint val="94000"/>
                <a:satMod val="105000"/>
                <a:lumMod val="102000"/>
              </a:schemeClr>
            </a:gs>
            <a:gs pos="100000">
              <a:schemeClr val="phClr">
                <a:shade val="74000"/>
                <a:satMod val="128000"/>
                <a:lumMod val="10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98000"/>
                <a:hueMod val="88000"/>
                <a:satMod val="148000"/>
                <a:lumMod val="150000"/>
              </a:schemeClr>
            </a:gs>
            <a:gs pos="100000">
              <a:schemeClr val="phClr">
                <a:shade val="92000"/>
                <a:hueMod val="104000"/>
                <a:satMod val="140000"/>
                <a:lumMod val="68000"/>
              </a:schemeClr>
            </a:gs>
          </a:gsLst>
          <a:lin ang="5040000" scaled="0"/>
        </a:gradFill>
        <a:blipFill>
          <a:blip xmlns:r="http://schemas.openxmlformats.org/officeDocument/2006/relationships" r:embed="rId1">
            <a:duotone>
              <a:schemeClr val="phClr">
                <a:shade val="88000"/>
                <a:hueMod val="106000"/>
                <a:satMod val="140000"/>
                <a:lumMod val="54000"/>
              </a:schemeClr>
              <a:schemeClr val="phClr">
                <a:tint val="98000"/>
                <a:hueMod val="92000"/>
                <a:satMod val="150000"/>
                <a:lumMod val="150000"/>
              </a:schemeClr>
            </a:duotone>
          </a:blip>
          <a:stretch/>
        </a:blipFill>
      </a:bgFillStyleLst>
    </a:fmtScheme>
  </a:themeElements>
  <a:objectDefaults/>
  <a:extraClrSchemeLst/>
  <a:extLst>
    <a:ext uri="{05A4C25C-085E-4340-85A3-A5531E510DB2}">
      <thm15:themeFamily xmlns:thm15="http://schemas.microsoft.com/office/thememl/2012/main" name="Circuit" id="{0AC2F7E7-15F5-431C-B2A2-456FE929F56C}" vid="{14971C58-AB76-4A2A-B231-5F8CA03CF49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TM04033919[[fn=Circuit]]</Template>
  <TotalTime>5922</TotalTime>
  <Words>6540</Words>
  <Application>Microsoft Office PowerPoint</Application>
  <PresentationFormat>Widescreen</PresentationFormat>
  <Paragraphs>2240</Paragraphs>
  <Slides>58</Slides>
  <Notes>50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58</vt:i4>
      </vt:variant>
    </vt:vector>
  </HeadingPairs>
  <TitlesOfParts>
    <vt:vector size="65" baseType="lpstr">
      <vt:lpstr>Aptos</vt:lpstr>
      <vt:lpstr>Aptos Narrow</vt:lpstr>
      <vt:lpstr>Arial</vt:lpstr>
      <vt:lpstr>Calibri</vt:lpstr>
      <vt:lpstr>Century Gothic</vt:lpstr>
      <vt:lpstr>Tw Cen MT</vt:lpstr>
      <vt:lpstr>Circuit</vt:lpstr>
      <vt:lpstr>2024 – 2028 Budget</vt:lpstr>
      <vt:lpstr>Budget cycle 2024</vt:lpstr>
      <vt:lpstr>Department overviews</vt:lpstr>
      <vt:lpstr>ADMINISTRATION</vt:lpstr>
      <vt:lpstr>Council</vt:lpstr>
      <vt:lpstr>Planning &amp; development</vt:lpstr>
      <vt:lpstr>Emergency Services &amp; Management</vt:lpstr>
      <vt:lpstr>recreation</vt:lpstr>
      <vt:lpstr>operations</vt:lpstr>
      <vt:lpstr>Summary of significant changes</vt:lpstr>
      <vt:lpstr>Operation projects</vt:lpstr>
      <vt:lpstr>DRAFT  5-YR  Operations SUMMARY</vt:lpstr>
      <vt:lpstr>Operation Expenditure and Revenue Distribution</vt:lpstr>
      <vt:lpstr>Harbour services</vt:lpstr>
      <vt:lpstr>Water Services</vt:lpstr>
      <vt:lpstr>Sanitary system</vt:lpstr>
      <vt:lpstr>Capital works</vt:lpstr>
      <vt:lpstr>2024 – 2028 Capital plan</vt:lpstr>
      <vt:lpstr>PowerPoint Presentation</vt:lpstr>
      <vt:lpstr>Fleet </vt:lpstr>
      <vt:lpstr>PowerPoint Presentation</vt:lpstr>
      <vt:lpstr>PowerPoint Presentation</vt:lpstr>
      <vt:lpstr>Municipal buildings</vt:lpstr>
      <vt:lpstr>PowerPoint Presentation</vt:lpstr>
      <vt:lpstr>Harbour</vt:lpstr>
      <vt:lpstr>PowerPoint Presentation</vt:lpstr>
      <vt:lpstr>Parks and trails</vt:lpstr>
      <vt:lpstr>PowerPoint Presentation</vt:lpstr>
      <vt:lpstr>Affordable housing</vt:lpstr>
      <vt:lpstr>PowerPoint Presentation</vt:lpstr>
      <vt:lpstr>PowerPoint Presentation</vt:lpstr>
      <vt:lpstr>roads</vt:lpstr>
      <vt:lpstr>PowerPoint Presentation</vt:lpstr>
      <vt:lpstr>Emergency services</vt:lpstr>
      <vt:lpstr>PowerPoint Presentation</vt:lpstr>
      <vt:lpstr>Water Capital summary</vt:lpstr>
      <vt:lpstr>Sanitary Capital summary</vt:lpstr>
      <vt:lpstr>Capital revenue and expenditures distribution - 2024</vt:lpstr>
      <vt:lpstr>Capital Summary</vt:lpstr>
      <vt:lpstr>Capital project funding process</vt:lpstr>
      <vt:lpstr>Borrowing - Current</vt:lpstr>
      <vt:lpstr>Debt Funded Projects  Debt funded projects can be deferred although They are all high priorities that need to be funded.  Staff will work on grant offset options as they become available.  Increases in capital requisitions starting in 2024 will reduce but not eliminate the need to borrow in the future.   Borrowing amounts as presented do no include interest which will require increased tax requisitions to cover the principal and interest payments. </vt:lpstr>
      <vt:lpstr>FUNDING BY SOURCE AND YEAR</vt:lpstr>
      <vt:lpstr>Property taxes</vt:lpstr>
      <vt:lpstr>% change in residential Assessed value </vt:lpstr>
      <vt:lpstr>% change in Business Assessed value</vt:lpstr>
      <vt:lpstr>Average assessed values  for 2024 Completed Roll</vt:lpstr>
      <vt:lpstr>Non-market Changes </vt:lpstr>
      <vt:lpstr>Indicative Tax Rate Increases - 2024</vt:lpstr>
      <vt:lpstr>2024 Tax Requisition Change Summary</vt:lpstr>
      <vt:lpstr>Updated 2024 Capital Requisition </vt:lpstr>
      <vt:lpstr>2024 Tax Requisition Change Summary Updated </vt:lpstr>
      <vt:lpstr>(OPTION A) average 2024 Potential property tax implications by class and average assessed value  based on 15.73% Residential Rate</vt:lpstr>
      <vt:lpstr>Potential Residential Property Tax Impacts – single family homes</vt:lpstr>
      <vt:lpstr>Potential Property Tax Impact other home types</vt:lpstr>
      <vt:lpstr>Potential Business  Property Tax Impacts</vt:lpstr>
      <vt:lpstr>Potential Split class &amp; Business Property Tax Impacts</vt:lpstr>
      <vt:lpstr>Next steps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2024 – 2028 Budget</dc:title>
  <dc:creator>Duane Lawrence</dc:creator>
  <cp:lastModifiedBy>Samantha McCullough</cp:lastModifiedBy>
  <cp:revision>62</cp:revision>
  <dcterms:created xsi:type="dcterms:W3CDTF">2023-12-20T16:07:07Z</dcterms:created>
  <dcterms:modified xsi:type="dcterms:W3CDTF">2024-02-28T21:24:29Z</dcterms:modified>
</cp:coreProperties>
</file>