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632" r:id="rId2"/>
    <p:sldId id="654" r:id="rId3"/>
    <p:sldId id="754" r:id="rId4"/>
    <p:sldId id="655" r:id="rId5"/>
    <p:sldId id="65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5873E2-0344-4FB6-BEFB-9EB5B7A6C935}" type="datetimeFigureOut">
              <a:rPr lang="en-CA" smtClean="0"/>
              <a:t>2022-03-17</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B2FB2C-C2FC-4AD3-88F8-7AC53EEDB725}" type="slidenum">
              <a:rPr lang="en-CA" smtClean="0"/>
              <a:t>‹#›</a:t>
            </a:fld>
            <a:endParaRPr lang="en-CA"/>
          </a:p>
        </p:txBody>
      </p:sp>
    </p:spTree>
    <p:extLst>
      <p:ext uri="{BB962C8B-B14F-4D97-AF65-F5344CB8AC3E}">
        <p14:creationId xmlns:p14="http://schemas.microsoft.com/office/powerpoint/2010/main" val="3874100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97D68BF-3353-466C-B8B4-0FA89881177A}" type="slidenum">
              <a:rPr lang="en-CA" smtClean="0"/>
              <a:t>1</a:t>
            </a:fld>
            <a:endParaRPr lang="en-CA" dirty="0"/>
          </a:p>
        </p:txBody>
      </p:sp>
    </p:spTree>
    <p:extLst>
      <p:ext uri="{BB962C8B-B14F-4D97-AF65-F5344CB8AC3E}">
        <p14:creationId xmlns:p14="http://schemas.microsoft.com/office/powerpoint/2010/main" val="2758057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Mill Rate for Residential is 2.376124</a:t>
            </a:r>
          </a:p>
          <a:p>
            <a:r>
              <a:rPr lang="en-CA" dirty="0"/>
              <a:t>Mill Rate for Business is 9.733087</a:t>
            </a:r>
          </a:p>
          <a:p>
            <a:endParaRPr lang="en-CA" dirty="0"/>
          </a:p>
          <a:p>
            <a:endParaRPr lang="en-CA" dirty="0"/>
          </a:p>
          <a:p>
            <a:r>
              <a:rPr lang="en-CA" dirty="0"/>
              <a:t>In the first example this is a house I follow on Pine St who’s assessment went up 25% this year.  However it is well below the average so he is looking at a potential decrease in general municipal taxes in 2022.</a:t>
            </a:r>
          </a:p>
          <a:p>
            <a:endParaRPr lang="en-CA" dirty="0"/>
          </a:p>
          <a:p>
            <a:r>
              <a:rPr lang="en-CA" dirty="0"/>
              <a:t>In the second example the home on Helen has increased almost 39% and thus will pay about $100. However this is not quite the full 8.07%.  It’s about 7%</a:t>
            </a:r>
          </a:p>
          <a:p>
            <a:endParaRPr lang="en-CA" dirty="0"/>
          </a:p>
          <a:p>
            <a:r>
              <a:rPr lang="en-CA" dirty="0"/>
              <a:t>Third example the assessment went up over the 43% average and thus is paying more this year. </a:t>
            </a:r>
          </a:p>
          <a:p>
            <a:endParaRPr lang="en-CA" dirty="0"/>
          </a:p>
          <a:p>
            <a:endParaRPr lang="en-CA" dirty="0"/>
          </a:p>
        </p:txBody>
      </p:sp>
      <p:sp>
        <p:nvSpPr>
          <p:cNvPr id="4" name="Slide Number Placeholder 3"/>
          <p:cNvSpPr>
            <a:spLocks noGrp="1"/>
          </p:cNvSpPr>
          <p:nvPr>
            <p:ph type="sldNum" sz="quarter" idx="5"/>
          </p:nvPr>
        </p:nvSpPr>
        <p:spPr/>
        <p:txBody>
          <a:bodyPr/>
          <a:lstStyle/>
          <a:p>
            <a:fld id="{A97D68BF-3353-466C-B8B4-0FA89881177A}" type="slidenum">
              <a:rPr lang="en-CA" smtClean="0"/>
              <a:t>2</a:t>
            </a:fld>
            <a:endParaRPr lang="en-CA"/>
          </a:p>
        </p:txBody>
      </p:sp>
    </p:spTree>
    <p:extLst>
      <p:ext uri="{BB962C8B-B14F-4D97-AF65-F5344CB8AC3E}">
        <p14:creationId xmlns:p14="http://schemas.microsoft.com/office/powerpoint/2010/main" val="1818330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This first one is a home on Tyee Terrace, most of which have huge increases in their assessed value this year. They could pay approximately $377 more in Municipal taxes in 2022.  However, this is a nightly rental cabin that pays residential tax, not business. </a:t>
            </a:r>
          </a:p>
          <a:p>
            <a:endParaRPr lang="en-CA" dirty="0"/>
          </a:p>
          <a:p>
            <a:r>
              <a:rPr lang="en-CA" dirty="0"/>
              <a:t>Business Class is challenging.  You remember in 2021 Assessed values were decreased for many businesses.  In 2021 if the assessed value stayed the same they actually had to pay more as the burden of the other businesses assessed value decreases shifted to them.   This year the class has lifted up so he will pay a bit less, but still more than in 2020.</a:t>
            </a:r>
          </a:p>
          <a:p>
            <a:endParaRPr lang="en-CA" dirty="0"/>
          </a:p>
          <a:p>
            <a:r>
              <a:rPr lang="en-CA" dirty="0"/>
              <a:t>Business example last is on Forbes (storage place)</a:t>
            </a:r>
          </a:p>
          <a:p>
            <a:endParaRPr lang="en-CA" dirty="0"/>
          </a:p>
          <a:p>
            <a:endParaRPr lang="en-CA" dirty="0"/>
          </a:p>
          <a:p>
            <a:r>
              <a:rPr lang="en-CA" dirty="0"/>
              <a:t>Mill Rate for Residential is 2.376124</a:t>
            </a:r>
          </a:p>
          <a:p>
            <a:r>
              <a:rPr lang="en-CA" dirty="0"/>
              <a:t>Mill Rate for Business is 9.733087</a:t>
            </a:r>
          </a:p>
          <a:p>
            <a:endParaRPr lang="en-CA" dirty="0"/>
          </a:p>
          <a:p>
            <a:endParaRPr lang="en-CA" dirty="0"/>
          </a:p>
        </p:txBody>
      </p:sp>
      <p:sp>
        <p:nvSpPr>
          <p:cNvPr id="4" name="Slide Number Placeholder 3"/>
          <p:cNvSpPr>
            <a:spLocks noGrp="1"/>
          </p:cNvSpPr>
          <p:nvPr>
            <p:ph type="sldNum" sz="quarter" idx="5"/>
          </p:nvPr>
        </p:nvSpPr>
        <p:spPr/>
        <p:txBody>
          <a:bodyPr/>
          <a:lstStyle/>
          <a:p>
            <a:fld id="{A97D68BF-3353-466C-B8B4-0FA89881177A}" type="slidenum">
              <a:rPr lang="en-CA" smtClean="0"/>
              <a:t>3</a:t>
            </a:fld>
            <a:endParaRPr lang="en-CA"/>
          </a:p>
        </p:txBody>
      </p:sp>
    </p:spTree>
    <p:extLst>
      <p:ext uri="{BB962C8B-B14F-4D97-AF65-F5344CB8AC3E}">
        <p14:creationId xmlns:p14="http://schemas.microsoft.com/office/powerpoint/2010/main" val="3467782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err="1"/>
              <a:t>Pluvio</a:t>
            </a:r>
            <a:r>
              <a:rPr lang="en-CA" dirty="0"/>
              <a:t>. In this case the increase is not the full 8.07% because the assessed value is still under the 43% average.  In 2022 still not paying as much as in 2020.</a:t>
            </a:r>
          </a:p>
          <a:p>
            <a:endParaRPr lang="en-CA" dirty="0"/>
          </a:p>
        </p:txBody>
      </p:sp>
      <p:sp>
        <p:nvSpPr>
          <p:cNvPr id="4" name="Slide Number Placeholder 3"/>
          <p:cNvSpPr>
            <a:spLocks noGrp="1"/>
          </p:cNvSpPr>
          <p:nvPr>
            <p:ph type="sldNum" sz="quarter" idx="5"/>
          </p:nvPr>
        </p:nvSpPr>
        <p:spPr/>
        <p:txBody>
          <a:bodyPr/>
          <a:lstStyle/>
          <a:p>
            <a:fld id="{A97D68BF-3353-466C-B8B4-0FA89881177A}" type="slidenum">
              <a:rPr lang="en-CA" smtClean="0"/>
              <a:t>4</a:t>
            </a:fld>
            <a:endParaRPr lang="en-CA"/>
          </a:p>
        </p:txBody>
      </p:sp>
    </p:spTree>
    <p:extLst>
      <p:ext uri="{BB962C8B-B14F-4D97-AF65-F5344CB8AC3E}">
        <p14:creationId xmlns:p14="http://schemas.microsoft.com/office/powerpoint/2010/main" val="1279934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Mill Rate for Residential is 2.376124</a:t>
            </a:r>
          </a:p>
          <a:p>
            <a:r>
              <a:rPr lang="en-CA" dirty="0"/>
              <a:t>Mill Rate for Business is 9.733087</a:t>
            </a:r>
          </a:p>
          <a:p>
            <a:endParaRPr lang="en-CA" dirty="0"/>
          </a:p>
          <a:p>
            <a:r>
              <a:rPr lang="en-CA" dirty="0"/>
              <a:t>Ok so this is the slide that everyone sees and their eyes go deer in the headlights.  In order to balance our core services (with the exception of debt servicing) I need an overall increase of 8.07% in most classes.   I want to make it clear that this does not mean the municipal portion of your tax bill will go up 8.07%. Nor does it mean your taxes will increase by 43% either.  It’s all relative to the average change in your class.  Let me demonstrate!</a:t>
            </a:r>
          </a:p>
        </p:txBody>
      </p:sp>
      <p:sp>
        <p:nvSpPr>
          <p:cNvPr id="4" name="Slide Number Placeholder 3"/>
          <p:cNvSpPr>
            <a:spLocks noGrp="1"/>
          </p:cNvSpPr>
          <p:nvPr>
            <p:ph type="sldNum" sz="quarter" idx="5"/>
          </p:nvPr>
        </p:nvSpPr>
        <p:spPr/>
        <p:txBody>
          <a:bodyPr/>
          <a:lstStyle/>
          <a:p>
            <a:fld id="{A97D68BF-3353-466C-B8B4-0FA89881177A}" type="slidenum">
              <a:rPr lang="en-CA" smtClean="0"/>
              <a:t>5</a:t>
            </a:fld>
            <a:endParaRPr lang="en-CA"/>
          </a:p>
        </p:txBody>
      </p:sp>
    </p:spTree>
    <p:extLst>
      <p:ext uri="{BB962C8B-B14F-4D97-AF65-F5344CB8AC3E}">
        <p14:creationId xmlns:p14="http://schemas.microsoft.com/office/powerpoint/2010/main" val="4236931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ED2F2-8001-4DC3-932C-57D7147769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93D8E39F-16A8-49A1-A371-4815C834E7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C8A0D164-E600-46E9-B37B-3D5BB9978E4B}"/>
              </a:ext>
            </a:extLst>
          </p:cNvPr>
          <p:cNvSpPr>
            <a:spLocks noGrp="1"/>
          </p:cNvSpPr>
          <p:nvPr>
            <p:ph type="dt" sz="half" idx="10"/>
          </p:nvPr>
        </p:nvSpPr>
        <p:spPr/>
        <p:txBody>
          <a:bodyPr/>
          <a:lstStyle/>
          <a:p>
            <a:fld id="{72890BD0-265F-41D6-95B5-2C04C10DE2FF}" type="datetimeFigureOut">
              <a:rPr lang="en-CA" smtClean="0"/>
              <a:t>2022-03-17</a:t>
            </a:fld>
            <a:endParaRPr lang="en-CA"/>
          </a:p>
        </p:txBody>
      </p:sp>
      <p:sp>
        <p:nvSpPr>
          <p:cNvPr id="5" name="Footer Placeholder 4">
            <a:extLst>
              <a:ext uri="{FF2B5EF4-FFF2-40B4-BE49-F238E27FC236}">
                <a16:creationId xmlns:a16="http://schemas.microsoft.com/office/drawing/2014/main" id="{E42B4DF6-902D-489C-ADA5-0ADEC9AB031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6A92439-C9BB-4F9B-96B3-A6B8693F831B}"/>
              </a:ext>
            </a:extLst>
          </p:cNvPr>
          <p:cNvSpPr>
            <a:spLocks noGrp="1"/>
          </p:cNvSpPr>
          <p:nvPr>
            <p:ph type="sldNum" sz="quarter" idx="12"/>
          </p:nvPr>
        </p:nvSpPr>
        <p:spPr/>
        <p:txBody>
          <a:bodyPr/>
          <a:lstStyle/>
          <a:p>
            <a:fld id="{895C5F0F-2064-4C20-9868-C719F3311BC3}" type="slidenum">
              <a:rPr lang="en-CA" smtClean="0"/>
              <a:t>‹#›</a:t>
            </a:fld>
            <a:endParaRPr lang="en-CA"/>
          </a:p>
        </p:txBody>
      </p:sp>
    </p:spTree>
    <p:extLst>
      <p:ext uri="{BB962C8B-B14F-4D97-AF65-F5344CB8AC3E}">
        <p14:creationId xmlns:p14="http://schemas.microsoft.com/office/powerpoint/2010/main" val="1656647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4E7B5-1C5E-4B56-A583-FBEE554B3EAF}"/>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8BAE2FF-2BFA-4839-930F-AC9F33532F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3D85401-B3C1-4C88-8B97-2AD34D6DF932}"/>
              </a:ext>
            </a:extLst>
          </p:cNvPr>
          <p:cNvSpPr>
            <a:spLocks noGrp="1"/>
          </p:cNvSpPr>
          <p:nvPr>
            <p:ph type="dt" sz="half" idx="10"/>
          </p:nvPr>
        </p:nvSpPr>
        <p:spPr/>
        <p:txBody>
          <a:bodyPr/>
          <a:lstStyle/>
          <a:p>
            <a:fld id="{72890BD0-265F-41D6-95B5-2C04C10DE2FF}" type="datetimeFigureOut">
              <a:rPr lang="en-CA" smtClean="0"/>
              <a:t>2022-03-17</a:t>
            </a:fld>
            <a:endParaRPr lang="en-CA"/>
          </a:p>
        </p:txBody>
      </p:sp>
      <p:sp>
        <p:nvSpPr>
          <p:cNvPr id="5" name="Footer Placeholder 4">
            <a:extLst>
              <a:ext uri="{FF2B5EF4-FFF2-40B4-BE49-F238E27FC236}">
                <a16:creationId xmlns:a16="http://schemas.microsoft.com/office/drawing/2014/main" id="{04C32401-4578-4366-B2F8-82756468E90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D57655A-8B45-490F-972A-9C7CC9C0B2A9}"/>
              </a:ext>
            </a:extLst>
          </p:cNvPr>
          <p:cNvSpPr>
            <a:spLocks noGrp="1"/>
          </p:cNvSpPr>
          <p:nvPr>
            <p:ph type="sldNum" sz="quarter" idx="12"/>
          </p:nvPr>
        </p:nvSpPr>
        <p:spPr/>
        <p:txBody>
          <a:bodyPr/>
          <a:lstStyle/>
          <a:p>
            <a:fld id="{895C5F0F-2064-4C20-9868-C719F3311BC3}" type="slidenum">
              <a:rPr lang="en-CA" smtClean="0"/>
              <a:t>‹#›</a:t>
            </a:fld>
            <a:endParaRPr lang="en-CA"/>
          </a:p>
        </p:txBody>
      </p:sp>
    </p:spTree>
    <p:extLst>
      <p:ext uri="{BB962C8B-B14F-4D97-AF65-F5344CB8AC3E}">
        <p14:creationId xmlns:p14="http://schemas.microsoft.com/office/powerpoint/2010/main" val="2031386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36D9D5-FE45-43F6-923C-AC9754513F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8D0299A-F4C6-46ED-BA23-7D15531D54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FAE371A-0862-48B6-8CD9-4F3C6011185D}"/>
              </a:ext>
            </a:extLst>
          </p:cNvPr>
          <p:cNvSpPr>
            <a:spLocks noGrp="1"/>
          </p:cNvSpPr>
          <p:nvPr>
            <p:ph type="dt" sz="half" idx="10"/>
          </p:nvPr>
        </p:nvSpPr>
        <p:spPr/>
        <p:txBody>
          <a:bodyPr/>
          <a:lstStyle/>
          <a:p>
            <a:fld id="{72890BD0-265F-41D6-95B5-2C04C10DE2FF}" type="datetimeFigureOut">
              <a:rPr lang="en-CA" smtClean="0"/>
              <a:t>2022-03-17</a:t>
            </a:fld>
            <a:endParaRPr lang="en-CA"/>
          </a:p>
        </p:txBody>
      </p:sp>
      <p:sp>
        <p:nvSpPr>
          <p:cNvPr id="5" name="Footer Placeholder 4">
            <a:extLst>
              <a:ext uri="{FF2B5EF4-FFF2-40B4-BE49-F238E27FC236}">
                <a16:creationId xmlns:a16="http://schemas.microsoft.com/office/drawing/2014/main" id="{59546503-E62E-4B15-9A5F-CE2C1186889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94B1FDA-846B-4462-A8E1-FAB40330D053}"/>
              </a:ext>
            </a:extLst>
          </p:cNvPr>
          <p:cNvSpPr>
            <a:spLocks noGrp="1"/>
          </p:cNvSpPr>
          <p:nvPr>
            <p:ph type="sldNum" sz="quarter" idx="12"/>
          </p:nvPr>
        </p:nvSpPr>
        <p:spPr/>
        <p:txBody>
          <a:bodyPr/>
          <a:lstStyle/>
          <a:p>
            <a:fld id="{895C5F0F-2064-4C20-9868-C719F3311BC3}" type="slidenum">
              <a:rPr lang="en-CA" smtClean="0"/>
              <a:t>‹#›</a:t>
            </a:fld>
            <a:endParaRPr lang="en-CA"/>
          </a:p>
        </p:txBody>
      </p:sp>
    </p:spTree>
    <p:extLst>
      <p:ext uri="{BB962C8B-B14F-4D97-AF65-F5344CB8AC3E}">
        <p14:creationId xmlns:p14="http://schemas.microsoft.com/office/powerpoint/2010/main" val="4149064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864F5-32B9-466C-A7C4-46409BBD950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84E60A5-C23D-4F6D-97B5-D4408FF6B8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1ECA8A7-3389-4A8F-9D2E-C0035FBF68F8}"/>
              </a:ext>
            </a:extLst>
          </p:cNvPr>
          <p:cNvSpPr>
            <a:spLocks noGrp="1"/>
          </p:cNvSpPr>
          <p:nvPr>
            <p:ph type="dt" sz="half" idx="10"/>
          </p:nvPr>
        </p:nvSpPr>
        <p:spPr/>
        <p:txBody>
          <a:bodyPr/>
          <a:lstStyle/>
          <a:p>
            <a:fld id="{72890BD0-265F-41D6-95B5-2C04C10DE2FF}" type="datetimeFigureOut">
              <a:rPr lang="en-CA" smtClean="0"/>
              <a:t>2022-03-17</a:t>
            </a:fld>
            <a:endParaRPr lang="en-CA"/>
          </a:p>
        </p:txBody>
      </p:sp>
      <p:sp>
        <p:nvSpPr>
          <p:cNvPr id="5" name="Footer Placeholder 4">
            <a:extLst>
              <a:ext uri="{FF2B5EF4-FFF2-40B4-BE49-F238E27FC236}">
                <a16:creationId xmlns:a16="http://schemas.microsoft.com/office/drawing/2014/main" id="{89BBF4B6-7D77-4E71-966A-FBA1F75B62F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04F81D2-7B75-4222-8A73-E48ABF5B07DC}"/>
              </a:ext>
            </a:extLst>
          </p:cNvPr>
          <p:cNvSpPr>
            <a:spLocks noGrp="1"/>
          </p:cNvSpPr>
          <p:nvPr>
            <p:ph type="sldNum" sz="quarter" idx="12"/>
          </p:nvPr>
        </p:nvSpPr>
        <p:spPr/>
        <p:txBody>
          <a:bodyPr/>
          <a:lstStyle/>
          <a:p>
            <a:fld id="{895C5F0F-2064-4C20-9868-C719F3311BC3}" type="slidenum">
              <a:rPr lang="en-CA" smtClean="0"/>
              <a:t>‹#›</a:t>
            </a:fld>
            <a:endParaRPr lang="en-CA"/>
          </a:p>
        </p:txBody>
      </p:sp>
    </p:spTree>
    <p:extLst>
      <p:ext uri="{BB962C8B-B14F-4D97-AF65-F5344CB8AC3E}">
        <p14:creationId xmlns:p14="http://schemas.microsoft.com/office/powerpoint/2010/main" val="3843589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CF4BF-0A88-455B-952B-4786C9C312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4BAB3D71-E026-44F2-B8FF-D7947942A5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EF7E07-33B9-4DFF-9F59-C6511904546A}"/>
              </a:ext>
            </a:extLst>
          </p:cNvPr>
          <p:cNvSpPr>
            <a:spLocks noGrp="1"/>
          </p:cNvSpPr>
          <p:nvPr>
            <p:ph type="dt" sz="half" idx="10"/>
          </p:nvPr>
        </p:nvSpPr>
        <p:spPr/>
        <p:txBody>
          <a:bodyPr/>
          <a:lstStyle/>
          <a:p>
            <a:fld id="{72890BD0-265F-41D6-95B5-2C04C10DE2FF}" type="datetimeFigureOut">
              <a:rPr lang="en-CA" smtClean="0"/>
              <a:t>2022-03-17</a:t>
            </a:fld>
            <a:endParaRPr lang="en-CA"/>
          </a:p>
        </p:txBody>
      </p:sp>
      <p:sp>
        <p:nvSpPr>
          <p:cNvPr id="5" name="Footer Placeholder 4">
            <a:extLst>
              <a:ext uri="{FF2B5EF4-FFF2-40B4-BE49-F238E27FC236}">
                <a16:creationId xmlns:a16="http://schemas.microsoft.com/office/drawing/2014/main" id="{279AE447-A3CD-4C23-B175-25520553718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57D1655-1D56-4187-A7C4-B0D91FA70666}"/>
              </a:ext>
            </a:extLst>
          </p:cNvPr>
          <p:cNvSpPr>
            <a:spLocks noGrp="1"/>
          </p:cNvSpPr>
          <p:nvPr>
            <p:ph type="sldNum" sz="quarter" idx="12"/>
          </p:nvPr>
        </p:nvSpPr>
        <p:spPr/>
        <p:txBody>
          <a:bodyPr/>
          <a:lstStyle/>
          <a:p>
            <a:fld id="{895C5F0F-2064-4C20-9868-C719F3311BC3}" type="slidenum">
              <a:rPr lang="en-CA" smtClean="0"/>
              <a:t>‹#›</a:t>
            </a:fld>
            <a:endParaRPr lang="en-CA"/>
          </a:p>
        </p:txBody>
      </p:sp>
    </p:spTree>
    <p:extLst>
      <p:ext uri="{BB962C8B-B14F-4D97-AF65-F5344CB8AC3E}">
        <p14:creationId xmlns:p14="http://schemas.microsoft.com/office/powerpoint/2010/main" val="548314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D688A-6AAE-4F88-BB1A-458A4EDC518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ABEE3EA-2C21-42E9-8716-3E635731A2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D4AE89FB-10BE-43D9-BE6E-1B131947F6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3627667C-3C96-42BE-A98A-43BEBBE0CB89}"/>
              </a:ext>
            </a:extLst>
          </p:cNvPr>
          <p:cNvSpPr>
            <a:spLocks noGrp="1"/>
          </p:cNvSpPr>
          <p:nvPr>
            <p:ph type="dt" sz="half" idx="10"/>
          </p:nvPr>
        </p:nvSpPr>
        <p:spPr/>
        <p:txBody>
          <a:bodyPr/>
          <a:lstStyle/>
          <a:p>
            <a:fld id="{72890BD0-265F-41D6-95B5-2C04C10DE2FF}" type="datetimeFigureOut">
              <a:rPr lang="en-CA" smtClean="0"/>
              <a:t>2022-03-17</a:t>
            </a:fld>
            <a:endParaRPr lang="en-CA"/>
          </a:p>
        </p:txBody>
      </p:sp>
      <p:sp>
        <p:nvSpPr>
          <p:cNvPr id="6" name="Footer Placeholder 5">
            <a:extLst>
              <a:ext uri="{FF2B5EF4-FFF2-40B4-BE49-F238E27FC236}">
                <a16:creationId xmlns:a16="http://schemas.microsoft.com/office/drawing/2014/main" id="{A0D1E8AC-E9E2-4FEE-8B9E-9C13515A6E6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7C644BD-C281-42EC-B290-FDC988B15D0A}"/>
              </a:ext>
            </a:extLst>
          </p:cNvPr>
          <p:cNvSpPr>
            <a:spLocks noGrp="1"/>
          </p:cNvSpPr>
          <p:nvPr>
            <p:ph type="sldNum" sz="quarter" idx="12"/>
          </p:nvPr>
        </p:nvSpPr>
        <p:spPr/>
        <p:txBody>
          <a:bodyPr/>
          <a:lstStyle/>
          <a:p>
            <a:fld id="{895C5F0F-2064-4C20-9868-C719F3311BC3}" type="slidenum">
              <a:rPr lang="en-CA" smtClean="0"/>
              <a:t>‹#›</a:t>
            </a:fld>
            <a:endParaRPr lang="en-CA"/>
          </a:p>
        </p:txBody>
      </p:sp>
    </p:spTree>
    <p:extLst>
      <p:ext uri="{BB962C8B-B14F-4D97-AF65-F5344CB8AC3E}">
        <p14:creationId xmlns:p14="http://schemas.microsoft.com/office/powerpoint/2010/main" val="3601524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A7006-EC15-46D7-B9A1-56EDFBE70AA9}"/>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10891D8-439D-4A1F-9B21-20DAEEC0A7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3865FA-B10A-4805-8EE1-CAE5E5497BA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A5BFE9E6-CB39-4585-9122-777BFC9571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D8A0FB-B722-47D0-AEC4-CE50DBFB25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2CBC0711-88FB-473B-8E79-117179FD45F8}"/>
              </a:ext>
            </a:extLst>
          </p:cNvPr>
          <p:cNvSpPr>
            <a:spLocks noGrp="1"/>
          </p:cNvSpPr>
          <p:nvPr>
            <p:ph type="dt" sz="half" idx="10"/>
          </p:nvPr>
        </p:nvSpPr>
        <p:spPr/>
        <p:txBody>
          <a:bodyPr/>
          <a:lstStyle/>
          <a:p>
            <a:fld id="{72890BD0-265F-41D6-95B5-2C04C10DE2FF}" type="datetimeFigureOut">
              <a:rPr lang="en-CA" smtClean="0"/>
              <a:t>2022-03-17</a:t>
            </a:fld>
            <a:endParaRPr lang="en-CA"/>
          </a:p>
        </p:txBody>
      </p:sp>
      <p:sp>
        <p:nvSpPr>
          <p:cNvPr id="8" name="Footer Placeholder 7">
            <a:extLst>
              <a:ext uri="{FF2B5EF4-FFF2-40B4-BE49-F238E27FC236}">
                <a16:creationId xmlns:a16="http://schemas.microsoft.com/office/drawing/2014/main" id="{393522B5-3F80-4CBB-80BC-7D988B8AF558}"/>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BABD289B-7781-442F-9076-A076892D4CCB}"/>
              </a:ext>
            </a:extLst>
          </p:cNvPr>
          <p:cNvSpPr>
            <a:spLocks noGrp="1"/>
          </p:cNvSpPr>
          <p:nvPr>
            <p:ph type="sldNum" sz="quarter" idx="12"/>
          </p:nvPr>
        </p:nvSpPr>
        <p:spPr/>
        <p:txBody>
          <a:bodyPr/>
          <a:lstStyle/>
          <a:p>
            <a:fld id="{895C5F0F-2064-4C20-9868-C719F3311BC3}" type="slidenum">
              <a:rPr lang="en-CA" smtClean="0"/>
              <a:t>‹#›</a:t>
            </a:fld>
            <a:endParaRPr lang="en-CA"/>
          </a:p>
        </p:txBody>
      </p:sp>
    </p:spTree>
    <p:extLst>
      <p:ext uri="{BB962C8B-B14F-4D97-AF65-F5344CB8AC3E}">
        <p14:creationId xmlns:p14="http://schemas.microsoft.com/office/powerpoint/2010/main" val="4271244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F2F30-3B38-4BE9-9A47-4F05452445D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1ECC5AA0-148B-42ED-858F-6A0AA7723A92}"/>
              </a:ext>
            </a:extLst>
          </p:cNvPr>
          <p:cNvSpPr>
            <a:spLocks noGrp="1"/>
          </p:cNvSpPr>
          <p:nvPr>
            <p:ph type="dt" sz="half" idx="10"/>
          </p:nvPr>
        </p:nvSpPr>
        <p:spPr/>
        <p:txBody>
          <a:bodyPr/>
          <a:lstStyle/>
          <a:p>
            <a:fld id="{72890BD0-265F-41D6-95B5-2C04C10DE2FF}" type="datetimeFigureOut">
              <a:rPr lang="en-CA" smtClean="0"/>
              <a:t>2022-03-17</a:t>
            </a:fld>
            <a:endParaRPr lang="en-CA"/>
          </a:p>
        </p:txBody>
      </p:sp>
      <p:sp>
        <p:nvSpPr>
          <p:cNvPr id="4" name="Footer Placeholder 3">
            <a:extLst>
              <a:ext uri="{FF2B5EF4-FFF2-40B4-BE49-F238E27FC236}">
                <a16:creationId xmlns:a16="http://schemas.microsoft.com/office/drawing/2014/main" id="{1A30F9DF-85D4-4AF6-8F45-C221398A2915}"/>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329FEF11-7D73-4162-811F-0D9FCD263972}"/>
              </a:ext>
            </a:extLst>
          </p:cNvPr>
          <p:cNvSpPr>
            <a:spLocks noGrp="1"/>
          </p:cNvSpPr>
          <p:nvPr>
            <p:ph type="sldNum" sz="quarter" idx="12"/>
          </p:nvPr>
        </p:nvSpPr>
        <p:spPr/>
        <p:txBody>
          <a:bodyPr/>
          <a:lstStyle/>
          <a:p>
            <a:fld id="{895C5F0F-2064-4C20-9868-C719F3311BC3}" type="slidenum">
              <a:rPr lang="en-CA" smtClean="0"/>
              <a:t>‹#›</a:t>
            </a:fld>
            <a:endParaRPr lang="en-CA"/>
          </a:p>
        </p:txBody>
      </p:sp>
    </p:spTree>
    <p:extLst>
      <p:ext uri="{BB962C8B-B14F-4D97-AF65-F5344CB8AC3E}">
        <p14:creationId xmlns:p14="http://schemas.microsoft.com/office/powerpoint/2010/main" val="4053310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100D26-F826-4443-9798-6FB61D0C0B68}"/>
              </a:ext>
            </a:extLst>
          </p:cNvPr>
          <p:cNvSpPr>
            <a:spLocks noGrp="1"/>
          </p:cNvSpPr>
          <p:nvPr>
            <p:ph type="dt" sz="half" idx="10"/>
          </p:nvPr>
        </p:nvSpPr>
        <p:spPr/>
        <p:txBody>
          <a:bodyPr/>
          <a:lstStyle/>
          <a:p>
            <a:fld id="{72890BD0-265F-41D6-95B5-2C04C10DE2FF}" type="datetimeFigureOut">
              <a:rPr lang="en-CA" smtClean="0"/>
              <a:t>2022-03-17</a:t>
            </a:fld>
            <a:endParaRPr lang="en-CA"/>
          </a:p>
        </p:txBody>
      </p:sp>
      <p:sp>
        <p:nvSpPr>
          <p:cNvPr id="3" name="Footer Placeholder 2">
            <a:extLst>
              <a:ext uri="{FF2B5EF4-FFF2-40B4-BE49-F238E27FC236}">
                <a16:creationId xmlns:a16="http://schemas.microsoft.com/office/drawing/2014/main" id="{DFFD1228-7578-4E47-BEB1-FACBF7A2FEC8}"/>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3FB2021A-93BF-42BD-91E4-00E3D37B55B0}"/>
              </a:ext>
            </a:extLst>
          </p:cNvPr>
          <p:cNvSpPr>
            <a:spLocks noGrp="1"/>
          </p:cNvSpPr>
          <p:nvPr>
            <p:ph type="sldNum" sz="quarter" idx="12"/>
          </p:nvPr>
        </p:nvSpPr>
        <p:spPr/>
        <p:txBody>
          <a:bodyPr/>
          <a:lstStyle/>
          <a:p>
            <a:fld id="{895C5F0F-2064-4C20-9868-C719F3311BC3}" type="slidenum">
              <a:rPr lang="en-CA" smtClean="0"/>
              <a:t>‹#›</a:t>
            </a:fld>
            <a:endParaRPr lang="en-CA"/>
          </a:p>
        </p:txBody>
      </p:sp>
    </p:spTree>
    <p:extLst>
      <p:ext uri="{BB962C8B-B14F-4D97-AF65-F5344CB8AC3E}">
        <p14:creationId xmlns:p14="http://schemas.microsoft.com/office/powerpoint/2010/main" val="1925813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F9F22-E93D-424B-8EEF-67BC468AAC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DEEDABAA-7ACB-4065-B0B8-48883ECFB5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0EB27BF1-8EAB-46A9-AB6F-A32CF0B4D8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321B02-9F88-4468-924D-12E3866DE419}"/>
              </a:ext>
            </a:extLst>
          </p:cNvPr>
          <p:cNvSpPr>
            <a:spLocks noGrp="1"/>
          </p:cNvSpPr>
          <p:nvPr>
            <p:ph type="dt" sz="half" idx="10"/>
          </p:nvPr>
        </p:nvSpPr>
        <p:spPr/>
        <p:txBody>
          <a:bodyPr/>
          <a:lstStyle/>
          <a:p>
            <a:fld id="{72890BD0-265F-41D6-95B5-2C04C10DE2FF}" type="datetimeFigureOut">
              <a:rPr lang="en-CA" smtClean="0"/>
              <a:t>2022-03-17</a:t>
            </a:fld>
            <a:endParaRPr lang="en-CA"/>
          </a:p>
        </p:txBody>
      </p:sp>
      <p:sp>
        <p:nvSpPr>
          <p:cNvPr id="6" name="Footer Placeholder 5">
            <a:extLst>
              <a:ext uri="{FF2B5EF4-FFF2-40B4-BE49-F238E27FC236}">
                <a16:creationId xmlns:a16="http://schemas.microsoft.com/office/drawing/2014/main" id="{83724557-F59F-4DFD-85EB-EBF05935ADA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F9442D8-E9B6-41B2-87E1-CED5CDD09E02}"/>
              </a:ext>
            </a:extLst>
          </p:cNvPr>
          <p:cNvSpPr>
            <a:spLocks noGrp="1"/>
          </p:cNvSpPr>
          <p:nvPr>
            <p:ph type="sldNum" sz="quarter" idx="12"/>
          </p:nvPr>
        </p:nvSpPr>
        <p:spPr/>
        <p:txBody>
          <a:bodyPr/>
          <a:lstStyle/>
          <a:p>
            <a:fld id="{895C5F0F-2064-4C20-9868-C719F3311BC3}" type="slidenum">
              <a:rPr lang="en-CA" smtClean="0"/>
              <a:t>‹#›</a:t>
            </a:fld>
            <a:endParaRPr lang="en-CA"/>
          </a:p>
        </p:txBody>
      </p:sp>
    </p:spTree>
    <p:extLst>
      <p:ext uri="{BB962C8B-B14F-4D97-AF65-F5344CB8AC3E}">
        <p14:creationId xmlns:p14="http://schemas.microsoft.com/office/powerpoint/2010/main" val="199899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CBE40-328E-46C0-A716-76CC74AC8E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8384D3FD-4CDC-473A-A22D-72D9FFFB87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E47092ED-A61E-4D5E-94E3-9A3C7204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3C585D-0FE6-42F6-882F-880425E93FFB}"/>
              </a:ext>
            </a:extLst>
          </p:cNvPr>
          <p:cNvSpPr>
            <a:spLocks noGrp="1"/>
          </p:cNvSpPr>
          <p:nvPr>
            <p:ph type="dt" sz="half" idx="10"/>
          </p:nvPr>
        </p:nvSpPr>
        <p:spPr/>
        <p:txBody>
          <a:bodyPr/>
          <a:lstStyle/>
          <a:p>
            <a:fld id="{72890BD0-265F-41D6-95B5-2C04C10DE2FF}" type="datetimeFigureOut">
              <a:rPr lang="en-CA" smtClean="0"/>
              <a:t>2022-03-17</a:t>
            </a:fld>
            <a:endParaRPr lang="en-CA"/>
          </a:p>
        </p:txBody>
      </p:sp>
      <p:sp>
        <p:nvSpPr>
          <p:cNvPr id="6" name="Footer Placeholder 5">
            <a:extLst>
              <a:ext uri="{FF2B5EF4-FFF2-40B4-BE49-F238E27FC236}">
                <a16:creationId xmlns:a16="http://schemas.microsoft.com/office/drawing/2014/main" id="{457B12D6-AF03-4791-8923-3DFCADB2792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DBABA7F-D613-4A3F-8749-97644CED84F5}"/>
              </a:ext>
            </a:extLst>
          </p:cNvPr>
          <p:cNvSpPr>
            <a:spLocks noGrp="1"/>
          </p:cNvSpPr>
          <p:nvPr>
            <p:ph type="sldNum" sz="quarter" idx="12"/>
          </p:nvPr>
        </p:nvSpPr>
        <p:spPr/>
        <p:txBody>
          <a:bodyPr/>
          <a:lstStyle/>
          <a:p>
            <a:fld id="{895C5F0F-2064-4C20-9868-C719F3311BC3}" type="slidenum">
              <a:rPr lang="en-CA" smtClean="0"/>
              <a:t>‹#›</a:t>
            </a:fld>
            <a:endParaRPr lang="en-CA"/>
          </a:p>
        </p:txBody>
      </p:sp>
    </p:spTree>
    <p:extLst>
      <p:ext uri="{BB962C8B-B14F-4D97-AF65-F5344CB8AC3E}">
        <p14:creationId xmlns:p14="http://schemas.microsoft.com/office/powerpoint/2010/main" val="1010411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54708B-B014-4597-A269-5366B5AC92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10611E65-5135-440B-A68E-C42D55AB0C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4CDB83F-A1B2-477A-95F6-DE7E41AC23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890BD0-265F-41D6-95B5-2C04C10DE2FF}" type="datetimeFigureOut">
              <a:rPr lang="en-CA" smtClean="0"/>
              <a:t>2022-03-17</a:t>
            </a:fld>
            <a:endParaRPr lang="en-CA"/>
          </a:p>
        </p:txBody>
      </p:sp>
      <p:sp>
        <p:nvSpPr>
          <p:cNvPr id="5" name="Footer Placeholder 4">
            <a:extLst>
              <a:ext uri="{FF2B5EF4-FFF2-40B4-BE49-F238E27FC236}">
                <a16:creationId xmlns:a16="http://schemas.microsoft.com/office/drawing/2014/main" id="{06E6E283-FA1F-40BA-8E2D-605D471A61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E5E5DBA6-70E9-4C28-829B-951D981FE4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5C5F0F-2064-4C20-9868-C719F3311BC3}" type="slidenum">
              <a:rPr lang="en-CA" smtClean="0"/>
              <a:t>‹#›</a:t>
            </a:fld>
            <a:endParaRPr lang="en-CA"/>
          </a:p>
        </p:txBody>
      </p:sp>
    </p:spTree>
    <p:extLst>
      <p:ext uri="{BB962C8B-B14F-4D97-AF65-F5344CB8AC3E}">
        <p14:creationId xmlns:p14="http://schemas.microsoft.com/office/powerpoint/2010/main" val="1688802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3516" y="5595456"/>
            <a:ext cx="9739618" cy="459023"/>
          </a:xfrm>
        </p:spPr>
        <p:txBody>
          <a:bodyPr>
            <a:normAutofit fontScale="90000"/>
          </a:bodyPr>
          <a:lstStyle/>
          <a:p>
            <a:r>
              <a:rPr lang="en-CA" sz="5400" dirty="0">
                <a:solidFill>
                  <a:schemeClr val="bg1"/>
                </a:solidFill>
                <a:latin typeface="Century Gothic" panose="020B0502020202020204" pitchFamily="34" charset="0"/>
              </a:rPr>
              <a:t>District of Ucluelet</a:t>
            </a:r>
            <a:br>
              <a:rPr lang="en-CA" sz="3800" dirty="0">
                <a:latin typeface="Century Gothic" panose="020B0502020202020204" pitchFamily="34" charset="0"/>
              </a:rPr>
            </a:br>
            <a:br>
              <a:rPr lang="en-CA" sz="3800" dirty="0">
                <a:latin typeface="Century Gothic" panose="020B0502020202020204" pitchFamily="34" charset="0"/>
              </a:rPr>
            </a:br>
            <a:br>
              <a:rPr lang="en-CA" sz="3800" dirty="0">
                <a:latin typeface="Century Gothic" panose="020B0502020202020204" pitchFamily="34" charset="0"/>
              </a:rPr>
            </a:br>
            <a:br>
              <a:rPr lang="en-CA" sz="3800" dirty="0">
                <a:latin typeface="Century Gothic" panose="020B0502020202020204" pitchFamily="34" charset="0"/>
              </a:rPr>
            </a:br>
            <a:br>
              <a:rPr lang="en-CA" sz="3800" dirty="0">
                <a:latin typeface="Century Gothic" panose="020B0502020202020204" pitchFamily="34" charset="0"/>
              </a:rPr>
            </a:br>
            <a:br>
              <a:rPr lang="en-CA" sz="3800" dirty="0">
                <a:latin typeface="Century Gothic" panose="020B0502020202020204" pitchFamily="34" charset="0"/>
              </a:rPr>
            </a:br>
            <a:br>
              <a:rPr lang="en-CA" sz="3800" dirty="0">
                <a:latin typeface="Century Gothic" panose="020B0502020202020204" pitchFamily="34" charset="0"/>
              </a:rPr>
            </a:br>
            <a:br>
              <a:rPr lang="en-CA" sz="3800" dirty="0">
                <a:latin typeface="Century Gothic" panose="020B0502020202020204" pitchFamily="34" charset="0"/>
              </a:rPr>
            </a:br>
            <a:br>
              <a:rPr lang="en-CA" sz="3800" dirty="0">
                <a:latin typeface="Century Gothic" panose="020B0502020202020204" pitchFamily="34" charset="0"/>
              </a:rPr>
            </a:br>
            <a:br>
              <a:rPr lang="en-CA" dirty="0">
                <a:latin typeface="Century Gothic" panose="020B0502020202020204" pitchFamily="34" charset="0"/>
              </a:rPr>
            </a:br>
            <a:r>
              <a:rPr lang="en-CA" dirty="0">
                <a:latin typeface="Century Gothic" panose="020B0502020202020204" pitchFamily="34" charset="0"/>
              </a:rPr>
              <a:t> </a:t>
            </a:r>
            <a:br>
              <a:rPr lang="en-CA" dirty="0">
                <a:latin typeface="Century Gothic" panose="020B0502020202020204" pitchFamily="34" charset="0"/>
              </a:rPr>
            </a:br>
            <a:br>
              <a:rPr lang="en-CA" dirty="0">
                <a:latin typeface="Century Gothic" panose="020B0502020202020204" pitchFamily="34" charset="0"/>
              </a:rPr>
            </a:br>
            <a:r>
              <a:rPr lang="en-CA" b="1" dirty="0">
                <a:solidFill>
                  <a:schemeClr val="accent1">
                    <a:lumMod val="50000"/>
                  </a:schemeClr>
                </a:solidFill>
                <a:latin typeface="Century Gothic" panose="020B0502020202020204" pitchFamily="34" charset="0"/>
              </a:rPr>
              <a:t>2022 POTENTIAL PROPERTY TAX IMPACT</a:t>
            </a:r>
            <a:br>
              <a:rPr lang="en-CA" dirty="0">
                <a:latin typeface="Century Gothic" panose="020B0502020202020204" pitchFamily="34" charset="0"/>
              </a:rPr>
            </a:br>
            <a:br>
              <a:rPr lang="en-US" sz="3600" dirty="0">
                <a:latin typeface="Century Gothic" panose="020B0502020202020204" pitchFamily="34" charset="0"/>
              </a:rPr>
            </a:br>
            <a:endParaRPr lang="en-CA" sz="3600" dirty="0">
              <a:latin typeface="Century Gothic" panose="020B0502020202020204" pitchFamily="34" charset="0"/>
            </a:endParaRPr>
          </a:p>
        </p:txBody>
      </p:sp>
      <p:sp>
        <p:nvSpPr>
          <p:cNvPr id="3" name="TextBox 2">
            <a:extLst>
              <a:ext uri="{FF2B5EF4-FFF2-40B4-BE49-F238E27FC236}">
                <a16:creationId xmlns:a16="http://schemas.microsoft.com/office/drawing/2014/main" id="{12A0CC32-D48C-447B-A842-6E98A58AD3B2}"/>
              </a:ext>
            </a:extLst>
          </p:cNvPr>
          <p:cNvSpPr txBox="1"/>
          <p:nvPr/>
        </p:nvSpPr>
        <p:spPr>
          <a:xfrm>
            <a:off x="1991544" y="5733256"/>
            <a:ext cx="9543318" cy="369332"/>
          </a:xfrm>
          <a:prstGeom prst="rect">
            <a:avLst/>
          </a:prstGeom>
          <a:noFill/>
        </p:spPr>
        <p:txBody>
          <a:bodyPr wrap="square" rtlCol="0">
            <a:spAutoFit/>
          </a:bodyPr>
          <a:lstStyle/>
          <a:p>
            <a:r>
              <a:rPr lang="en-US" dirty="0"/>
              <a:t>								March 15, 2022</a:t>
            </a:r>
            <a:endParaRPr lang="en-CA" dirty="0"/>
          </a:p>
        </p:txBody>
      </p:sp>
      <p:pic>
        <p:nvPicPr>
          <p:cNvPr id="5" name="Picture 4" descr="Logo&#10;&#10;Description automatically generated with medium confidence">
            <a:extLst>
              <a:ext uri="{FF2B5EF4-FFF2-40B4-BE49-F238E27FC236}">
                <a16:creationId xmlns:a16="http://schemas.microsoft.com/office/drawing/2014/main" id="{C80AE4FE-0E71-4575-B2C4-C21048DFB4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3517" y="1"/>
            <a:ext cx="8707772" cy="3292106"/>
          </a:xfrm>
          <a:prstGeom prst="rect">
            <a:avLst/>
          </a:prstGeom>
        </p:spPr>
      </p:pic>
    </p:spTree>
    <p:extLst>
      <p:ext uri="{BB962C8B-B14F-4D97-AF65-F5344CB8AC3E}">
        <p14:creationId xmlns:p14="http://schemas.microsoft.com/office/powerpoint/2010/main" val="960606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17BE022-FA71-4087-B06E-24820ACC0A85}"/>
              </a:ext>
            </a:extLst>
          </p:cNvPr>
          <p:cNvSpPr>
            <a:spLocks noGrp="1"/>
          </p:cNvSpPr>
          <p:nvPr>
            <p:ph type="title"/>
          </p:nvPr>
        </p:nvSpPr>
        <p:spPr>
          <a:xfrm>
            <a:off x="2279576" y="95202"/>
            <a:ext cx="8229600" cy="885527"/>
          </a:xfrm>
        </p:spPr>
        <p:txBody>
          <a:bodyPr/>
          <a:lstStyle/>
          <a:p>
            <a:pPr algn="ctr"/>
            <a:r>
              <a:rPr lang="en-CA" dirty="0">
                <a:latin typeface="Century Gothic" panose="020B0502020202020204" pitchFamily="34" charset="0"/>
              </a:rPr>
              <a:t>Potential Property Tax Impact</a:t>
            </a:r>
          </a:p>
        </p:txBody>
      </p:sp>
      <p:sp>
        <p:nvSpPr>
          <p:cNvPr id="4" name="Slide Number Placeholder 3"/>
          <p:cNvSpPr>
            <a:spLocks noGrp="1"/>
          </p:cNvSpPr>
          <p:nvPr>
            <p:ph type="sldNum" sz="quarter" idx="12"/>
          </p:nvPr>
        </p:nvSpPr>
        <p:spPr/>
        <p:txBody>
          <a:bodyPr/>
          <a:lstStyle/>
          <a:p>
            <a:fld id="{6CCFE563-4A4B-4483-9147-0F35246ED8EA}" type="slidenum">
              <a:rPr lang="en-CA" smtClean="0"/>
              <a:pPr/>
              <a:t>2</a:t>
            </a:fld>
            <a:endParaRPr lang="en-CA" dirty="0"/>
          </a:p>
        </p:txBody>
      </p:sp>
      <p:graphicFrame>
        <p:nvGraphicFramePr>
          <p:cNvPr id="5" name="Table 6">
            <a:extLst>
              <a:ext uri="{FF2B5EF4-FFF2-40B4-BE49-F238E27FC236}">
                <a16:creationId xmlns:a16="http://schemas.microsoft.com/office/drawing/2014/main" id="{865DA964-5F9D-4B83-99C3-E6D72E6F2718}"/>
              </a:ext>
            </a:extLst>
          </p:cNvPr>
          <p:cNvGraphicFramePr>
            <a:graphicFrameLocks noGrp="1"/>
          </p:cNvGraphicFramePr>
          <p:nvPr>
            <p:extLst>
              <p:ext uri="{D42A27DB-BD31-4B8C-83A1-F6EECF244321}">
                <p14:modId xmlns:p14="http://schemas.microsoft.com/office/powerpoint/2010/main" val="3207178543"/>
              </p:ext>
            </p:extLst>
          </p:nvPr>
        </p:nvGraphicFramePr>
        <p:xfrm>
          <a:off x="1682825" y="875212"/>
          <a:ext cx="9251874" cy="2144256"/>
        </p:xfrm>
        <a:graphic>
          <a:graphicData uri="http://schemas.openxmlformats.org/drawingml/2006/table">
            <a:tbl>
              <a:tblPr firstRow="1" bandRow="1">
                <a:tableStyleId>{5C22544A-7EE6-4342-B048-85BDC9FD1C3A}</a:tableStyleId>
              </a:tblPr>
              <a:tblGrid>
                <a:gridCol w="1628051">
                  <a:extLst>
                    <a:ext uri="{9D8B030D-6E8A-4147-A177-3AD203B41FA5}">
                      <a16:colId xmlns:a16="http://schemas.microsoft.com/office/drawing/2014/main" val="22512375"/>
                    </a:ext>
                  </a:extLst>
                </a:gridCol>
                <a:gridCol w="2013599">
                  <a:extLst>
                    <a:ext uri="{9D8B030D-6E8A-4147-A177-3AD203B41FA5}">
                      <a16:colId xmlns:a16="http://schemas.microsoft.com/office/drawing/2014/main" val="2143438865"/>
                    </a:ext>
                  </a:extLst>
                </a:gridCol>
                <a:gridCol w="1951079">
                  <a:extLst>
                    <a:ext uri="{9D8B030D-6E8A-4147-A177-3AD203B41FA5}">
                      <a16:colId xmlns:a16="http://schemas.microsoft.com/office/drawing/2014/main" val="2111565841"/>
                    </a:ext>
                  </a:extLst>
                </a:gridCol>
                <a:gridCol w="2178062">
                  <a:extLst>
                    <a:ext uri="{9D8B030D-6E8A-4147-A177-3AD203B41FA5}">
                      <a16:colId xmlns:a16="http://schemas.microsoft.com/office/drawing/2014/main" val="256299383"/>
                    </a:ext>
                  </a:extLst>
                </a:gridCol>
                <a:gridCol w="1481083">
                  <a:extLst>
                    <a:ext uri="{9D8B030D-6E8A-4147-A177-3AD203B41FA5}">
                      <a16:colId xmlns:a16="http://schemas.microsoft.com/office/drawing/2014/main" val="610617347"/>
                    </a:ext>
                  </a:extLst>
                </a:gridCol>
              </a:tblGrid>
              <a:tr h="511068">
                <a:tc>
                  <a:txBody>
                    <a:bodyPr/>
                    <a:lstStyle/>
                    <a:p>
                      <a:r>
                        <a:rPr lang="en-US" dirty="0"/>
                        <a:t>Residential – Pine St</a:t>
                      </a:r>
                      <a:endParaRPr lang="en-CA" dirty="0"/>
                    </a:p>
                  </a:txBody>
                  <a:tcPr/>
                </a:tc>
                <a:tc>
                  <a:txBody>
                    <a:bodyPr/>
                    <a:lstStyle/>
                    <a:p>
                      <a:r>
                        <a:rPr lang="en-US" dirty="0"/>
                        <a:t>Assessed Value</a:t>
                      </a:r>
                      <a:endParaRPr lang="en-CA" dirty="0"/>
                    </a:p>
                  </a:txBody>
                  <a:tcPr/>
                </a:tc>
                <a:tc>
                  <a:txBody>
                    <a:bodyPr/>
                    <a:lstStyle/>
                    <a:p>
                      <a:r>
                        <a:rPr lang="en-US" dirty="0"/>
                        <a:t>Increase %</a:t>
                      </a:r>
                      <a:endParaRPr lang="en-CA" dirty="0"/>
                    </a:p>
                  </a:txBody>
                  <a:tcPr/>
                </a:tc>
                <a:tc>
                  <a:txBody>
                    <a:bodyPr/>
                    <a:lstStyle/>
                    <a:p>
                      <a:r>
                        <a:rPr lang="en-US" dirty="0"/>
                        <a:t>Municipal Tax</a:t>
                      </a:r>
                      <a:endParaRPr lang="en-CA" dirty="0"/>
                    </a:p>
                  </a:txBody>
                  <a:tcPr/>
                </a:tc>
                <a:tc>
                  <a:txBody>
                    <a:bodyPr/>
                    <a:lstStyle/>
                    <a:p>
                      <a:r>
                        <a:rPr lang="en-US" dirty="0"/>
                        <a:t>Increase $</a:t>
                      </a:r>
                      <a:endParaRPr lang="en-CA" dirty="0"/>
                    </a:p>
                  </a:txBody>
                  <a:tcPr/>
                </a:tc>
                <a:extLst>
                  <a:ext uri="{0D108BD9-81ED-4DB2-BD59-A6C34878D82A}">
                    <a16:rowId xmlns:a16="http://schemas.microsoft.com/office/drawing/2014/main" val="2701118717"/>
                  </a:ext>
                </a:extLst>
              </a:tr>
              <a:tr h="432048">
                <a:tc>
                  <a:txBody>
                    <a:bodyPr/>
                    <a:lstStyle/>
                    <a:p>
                      <a:r>
                        <a:rPr lang="en-US" dirty="0"/>
                        <a:t>2022</a:t>
                      </a:r>
                      <a:endParaRPr lang="en-CA" dirty="0"/>
                    </a:p>
                  </a:txBody>
                  <a:tcPr/>
                </a:tc>
                <a:tc>
                  <a:txBody>
                    <a:bodyPr/>
                    <a:lstStyle/>
                    <a:p>
                      <a:r>
                        <a:rPr lang="en-US" dirty="0"/>
                        <a:t>$ 696,000  </a:t>
                      </a:r>
                      <a:endParaRPr lang="en-CA" dirty="0"/>
                    </a:p>
                  </a:txBody>
                  <a:tcPr/>
                </a:tc>
                <a:tc>
                  <a:txBody>
                    <a:bodyPr/>
                    <a:lstStyle/>
                    <a:p>
                      <a:r>
                        <a:rPr lang="en-US" dirty="0"/>
                        <a:t>25%</a:t>
                      </a:r>
                      <a:endParaRPr lang="en-CA" dirty="0"/>
                    </a:p>
                  </a:txBody>
                  <a:tcPr/>
                </a:tc>
                <a:tc>
                  <a:txBody>
                    <a:bodyPr/>
                    <a:lstStyle/>
                    <a:p>
                      <a:r>
                        <a:rPr lang="en-US" dirty="0"/>
                        <a:t>$ 1,699  </a:t>
                      </a:r>
                      <a:endParaRPr lang="en-CA" dirty="0"/>
                    </a:p>
                  </a:txBody>
                  <a:tcPr/>
                </a:tc>
                <a:tc>
                  <a:txBody>
                    <a:bodyPr/>
                    <a:lstStyle/>
                    <a:p>
                      <a:r>
                        <a:rPr lang="en-US" dirty="0"/>
                        <a:t>-$14</a:t>
                      </a:r>
                      <a:endParaRPr lang="en-CA" dirty="0"/>
                    </a:p>
                  </a:txBody>
                  <a:tcPr/>
                </a:tc>
                <a:extLst>
                  <a:ext uri="{0D108BD9-81ED-4DB2-BD59-A6C34878D82A}">
                    <a16:rowId xmlns:a16="http://schemas.microsoft.com/office/drawing/2014/main" val="2156652245"/>
                  </a:ext>
                </a:extLst>
              </a:tr>
              <a:tr h="432048">
                <a:tc>
                  <a:txBody>
                    <a:bodyPr/>
                    <a:lstStyle/>
                    <a:p>
                      <a:r>
                        <a:rPr lang="en-US" dirty="0"/>
                        <a:t>2021</a:t>
                      </a:r>
                      <a:endParaRPr lang="en-CA" dirty="0"/>
                    </a:p>
                  </a:txBody>
                  <a:tcPr/>
                </a:tc>
                <a:tc>
                  <a:txBody>
                    <a:bodyPr/>
                    <a:lstStyle/>
                    <a:p>
                      <a:r>
                        <a:rPr lang="en-US" dirty="0"/>
                        <a:t>$ 554,000</a:t>
                      </a:r>
                      <a:endParaRPr lang="en-CA" dirty="0"/>
                    </a:p>
                  </a:txBody>
                  <a:tcPr/>
                </a:tc>
                <a:tc>
                  <a:txBody>
                    <a:bodyPr/>
                    <a:lstStyle/>
                    <a:p>
                      <a:r>
                        <a:rPr lang="en-US" dirty="0"/>
                        <a:t>9%</a:t>
                      </a:r>
                      <a:endParaRPr lang="en-CA" dirty="0"/>
                    </a:p>
                  </a:txBody>
                  <a:tcPr/>
                </a:tc>
                <a:tc>
                  <a:txBody>
                    <a:bodyPr/>
                    <a:lstStyle/>
                    <a:p>
                      <a:r>
                        <a:rPr lang="en-US" dirty="0"/>
                        <a:t>$ 1,713  </a:t>
                      </a:r>
                      <a:endParaRPr lang="en-CA" dirty="0"/>
                    </a:p>
                  </a:txBody>
                  <a:tcPr/>
                </a:tc>
                <a:tc>
                  <a:txBody>
                    <a:bodyPr/>
                    <a:lstStyle/>
                    <a:p>
                      <a:r>
                        <a:rPr lang="en-US" dirty="0"/>
                        <a:t>$43</a:t>
                      </a:r>
                      <a:endParaRPr lang="en-CA" dirty="0"/>
                    </a:p>
                  </a:txBody>
                  <a:tcPr/>
                </a:tc>
                <a:extLst>
                  <a:ext uri="{0D108BD9-81ED-4DB2-BD59-A6C34878D82A}">
                    <a16:rowId xmlns:a16="http://schemas.microsoft.com/office/drawing/2014/main" val="2205353579"/>
                  </a:ext>
                </a:extLst>
              </a:tr>
              <a:tr h="432048">
                <a:tc>
                  <a:txBody>
                    <a:bodyPr/>
                    <a:lstStyle/>
                    <a:p>
                      <a:r>
                        <a:rPr lang="en-US" dirty="0"/>
                        <a:t>2020</a:t>
                      </a:r>
                      <a:endParaRPr lang="en-CA" dirty="0"/>
                    </a:p>
                  </a:txBody>
                  <a:tcPr/>
                </a:tc>
                <a:tc>
                  <a:txBody>
                    <a:bodyPr/>
                    <a:lstStyle/>
                    <a:p>
                      <a:r>
                        <a:rPr lang="en-US" dirty="0"/>
                        <a:t>$ 508,000</a:t>
                      </a:r>
                      <a:endParaRPr lang="en-CA" dirty="0"/>
                    </a:p>
                  </a:txBody>
                  <a:tcPr/>
                </a:tc>
                <a:tc>
                  <a:txBody>
                    <a:bodyPr/>
                    <a:lstStyle/>
                    <a:p>
                      <a:endParaRPr lang="en-CA" dirty="0"/>
                    </a:p>
                  </a:txBody>
                  <a:tcPr/>
                </a:tc>
                <a:tc>
                  <a:txBody>
                    <a:bodyPr/>
                    <a:lstStyle/>
                    <a:p>
                      <a:r>
                        <a:rPr lang="en-US" dirty="0"/>
                        <a:t>$ 1,670</a:t>
                      </a:r>
                    </a:p>
                    <a:p>
                      <a:endParaRPr lang="en-CA" dirty="0"/>
                    </a:p>
                  </a:txBody>
                  <a:tcPr/>
                </a:tc>
                <a:tc>
                  <a:txBody>
                    <a:bodyPr/>
                    <a:lstStyle/>
                    <a:p>
                      <a:endParaRPr lang="en-CA" dirty="0"/>
                    </a:p>
                  </a:txBody>
                  <a:tcPr/>
                </a:tc>
                <a:extLst>
                  <a:ext uri="{0D108BD9-81ED-4DB2-BD59-A6C34878D82A}">
                    <a16:rowId xmlns:a16="http://schemas.microsoft.com/office/drawing/2014/main" val="1723843371"/>
                  </a:ext>
                </a:extLst>
              </a:tr>
            </a:tbl>
          </a:graphicData>
        </a:graphic>
      </p:graphicFrame>
      <p:graphicFrame>
        <p:nvGraphicFramePr>
          <p:cNvPr id="2" name="Table 1">
            <a:extLst>
              <a:ext uri="{FF2B5EF4-FFF2-40B4-BE49-F238E27FC236}">
                <a16:creationId xmlns:a16="http://schemas.microsoft.com/office/drawing/2014/main" id="{9CC85F28-303C-4786-A96C-8518A330FBB8}"/>
              </a:ext>
            </a:extLst>
          </p:cNvPr>
          <p:cNvGraphicFramePr>
            <a:graphicFrameLocks noGrp="1"/>
          </p:cNvGraphicFramePr>
          <p:nvPr>
            <p:extLst>
              <p:ext uri="{D42A27DB-BD31-4B8C-83A1-F6EECF244321}">
                <p14:modId xmlns:p14="http://schemas.microsoft.com/office/powerpoint/2010/main" val="1429186698"/>
              </p:ext>
            </p:extLst>
          </p:nvPr>
        </p:nvGraphicFramePr>
        <p:xfrm>
          <a:off x="1682825" y="3136987"/>
          <a:ext cx="9251874" cy="1480148"/>
        </p:xfrm>
        <a:graphic>
          <a:graphicData uri="http://schemas.openxmlformats.org/drawingml/2006/table">
            <a:tbl>
              <a:tblPr firstRow="1" bandRow="1">
                <a:tableStyleId>{5C22544A-7EE6-4342-B048-85BDC9FD1C3A}</a:tableStyleId>
              </a:tblPr>
              <a:tblGrid>
                <a:gridCol w="1643208">
                  <a:extLst>
                    <a:ext uri="{9D8B030D-6E8A-4147-A177-3AD203B41FA5}">
                      <a16:colId xmlns:a16="http://schemas.microsoft.com/office/drawing/2014/main" val="3458531125"/>
                    </a:ext>
                  </a:extLst>
                </a:gridCol>
                <a:gridCol w="2027513">
                  <a:extLst>
                    <a:ext uri="{9D8B030D-6E8A-4147-A177-3AD203B41FA5}">
                      <a16:colId xmlns:a16="http://schemas.microsoft.com/office/drawing/2014/main" val="3385029546"/>
                    </a:ext>
                  </a:extLst>
                </a:gridCol>
                <a:gridCol w="1935353">
                  <a:extLst>
                    <a:ext uri="{9D8B030D-6E8A-4147-A177-3AD203B41FA5}">
                      <a16:colId xmlns:a16="http://schemas.microsoft.com/office/drawing/2014/main" val="218572068"/>
                    </a:ext>
                  </a:extLst>
                </a:gridCol>
                <a:gridCol w="2211831">
                  <a:extLst>
                    <a:ext uri="{9D8B030D-6E8A-4147-A177-3AD203B41FA5}">
                      <a16:colId xmlns:a16="http://schemas.microsoft.com/office/drawing/2014/main" val="685228341"/>
                    </a:ext>
                  </a:extLst>
                </a:gridCol>
                <a:gridCol w="1433969">
                  <a:extLst>
                    <a:ext uri="{9D8B030D-6E8A-4147-A177-3AD203B41FA5}">
                      <a16:colId xmlns:a16="http://schemas.microsoft.com/office/drawing/2014/main" val="2557629718"/>
                    </a:ext>
                  </a:extLst>
                </a:gridCol>
              </a:tblGrid>
              <a:tr h="420034">
                <a:tc>
                  <a:txBody>
                    <a:bodyPr/>
                    <a:lstStyle/>
                    <a:p>
                      <a:r>
                        <a:rPr lang="en-US" dirty="0"/>
                        <a:t>Residential – Helen Rd</a:t>
                      </a:r>
                    </a:p>
                  </a:txBody>
                  <a:tcPr/>
                </a:tc>
                <a:tc>
                  <a:txBody>
                    <a:bodyPr/>
                    <a:lstStyle/>
                    <a:p>
                      <a:r>
                        <a:rPr lang="en-US" dirty="0"/>
                        <a:t>Assessed Value</a:t>
                      </a:r>
                      <a:endParaRPr lang="en-CA" dirty="0"/>
                    </a:p>
                  </a:txBody>
                  <a:tcPr/>
                </a:tc>
                <a:tc>
                  <a:txBody>
                    <a:bodyPr/>
                    <a:lstStyle/>
                    <a:p>
                      <a:r>
                        <a:rPr lang="en-US" dirty="0"/>
                        <a:t>Increase %</a:t>
                      </a:r>
                      <a:endParaRPr lang="en-CA" dirty="0"/>
                    </a:p>
                  </a:txBody>
                  <a:tcPr/>
                </a:tc>
                <a:tc>
                  <a:txBody>
                    <a:bodyPr/>
                    <a:lstStyle/>
                    <a:p>
                      <a:r>
                        <a:rPr lang="en-US" dirty="0"/>
                        <a:t>Municipal Tax</a:t>
                      </a:r>
                      <a:endParaRPr lang="en-CA" dirty="0"/>
                    </a:p>
                  </a:txBody>
                  <a:tcPr/>
                </a:tc>
                <a:tc>
                  <a:txBody>
                    <a:bodyPr/>
                    <a:lstStyle/>
                    <a:p>
                      <a:r>
                        <a:rPr lang="en-US" dirty="0"/>
                        <a:t>Increase $</a:t>
                      </a:r>
                      <a:endParaRPr lang="en-CA" dirty="0"/>
                    </a:p>
                  </a:txBody>
                  <a:tcPr/>
                </a:tc>
                <a:extLst>
                  <a:ext uri="{0D108BD9-81ED-4DB2-BD59-A6C34878D82A}">
                    <a16:rowId xmlns:a16="http://schemas.microsoft.com/office/drawing/2014/main" val="1528330399"/>
                  </a:ext>
                </a:extLst>
              </a:tr>
              <a:tr h="420034">
                <a:tc>
                  <a:txBody>
                    <a:bodyPr/>
                    <a:lstStyle/>
                    <a:p>
                      <a:r>
                        <a:rPr lang="en-US" dirty="0"/>
                        <a:t>2022</a:t>
                      </a:r>
                      <a:endParaRPr lang="en-CA" dirty="0"/>
                    </a:p>
                  </a:txBody>
                  <a:tcPr/>
                </a:tc>
                <a:tc>
                  <a:txBody>
                    <a:bodyPr/>
                    <a:lstStyle/>
                    <a:p>
                      <a:r>
                        <a:rPr lang="en-US" dirty="0"/>
                        <a:t>$ 629,000  </a:t>
                      </a:r>
                      <a:endParaRPr lang="en-CA" dirty="0"/>
                    </a:p>
                  </a:txBody>
                  <a:tcPr/>
                </a:tc>
                <a:tc>
                  <a:txBody>
                    <a:bodyPr/>
                    <a:lstStyle/>
                    <a:p>
                      <a:r>
                        <a:rPr lang="en-US" dirty="0"/>
                        <a:t>38.9%</a:t>
                      </a:r>
                      <a:endParaRPr lang="en-CA" dirty="0"/>
                    </a:p>
                  </a:txBody>
                  <a:tcPr/>
                </a:tc>
                <a:tc>
                  <a:txBody>
                    <a:bodyPr/>
                    <a:lstStyle/>
                    <a:p>
                      <a:r>
                        <a:rPr lang="en-US" dirty="0"/>
                        <a:t>$ 1,535</a:t>
                      </a:r>
                      <a:endParaRPr lang="en-CA" dirty="0"/>
                    </a:p>
                  </a:txBody>
                  <a:tcPr/>
                </a:tc>
                <a:tc>
                  <a:txBody>
                    <a:bodyPr/>
                    <a:lstStyle/>
                    <a:p>
                      <a:r>
                        <a:rPr lang="en-US" dirty="0"/>
                        <a:t>$140</a:t>
                      </a:r>
                      <a:endParaRPr lang="en-CA" dirty="0"/>
                    </a:p>
                  </a:txBody>
                  <a:tcPr/>
                </a:tc>
                <a:extLst>
                  <a:ext uri="{0D108BD9-81ED-4DB2-BD59-A6C34878D82A}">
                    <a16:rowId xmlns:a16="http://schemas.microsoft.com/office/drawing/2014/main" val="1118791361"/>
                  </a:ext>
                </a:extLst>
              </a:tr>
              <a:tr h="420034">
                <a:tc>
                  <a:txBody>
                    <a:bodyPr/>
                    <a:lstStyle/>
                    <a:p>
                      <a:r>
                        <a:rPr lang="en-US" dirty="0"/>
                        <a:t>2021</a:t>
                      </a:r>
                      <a:endParaRPr lang="en-CA" dirty="0"/>
                    </a:p>
                  </a:txBody>
                  <a:tcPr/>
                </a:tc>
                <a:tc>
                  <a:txBody>
                    <a:bodyPr/>
                    <a:lstStyle/>
                    <a:p>
                      <a:r>
                        <a:rPr lang="en-US" dirty="0"/>
                        <a:t>$ 453,000</a:t>
                      </a:r>
                      <a:endParaRPr lang="en-CA" dirty="0"/>
                    </a:p>
                  </a:txBody>
                  <a:tcPr/>
                </a:tc>
                <a:tc>
                  <a:txBody>
                    <a:bodyPr/>
                    <a:lstStyle/>
                    <a:p>
                      <a:endParaRPr lang="en-CA" dirty="0"/>
                    </a:p>
                  </a:txBody>
                  <a:tcPr/>
                </a:tc>
                <a:tc>
                  <a:txBody>
                    <a:bodyPr/>
                    <a:lstStyle/>
                    <a:p>
                      <a:r>
                        <a:rPr lang="en-US" dirty="0"/>
                        <a:t>$ 1,395  </a:t>
                      </a:r>
                      <a:endParaRPr lang="en-CA" dirty="0"/>
                    </a:p>
                  </a:txBody>
                  <a:tcPr/>
                </a:tc>
                <a:tc>
                  <a:txBody>
                    <a:bodyPr/>
                    <a:lstStyle/>
                    <a:p>
                      <a:endParaRPr lang="en-CA" dirty="0"/>
                    </a:p>
                  </a:txBody>
                  <a:tcPr/>
                </a:tc>
                <a:extLst>
                  <a:ext uri="{0D108BD9-81ED-4DB2-BD59-A6C34878D82A}">
                    <a16:rowId xmlns:a16="http://schemas.microsoft.com/office/drawing/2014/main" val="3036878865"/>
                  </a:ext>
                </a:extLst>
              </a:tr>
            </a:tbl>
          </a:graphicData>
        </a:graphic>
      </p:graphicFrame>
      <p:graphicFrame>
        <p:nvGraphicFramePr>
          <p:cNvPr id="8" name="Table 6">
            <a:extLst>
              <a:ext uri="{FF2B5EF4-FFF2-40B4-BE49-F238E27FC236}">
                <a16:creationId xmlns:a16="http://schemas.microsoft.com/office/drawing/2014/main" id="{33CE0170-A357-4776-A535-C11DBB28410F}"/>
              </a:ext>
            </a:extLst>
          </p:cNvPr>
          <p:cNvGraphicFramePr>
            <a:graphicFrameLocks noGrp="1"/>
          </p:cNvGraphicFramePr>
          <p:nvPr>
            <p:extLst>
              <p:ext uri="{D42A27DB-BD31-4B8C-83A1-F6EECF244321}">
                <p14:modId xmlns:p14="http://schemas.microsoft.com/office/powerpoint/2010/main" val="3342211481"/>
              </p:ext>
            </p:extLst>
          </p:nvPr>
        </p:nvGraphicFramePr>
        <p:xfrm>
          <a:off x="1682825" y="4852174"/>
          <a:ext cx="9251874" cy="1504176"/>
        </p:xfrm>
        <a:graphic>
          <a:graphicData uri="http://schemas.openxmlformats.org/drawingml/2006/table">
            <a:tbl>
              <a:tblPr firstRow="1" bandRow="1">
                <a:tableStyleId>{5C22544A-7EE6-4342-B048-85BDC9FD1C3A}</a:tableStyleId>
              </a:tblPr>
              <a:tblGrid>
                <a:gridCol w="1643209">
                  <a:extLst>
                    <a:ext uri="{9D8B030D-6E8A-4147-A177-3AD203B41FA5}">
                      <a16:colId xmlns:a16="http://schemas.microsoft.com/office/drawing/2014/main" val="22512375"/>
                    </a:ext>
                  </a:extLst>
                </a:gridCol>
                <a:gridCol w="2027512">
                  <a:extLst>
                    <a:ext uri="{9D8B030D-6E8A-4147-A177-3AD203B41FA5}">
                      <a16:colId xmlns:a16="http://schemas.microsoft.com/office/drawing/2014/main" val="2143438865"/>
                    </a:ext>
                  </a:extLst>
                </a:gridCol>
                <a:gridCol w="1935353">
                  <a:extLst>
                    <a:ext uri="{9D8B030D-6E8A-4147-A177-3AD203B41FA5}">
                      <a16:colId xmlns:a16="http://schemas.microsoft.com/office/drawing/2014/main" val="3881846481"/>
                    </a:ext>
                  </a:extLst>
                </a:gridCol>
                <a:gridCol w="2211832">
                  <a:extLst>
                    <a:ext uri="{9D8B030D-6E8A-4147-A177-3AD203B41FA5}">
                      <a16:colId xmlns:a16="http://schemas.microsoft.com/office/drawing/2014/main" val="256299383"/>
                    </a:ext>
                  </a:extLst>
                </a:gridCol>
                <a:gridCol w="1433968">
                  <a:extLst>
                    <a:ext uri="{9D8B030D-6E8A-4147-A177-3AD203B41FA5}">
                      <a16:colId xmlns:a16="http://schemas.microsoft.com/office/drawing/2014/main" val="3153390813"/>
                    </a:ext>
                  </a:extLst>
                </a:gridCol>
              </a:tblGrid>
              <a:tr h="453547">
                <a:tc>
                  <a:txBody>
                    <a:bodyPr/>
                    <a:lstStyle/>
                    <a:p>
                      <a:r>
                        <a:rPr lang="en-US" dirty="0"/>
                        <a:t>Residential – Marine Drive </a:t>
                      </a:r>
                      <a:endParaRPr lang="en-CA" dirty="0"/>
                    </a:p>
                  </a:txBody>
                  <a:tcPr/>
                </a:tc>
                <a:tc>
                  <a:txBody>
                    <a:bodyPr/>
                    <a:lstStyle/>
                    <a:p>
                      <a:r>
                        <a:rPr lang="en-US" dirty="0"/>
                        <a:t>Assessed Value</a:t>
                      </a:r>
                      <a:endParaRPr lang="en-CA" dirty="0"/>
                    </a:p>
                  </a:txBody>
                  <a:tcPr/>
                </a:tc>
                <a:tc>
                  <a:txBody>
                    <a:bodyPr/>
                    <a:lstStyle/>
                    <a:p>
                      <a:r>
                        <a:rPr lang="en-US" dirty="0"/>
                        <a:t>Increase %</a:t>
                      </a:r>
                      <a:endParaRPr lang="en-CA" dirty="0"/>
                    </a:p>
                  </a:txBody>
                  <a:tcPr/>
                </a:tc>
                <a:tc>
                  <a:txBody>
                    <a:bodyPr/>
                    <a:lstStyle/>
                    <a:p>
                      <a:r>
                        <a:rPr lang="en-US" dirty="0"/>
                        <a:t>Municipal Tax</a:t>
                      </a:r>
                      <a:endParaRPr lang="en-CA" dirty="0"/>
                    </a:p>
                  </a:txBody>
                  <a:tcPr/>
                </a:tc>
                <a:tc>
                  <a:txBody>
                    <a:bodyPr/>
                    <a:lstStyle/>
                    <a:p>
                      <a:r>
                        <a:rPr lang="en-US" dirty="0"/>
                        <a:t>Increase $</a:t>
                      </a:r>
                      <a:endParaRPr lang="en-CA" dirty="0"/>
                    </a:p>
                  </a:txBody>
                  <a:tcPr/>
                </a:tc>
                <a:extLst>
                  <a:ext uri="{0D108BD9-81ED-4DB2-BD59-A6C34878D82A}">
                    <a16:rowId xmlns:a16="http://schemas.microsoft.com/office/drawing/2014/main" val="2701118717"/>
                  </a:ext>
                </a:extLst>
              </a:tr>
              <a:tr h="432048">
                <a:tc>
                  <a:txBody>
                    <a:bodyPr/>
                    <a:lstStyle/>
                    <a:p>
                      <a:r>
                        <a:rPr lang="en-US" dirty="0"/>
                        <a:t>2022</a:t>
                      </a:r>
                      <a:endParaRPr lang="en-CA" dirty="0"/>
                    </a:p>
                  </a:txBody>
                  <a:tcPr/>
                </a:tc>
                <a:tc>
                  <a:txBody>
                    <a:bodyPr/>
                    <a:lstStyle/>
                    <a:p>
                      <a:r>
                        <a:rPr lang="en-US" dirty="0"/>
                        <a:t>$ 817,000  </a:t>
                      </a:r>
                      <a:endParaRPr lang="en-CA" dirty="0"/>
                    </a:p>
                  </a:txBody>
                  <a:tcPr/>
                </a:tc>
                <a:tc>
                  <a:txBody>
                    <a:bodyPr/>
                    <a:lstStyle/>
                    <a:p>
                      <a:r>
                        <a:rPr lang="en-US" dirty="0"/>
                        <a:t>56%</a:t>
                      </a:r>
                      <a:endParaRPr lang="en-CA" dirty="0"/>
                    </a:p>
                  </a:txBody>
                  <a:tcPr/>
                </a:tc>
                <a:tc>
                  <a:txBody>
                    <a:bodyPr/>
                    <a:lstStyle/>
                    <a:p>
                      <a:r>
                        <a:rPr lang="en-US" dirty="0"/>
                        <a:t>$ 1,994</a:t>
                      </a:r>
                      <a:endParaRPr lang="en-CA" dirty="0"/>
                    </a:p>
                  </a:txBody>
                  <a:tcPr/>
                </a:tc>
                <a:tc>
                  <a:txBody>
                    <a:bodyPr/>
                    <a:lstStyle/>
                    <a:p>
                      <a:r>
                        <a:rPr lang="en-US" dirty="0"/>
                        <a:t>$380</a:t>
                      </a:r>
                      <a:endParaRPr lang="en-CA" dirty="0"/>
                    </a:p>
                  </a:txBody>
                  <a:tcPr/>
                </a:tc>
                <a:extLst>
                  <a:ext uri="{0D108BD9-81ED-4DB2-BD59-A6C34878D82A}">
                    <a16:rowId xmlns:a16="http://schemas.microsoft.com/office/drawing/2014/main" val="2156652245"/>
                  </a:ext>
                </a:extLst>
              </a:tr>
              <a:tr h="432048">
                <a:tc>
                  <a:txBody>
                    <a:bodyPr/>
                    <a:lstStyle/>
                    <a:p>
                      <a:r>
                        <a:rPr lang="en-US" dirty="0"/>
                        <a:t>2021</a:t>
                      </a:r>
                      <a:endParaRPr lang="en-CA" dirty="0"/>
                    </a:p>
                  </a:txBody>
                  <a:tcPr/>
                </a:tc>
                <a:tc>
                  <a:txBody>
                    <a:bodyPr/>
                    <a:lstStyle/>
                    <a:p>
                      <a:r>
                        <a:rPr lang="en-US" dirty="0"/>
                        <a:t>$ 524,000</a:t>
                      </a:r>
                      <a:endParaRPr lang="en-CA" dirty="0"/>
                    </a:p>
                  </a:txBody>
                  <a:tcPr/>
                </a:tc>
                <a:tc>
                  <a:txBody>
                    <a:bodyPr/>
                    <a:lstStyle/>
                    <a:p>
                      <a:endParaRPr lang="en-CA" dirty="0"/>
                    </a:p>
                  </a:txBody>
                  <a:tcPr/>
                </a:tc>
                <a:tc>
                  <a:txBody>
                    <a:bodyPr/>
                    <a:lstStyle/>
                    <a:p>
                      <a:r>
                        <a:rPr lang="en-US" dirty="0"/>
                        <a:t>$ 1,614</a:t>
                      </a:r>
                      <a:endParaRPr lang="en-CA" dirty="0"/>
                    </a:p>
                  </a:txBody>
                  <a:tcPr/>
                </a:tc>
                <a:tc>
                  <a:txBody>
                    <a:bodyPr/>
                    <a:lstStyle/>
                    <a:p>
                      <a:endParaRPr lang="en-CA" dirty="0"/>
                    </a:p>
                  </a:txBody>
                  <a:tcPr/>
                </a:tc>
                <a:extLst>
                  <a:ext uri="{0D108BD9-81ED-4DB2-BD59-A6C34878D82A}">
                    <a16:rowId xmlns:a16="http://schemas.microsoft.com/office/drawing/2014/main" val="2205353579"/>
                  </a:ext>
                </a:extLst>
              </a:tr>
            </a:tbl>
          </a:graphicData>
        </a:graphic>
      </p:graphicFrame>
    </p:spTree>
    <p:extLst>
      <p:ext uri="{BB962C8B-B14F-4D97-AF65-F5344CB8AC3E}">
        <p14:creationId xmlns:p14="http://schemas.microsoft.com/office/powerpoint/2010/main" val="1770836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17BE022-FA71-4087-B06E-24820ACC0A85}"/>
              </a:ext>
            </a:extLst>
          </p:cNvPr>
          <p:cNvSpPr>
            <a:spLocks noGrp="1"/>
          </p:cNvSpPr>
          <p:nvPr>
            <p:ph type="title"/>
          </p:nvPr>
        </p:nvSpPr>
        <p:spPr>
          <a:xfrm>
            <a:off x="2279576" y="95202"/>
            <a:ext cx="8229600" cy="885527"/>
          </a:xfrm>
        </p:spPr>
        <p:txBody>
          <a:bodyPr/>
          <a:lstStyle/>
          <a:p>
            <a:pPr algn="ctr"/>
            <a:r>
              <a:rPr lang="en-CA" dirty="0">
                <a:latin typeface="Century Gothic" panose="020B0502020202020204" pitchFamily="34" charset="0"/>
              </a:rPr>
              <a:t>Potential Property Tax Impact</a:t>
            </a:r>
          </a:p>
        </p:txBody>
      </p:sp>
      <p:sp>
        <p:nvSpPr>
          <p:cNvPr id="4" name="Slide Number Placeholder 3"/>
          <p:cNvSpPr>
            <a:spLocks noGrp="1"/>
          </p:cNvSpPr>
          <p:nvPr>
            <p:ph type="sldNum" sz="quarter" idx="12"/>
          </p:nvPr>
        </p:nvSpPr>
        <p:spPr/>
        <p:txBody>
          <a:bodyPr/>
          <a:lstStyle/>
          <a:p>
            <a:fld id="{6CCFE563-4A4B-4483-9147-0F35246ED8EA}" type="slidenum">
              <a:rPr lang="en-CA" smtClean="0"/>
              <a:pPr/>
              <a:t>3</a:t>
            </a:fld>
            <a:endParaRPr lang="en-CA" dirty="0"/>
          </a:p>
        </p:txBody>
      </p:sp>
      <p:graphicFrame>
        <p:nvGraphicFramePr>
          <p:cNvPr id="3" name="Table 2">
            <a:extLst>
              <a:ext uri="{FF2B5EF4-FFF2-40B4-BE49-F238E27FC236}">
                <a16:creationId xmlns:a16="http://schemas.microsoft.com/office/drawing/2014/main" id="{163D3C74-CE2B-4C7D-9D14-9644138B74E2}"/>
              </a:ext>
            </a:extLst>
          </p:cNvPr>
          <p:cNvGraphicFramePr>
            <a:graphicFrameLocks noGrp="1"/>
          </p:cNvGraphicFramePr>
          <p:nvPr>
            <p:extLst>
              <p:ext uri="{D42A27DB-BD31-4B8C-83A1-F6EECF244321}">
                <p14:modId xmlns:p14="http://schemas.microsoft.com/office/powerpoint/2010/main" val="2995345032"/>
              </p:ext>
            </p:extLst>
          </p:nvPr>
        </p:nvGraphicFramePr>
        <p:xfrm>
          <a:off x="933445" y="4769836"/>
          <a:ext cx="10639427" cy="1625289"/>
        </p:xfrm>
        <a:graphic>
          <a:graphicData uri="http://schemas.openxmlformats.org/drawingml/2006/table">
            <a:tbl>
              <a:tblPr firstRow="1" bandRow="1">
                <a:tableStyleId>{5C22544A-7EE6-4342-B048-85BDC9FD1C3A}</a:tableStyleId>
              </a:tblPr>
              <a:tblGrid>
                <a:gridCol w="2312919">
                  <a:extLst>
                    <a:ext uri="{9D8B030D-6E8A-4147-A177-3AD203B41FA5}">
                      <a16:colId xmlns:a16="http://schemas.microsoft.com/office/drawing/2014/main" val="363724631"/>
                    </a:ext>
                  </a:extLst>
                </a:gridCol>
                <a:gridCol w="2027043">
                  <a:extLst>
                    <a:ext uri="{9D8B030D-6E8A-4147-A177-3AD203B41FA5}">
                      <a16:colId xmlns:a16="http://schemas.microsoft.com/office/drawing/2014/main" val="2191226035"/>
                    </a:ext>
                  </a:extLst>
                </a:gridCol>
                <a:gridCol w="1915097">
                  <a:extLst>
                    <a:ext uri="{9D8B030D-6E8A-4147-A177-3AD203B41FA5}">
                      <a16:colId xmlns:a16="http://schemas.microsoft.com/office/drawing/2014/main" val="3418993242"/>
                    </a:ext>
                  </a:extLst>
                </a:gridCol>
                <a:gridCol w="2234281">
                  <a:extLst>
                    <a:ext uri="{9D8B030D-6E8A-4147-A177-3AD203B41FA5}">
                      <a16:colId xmlns:a16="http://schemas.microsoft.com/office/drawing/2014/main" val="90434372"/>
                    </a:ext>
                  </a:extLst>
                </a:gridCol>
                <a:gridCol w="2150087">
                  <a:extLst>
                    <a:ext uri="{9D8B030D-6E8A-4147-A177-3AD203B41FA5}">
                      <a16:colId xmlns:a16="http://schemas.microsoft.com/office/drawing/2014/main" val="3941037398"/>
                    </a:ext>
                  </a:extLst>
                </a:gridCol>
              </a:tblGrid>
              <a:tr h="541763">
                <a:tc>
                  <a:txBody>
                    <a:bodyPr/>
                    <a:lstStyle/>
                    <a:p>
                      <a:r>
                        <a:rPr lang="en-US" dirty="0"/>
                        <a:t>Business - Forbes</a:t>
                      </a:r>
                      <a:endParaRPr lang="en-CA" dirty="0"/>
                    </a:p>
                  </a:txBody>
                  <a:tcPr/>
                </a:tc>
                <a:tc>
                  <a:txBody>
                    <a:bodyPr/>
                    <a:lstStyle/>
                    <a:p>
                      <a:r>
                        <a:rPr lang="en-US" dirty="0"/>
                        <a:t>Assessed Value </a:t>
                      </a:r>
                      <a:endParaRPr lang="en-CA" dirty="0"/>
                    </a:p>
                  </a:txBody>
                  <a:tcPr/>
                </a:tc>
                <a:tc>
                  <a:txBody>
                    <a:bodyPr/>
                    <a:lstStyle/>
                    <a:p>
                      <a:r>
                        <a:rPr lang="en-US" dirty="0"/>
                        <a:t>Increase %</a:t>
                      </a:r>
                      <a:endParaRPr lang="en-CA" dirty="0"/>
                    </a:p>
                  </a:txBody>
                  <a:tcPr/>
                </a:tc>
                <a:tc>
                  <a:txBody>
                    <a:bodyPr/>
                    <a:lstStyle/>
                    <a:p>
                      <a:r>
                        <a:rPr lang="en-US" dirty="0"/>
                        <a:t>Municipal Tax</a:t>
                      </a:r>
                      <a:endParaRPr lang="en-CA" dirty="0"/>
                    </a:p>
                  </a:txBody>
                  <a:tcPr/>
                </a:tc>
                <a:tc>
                  <a:txBody>
                    <a:bodyPr/>
                    <a:lstStyle/>
                    <a:p>
                      <a:r>
                        <a:rPr lang="en-US" dirty="0"/>
                        <a:t>Increase $</a:t>
                      </a:r>
                      <a:endParaRPr lang="en-CA" dirty="0"/>
                    </a:p>
                  </a:txBody>
                  <a:tcPr/>
                </a:tc>
                <a:extLst>
                  <a:ext uri="{0D108BD9-81ED-4DB2-BD59-A6C34878D82A}">
                    <a16:rowId xmlns:a16="http://schemas.microsoft.com/office/drawing/2014/main" val="1394542572"/>
                  </a:ext>
                </a:extLst>
              </a:tr>
              <a:tr h="541763">
                <a:tc>
                  <a:txBody>
                    <a:bodyPr/>
                    <a:lstStyle/>
                    <a:p>
                      <a:r>
                        <a:rPr lang="en-US" dirty="0"/>
                        <a:t>2022</a:t>
                      </a:r>
                      <a:endParaRPr lang="en-CA" dirty="0"/>
                    </a:p>
                  </a:txBody>
                  <a:tcPr/>
                </a:tc>
                <a:tc>
                  <a:txBody>
                    <a:bodyPr/>
                    <a:lstStyle/>
                    <a:p>
                      <a:r>
                        <a:rPr lang="en-US" dirty="0"/>
                        <a:t>$ 421,000 </a:t>
                      </a:r>
                      <a:endParaRPr lang="en-CA" dirty="0"/>
                    </a:p>
                  </a:txBody>
                  <a:tcPr/>
                </a:tc>
                <a:tc>
                  <a:txBody>
                    <a:bodyPr/>
                    <a:lstStyle/>
                    <a:p>
                      <a:r>
                        <a:rPr lang="en-US" dirty="0"/>
                        <a:t>30%</a:t>
                      </a:r>
                      <a:endParaRPr lang="en-CA" dirty="0"/>
                    </a:p>
                  </a:txBody>
                  <a:tcPr/>
                </a:tc>
                <a:tc>
                  <a:txBody>
                    <a:bodyPr/>
                    <a:lstStyle/>
                    <a:p>
                      <a:r>
                        <a:rPr lang="en-US" dirty="0"/>
                        <a:t>$ 4,210</a:t>
                      </a:r>
                      <a:endParaRPr lang="en-CA" dirty="0"/>
                    </a:p>
                  </a:txBody>
                  <a:tcPr/>
                </a:tc>
                <a:tc>
                  <a:txBody>
                    <a:bodyPr/>
                    <a:lstStyle/>
                    <a:p>
                      <a:r>
                        <a:rPr lang="en-US" dirty="0"/>
                        <a:t>$724</a:t>
                      </a:r>
                      <a:endParaRPr lang="en-CA" dirty="0"/>
                    </a:p>
                  </a:txBody>
                  <a:tcPr/>
                </a:tc>
                <a:extLst>
                  <a:ext uri="{0D108BD9-81ED-4DB2-BD59-A6C34878D82A}">
                    <a16:rowId xmlns:a16="http://schemas.microsoft.com/office/drawing/2014/main" val="2933079958"/>
                  </a:ext>
                </a:extLst>
              </a:tr>
              <a:tr h="541763">
                <a:tc>
                  <a:txBody>
                    <a:bodyPr/>
                    <a:lstStyle/>
                    <a:p>
                      <a:r>
                        <a:rPr lang="en-US" dirty="0"/>
                        <a:t>2021</a:t>
                      </a:r>
                      <a:endParaRPr lang="en-CA" dirty="0"/>
                    </a:p>
                  </a:txBody>
                  <a:tcPr/>
                </a:tc>
                <a:tc>
                  <a:txBody>
                    <a:bodyPr/>
                    <a:lstStyle/>
                    <a:p>
                      <a:r>
                        <a:rPr lang="en-US" dirty="0"/>
                        <a:t>$ 324,000</a:t>
                      </a:r>
                      <a:endParaRPr lang="en-CA" dirty="0"/>
                    </a:p>
                  </a:txBody>
                  <a:tcPr/>
                </a:tc>
                <a:tc>
                  <a:txBody>
                    <a:bodyPr/>
                    <a:lstStyle/>
                    <a:p>
                      <a:endParaRPr lang="en-CA" dirty="0"/>
                    </a:p>
                  </a:txBody>
                  <a:tcPr/>
                </a:tc>
                <a:tc>
                  <a:txBody>
                    <a:bodyPr/>
                    <a:lstStyle/>
                    <a:p>
                      <a:r>
                        <a:rPr lang="en-US" dirty="0"/>
                        <a:t>$ 3,486</a:t>
                      </a:r>
                      <a:endParaRPr lang="en-CA" dirty="0"/>
                    </a:p>
                  </a:txBody>
                  <a:tcPr/>
                </a:tc>
                <a:tc>
                  <a:txBody>
                    <a:bodyPr/>
                    <a:lstStyle/>
                    <a:p>
                      <a:endParaRPr lang="en-CA" dirty="0"/>
                    </a:p>
                  </a:txBody>
                  <a:tcPr/>
                </a:tc>
                <a:extLst>
                  <a:ext uri="{0D108BD9-81ED-4DB2-BD59-A6C34878D82A}">
                    <a16:rowId xmlns:a16="http://schemas.microsoft.com/office/drawing/2014/main" val="1535234306"/>
                  </a:ext>
                </a:extLst>
              </a:tr>
            </a:tbl>
          </a:graphicData>
        </a:graphic>
      </p:graphicFrame>
      <p:graphicFrame>
        <p:nvGraphicFramePr>
          <p:cNvPr id="8" name="Table 7">
            <a:extLst>
              <a:ext uri="{FF2B5EF4-FFF2-40B4-BE49-F238E27FC236}">
                <a16:creationId xmlns:a16="http://schemas.microsoft.com/office/drawing/2014/main" id="{7A88439E-0599-4034-8410-0870A4352491}"/>
              </a:ext>
            </a:extLst>
          </p:cNvPr>
          <p:cNvGraphicFramePr>
            <a:graphicFrameLocks noGrp="1"/>
          </p:cNvGraphicFramePr>
          <p:nvPr>
            <p:extLst>
              <p:ext uri="{D42A27DB-BD31-4B8C-83A1-F6EECF244321}">
                <p14:modId xmlns:p14="http://schemas.microsoft.com/office/powerpoint/2010/main" val="4044697117"/>
              </p:ext>
            </p:extLst>
          </p:nvPr>
        </p:nvGraphicFramePr>
        <p:xfrm>
          <a:off x="933445" y="2732493"/>
          <a:ext cx="10639424" cy="1867894"/>
        </p:xfrm>
        <a:graphic>
          <a:graphicData uri="http://schemas.openxmlformats.org/drawingml/2006/table">
            <a:tbl>
              <a:tblPr firstRow="1" bandRow="1">
                <a:tableStyleId>{5C22544A-7EE6-4342-B048-85BDC9FD1C3A}</a:tableStyleId>
              </a:tblPr>
              <a:tblGrid>
                <a:gridCol w="2335485">
                  <a:extLst>
                    <a:ext uri="{9D8B030D-6E8A-4147-A177-3AD203B41FA5}">
                      <a16:colId xmlns:a16="http://schemas.microsoft.com/office/drawing/2014/main" val="650520682"/>
                    </a:ext>
                  </a:extLst>
                </a:gridCol>
                <a:gridCol w="1989485">
                  <a:extLst>
                    <a:ext uri="{9D8B030D-6E8A-4147-A177-3AD203B41FA5}">
                      <a16:colId xmlns:a16="http://schemas.microsoft.com/office/drawing/2014/main" val="3853256465"/>
                    </a:ext>
                  </a:extLst>
                </a:gridCol>
                <a:gridCol w="1944814">
                  <a:extLst>
                    <a:ext uri="{9D8B030D-6E8A-4147-A177-3AD203B41FA5}">
                      <a16:colId xmlns:a16="http://schemas.microsoft.com/office/drawing/2014/main" val="3161361521"/>
                    </a:ext>
                  </a:extLst>
                </a:gridCol>
                <a:gridCol w="2207155">
                  <a:extLst>
                    <a:ext uri="{9D8B030D-6E8A-4147-A177-3AD203B41FA5}">
                      <a16:colId xmlns:a16="http://schemas.microsoft.com/office/drawing/2014/main" val="215442340"/>
                    </a:ext>
                  </a:extLst>
                </a:gridCol>
                <a:gridCol w="2162485">
                  <a:extLst>
                    <a:ext uri="{9D8B030D-6E8A-4147-A177-3AD203B41FA5}">
                      <a16:colId xmlns:a16="http://schemas.microsoft.com/office/drawing/2014/main" val="3603456958"/>
                    </a:ext>
                  </a:extLst>
                </a:gridCol>
              </a:tblGrid>
              <a:tr h="770614">
                <a:tc>
                  <a:txBody>
                    <a:bodyPr/>
                    <a:lstStyle/>
                    <a:p>
                      <a:r>
                        <a:rPr lang="en-US" dirty="0"/>
                        <a:t>Business – Peninsula (Restaurant)</a:t>
                      </a:r>
                      <a:endParaRPr lang="en-CA" dirty="0"/>
                    </a:p>
                  </a:txBody>
                  <a:tcPr/>
                </a:tc>
                <a:tc>
                  <a:txBody>
                    <a:bodyPr/>
                    <a:lstStyle/>
                    <a:p>
                      <a:r>
                        <a:rPr lang="en-US" dirty="0"/>
                        <a:t>Assessed Value</a:t>
                      </a:r>
                      <a:endParaRPr lang="en-CA" dirty="0"/>
                    </a:p>
                  </a:txBody>
                  <a:tcPr/>
                </a:tc>
                <a:tc>
                  <a:txBody>
                    <a:bodyPr/>
                    <a:lstStyle/>
                    <a:p>
                      <a:r>
                        <a:rPr lang="en-US" dirty="0"/>
                        <a:t>Increase %</a:t>
                      </a:r>
                      <a:endParaRPr lang="en-CA" dirty="0"/>
                    </a:p>
                  </a:txBody>
                  <a:tcPr/>
                </a:tc>
                <a:tc>
                  <a:txBody>
                    <a:bodyPr/>
                    <a:lstStyle/>
                    <a:p>
                      <a:r>
                        <a:rPr lang="en-US" dirty="0"/>
                        <a:t>Municipal Tax</a:t>
                      </a:r>
                      <a:endParaRPr lang="en-CA" dirty="0"/>
                    </a:p>
                  </a:txBody>
                  <a:tcPr/>
                </a:tc>
                <a:tc>
                  <a:txBody>
                    <a:bodyPr/>
                    <a:lstStyle/>
                    <a:p>
                      <a:r>
                        <a:rPr lang="en-US" dirty="0"/>
                        <a:t>Increase $</a:t>
                      </a:r>
                      <a:endParaRPr lang="en-CA" dirty="0"/>
                    </a:p>
                  </a:txBody>
                  <a:tcPr/>
                </a:tc>
                <a:extLst>
                  <a:ext uri="{0D108BD9-81ED-4DB2-BD59-A6C34878D82A}">
                    <a16:rowId xmlns:a16="http://schemas.microsoft.com/office/drawing/2014/main" val="408327302"/>
                  </a:ext>
                </a:extLst>
              </a:tr>
              <a:tr h="308246">
                <a:tc>
                  <a:txBody>
                    <a:bodyPr/>
                    <a:lstStyle/>
                    <a:p>
                      <a:r>
                        <a:rPr lang="en-US" dirty="0"/>
                        <a:t>2022</a:t>
                      </a:r>
                      <a:endParaRPr lang="en-CA" dirty="0"/>
                    </a:p>
                  </a:txBody>
                  <a:tcPr/>
                </a:tc>
                <a:tc>
                  <a:txBody>
                    <a:bodyPr/>
                    <a:lstStyle/>
                    <a:p>
                      <a:r>
                        <a:rPr lang="en-US" dirty="0"/>
                        <a:t>$ 415,000</a:t>
                      </a:r>
                      <a:endParaRPr lang="en-CA" dirty="0"/>
                    </a:p>
                  </a:txBody>
                  <a:tcPr/>
                </a:tc>
                <a:tc>
                  <a:txBody>
                    <a:bodyPr/>
                    <a:lstStyle/>
                    <a:p>
                      <a:r>
                        <a:rPr lang="en-US" dirty="0"/>
                        <a:t>8.6%</a:t>
                      </a:r>
                      <a:endParaRPr lang="en-CA" dirty="0"/>
                    </a:p>
                  </a:txBody>
                  <a:tcPr/>
                </a:tc>
                <a:tc>
                  <a:txBody>
                    <a:bodyPr/>
                    <a:lstStyle/>
                    <a:p>
                      <a:r>
                        <a:rPr lang="en-US" dirty="0"/>
                        <a:t>$4,150  </a:t>
                      </a:r>
                      <a:endParaRPr lang="en-CA" dirty="0"/>
                    </a:p>
                  </a:txBody>
                  <a:tcPr/>
                </a:tc>
                <a:tc>
                  <a:txBody>
                    <a:bodyPr/>
                    <a:lstStyle/>
                    <a:p>
                      <a:r>
                        <a:rPr lang="en-US" dirty="0"/>
                        <a:t>$15</a:t>
                      </a:r>
                      <a:endParaRPr lang="en-CA" dirty="0"/>
                    </a:p>
                  </a:txBody>
                  <a:tcPr/>
                </a:tc>
                <a:extLst>
                  <a:ext uri="{0D108BD9-81ED-4DB2-BD59-A6C34878D82A}">
                    <a16:rowId xmlns:a16="http://schemas.microsoft.com/office/drawing/2014/main" val="896496910"/>
                  </a:ext>
                </a:extLst>
              </a:tr>
              <a:tr h="308246">
                <a:tc>
                  <a:txBody>
                    <a:bodyPr/>
                    <a:lstStyle/>
                    <a:p>
                      <a:r>
                        <a:rPr lang="en-US" dirty="0"/>
                        <a:t>2021</a:t>
                      </a:r>
                      <a:endParaRPr lang="en-CA" dirty="0"/>
                    </a:p>
                  </a:txBody>
                  <a:tcPr/>
                </a:tc>
                <a:tc>
                  <a:txBody>
                    <a:bodyPr/>
                    <a:lstStyle/>
                    <a:p>
                      <a:r>
                        <a:rPr lang="en-US" dirty="0"/>
                        <a:t>$ 382,000</a:t>
                      </a:r>
                      <a:endParaRPr lang="en-CA" dirty="0"/>
                    </a:p>
                  </a:txBody>
                  <a:tcPr/>
                </a:tc>
                <a:tc>
                  <a:txBody>
                    <a:bodyPr/>
                    <a:lstStyle/>
                    <a:p>
                      <a:r>
                        <a:rPr lang="en-US" dirty="0"/>
                        <a:t>0%</a:t>
                      </a:r>
                      <a:endParaRPr lang="en-CA" dirty="0"/>
                    </a:p>
                  </a:txBody>
                  <a:tcPr/>
                </a:tc>
                <a:tc>
                  <a:txBody>
                    <a:bodyPr/>
                    <a:lstStyle/>
                    <a:p>
                      <a:r>
                        <a:rPr lang="en-US" dirty="0"/>
                        <a:t>$ 4,135  </a:t>
                      </a:r>
                      <a:endParaRPr lang="en-CA" dirty="0"/>
                    </a:p>
                  </a:txBody>
                  <a:tcPr/>
                </a:tc>
                <a:tc>
                  <a:txBody>
                    <a:bodyPr/>
                    <a:lstStyle/>
                    <a:p>
                      <a:r>
                        <a:rPr lang="en-US" dirty="0"/>
                        <a:t>$155</a:t>
                      </a:r>
                      <a:endParaRPr lang="en-CA" dirty="0"/>
                    </a:p>
                  </a:txBody>
                  <a:tcPr/>
                </a:tc>
                <a:extLst>
                  <a:ext uri="{0D108BD9-81ED-4DB2-BD59-A6C34878D82A}">
                    <a16:rowId xmlns:a16="http://schemas.microsoft.com/office/drawing/2014/main" val="1993813930"/>
                  </a:ext>
                </a:extLst>
              </a:tr>
              <a:tr h="308246">
                <a:tc>
                  <a:txBody>
                    <a:bodyPr/>
                    <a:lstStyle/>
                    <a:p>
                      <a:r>
                        <a:rPr lang="en-US" dirty="0"/>
                        <a:t>2020</a:t>
                      </a:r>
                      <a:endParaRPr lang="en-CA" dirty="0"/>
                    </a:p>
                  </a:txBody>
                  <a:tcPr/>
                </a:tc>
                <a:tc>
                  <a:txBody>
                    <a:bodyPr/>
                    <a:lstStyle/>
                    <a:p>
                      <a:r>
                        <a:rPr lang="en-US" dirty="0"/>
                        <a:t>$ 382,000</a:t>
                      </a:r>
                      <a:endParaRPr lang="en-CA" dirty="0"/>
                    </a:p>
                  </a:txBody>
                  <a:tcPr/>
                </a:tc>
                <a:tc>
                  <a:txBody>
                    <a:bodyPr/>
                    <a:lstStyle/>
                    <a:p>
                      <a:endParaRPr lang="en-CA" dirty="0"/>
                    </a:p>
                  </a:txBody>
                  <a:tcPr/>
                </a:tc>
                <a:tc>
                  <a:txBody>
                    <a:bodyPr/>
                    <a:lstStyle/>
                    <a:p>
                      <a:r>
                        <a:rPr lang="en-US" dirty="0"/>
                        <a:t>$ 3,980</a:t>
                      </a:r>
                      <a:endParaRPr lang="en-CA" dirty="0"/>
                    </a:p>
                  </a:txBody>
                  <a:tcPr/>
                </a:tc>
                <a:tc>
                  <a:txBody>
                    <a:bodyPr/>
                    <a:lstStyle/>
                    <a:p>
                      <a:endParaRPr lang="en-CA" dirty="0"/>
                    </a:p>
                  </a:txBody>
                  <a:tcPr/>
                </a:tc>
                <a:extLst>
                  <a:ext uri="{0D108BD9-81ED-4DB2-BD59-A6C34878D82A}">
                    <a16:rowId xmlns:a16="http://schemas.microsoft.com/office/drawing/2014/main" val="978966391"/>
                  </a:ext>
                </a:extLst>
              </a:tr>
            </a:tbl>
          </a:graphicData>
        </a:graphic>
      </p:graphicFrame>
      <p:graphicFrame>
        <p:nvGraphicFramePr>
          <p:cNvPr id="2" name="Table 1">
            <a:extLst>
              <a:ext uri="{FF2B5EF4-FFF2-40B4-BE49-F238E27FC236}">
                <a16:creationId xmlns:a16="http://schemas.microsoft.com/office/drawing/2014/main" id="{0FC0D1F9-EC66-4665-AAD1-F13F0E568538}"/>
              </a:ext>
            </a:extLst>
          </p:cNvPr>
          <p:cNvGraphicFramePr>
            <a:graphicFrameLocks noGrp="1"/>
          </p:cNvGraphicFramePr>
          <p:nvPr>
            <p:extLst>
              <p:ext uri="{D42A27DB-BD31-4B8C-83A1-F6EECF244321}">
                <p14:modId xmlns:p14="http://schemas.microsoft.com/office/powerpoint/2010/main" val="3904888518"/>
              </p:ext>
            </p:extLst>
          </p:nvPr>
        </p:nvGraphicFramePr>
        <p:xfrm>
          <a:off x="933448" y="814746"/>
          <a:ext cx="10639424" cy="1752497"/>
        </p:xfrm>
        <a:graphic>
          <a:graphicData uri="http://schemas.openxmlformats.org/drawingml/2006/table">
            <a:tbl>
              <a:tblPr firstRow="1" bandRow="1">
                <a:tableStyleId>{5C22544A-7EE6-4342-B048-85BDC9FD1C3A}</a:tableStyleId>
              </a:tblPr>
              <a:tblGrid>
                <a:gridCol w="2312919">
                  <a:extLst>
                    <a:ext uri="{9D8B030D-6E8A-4147-A177-3AD203B41FA5}">
                      <a16:colId xmlns:a16="http://schemas.microsoft.com/office/drawing/2014/main" val="910692108"/>
                    </a:ext>
                  </a:extLst>
                </a:gridCol>
                <a:gridCol w="2027043">
                  <a:extLst>
                    <a:ext uri="{9D8B030D-6E8A-4147-A177-3AD203B41FA5}">
                      <a16:colId xmlns:a16="http://schemas.microsoft.com/office/drawing/2014/main" val="3875624328"/>
                    </a:ext>
                  </a:extLst>
                </a:gridCol>
                <a:gridCol w="1915097">
                  <a:extLst>
                    <a:ext uri="{9D8B030D-6E8A-4147-A177-3AD203B41FA5}">
                      <a16:colId xmlns:a16="http://schemas.microsoft.com/office/drawing/2014/main" val="4208144005"/>
                    </a:ext>
                  </a:extLst>
                </a:gridCol>
                <a:gridCol w="2234278">
                  <a:extLst>
                    <a:ext uri="{9D8B030D-6E8A-4147-A177-3AD203B41FA5}">
                      <a16:colId xmlns:a16="http://schemas.microsoft.com/office/drawing/2014/main" val="2058440294"/>
                    </a:ext>
                  </a:extLst>
                </a:gridCol>
                <a:gridCol w="2150087">
                  <a:extLst>
                    <a:ext uri="{9D8B030D-6E8A-4147-A177-3AD203B41FA5}">
                      <a16:colId xmlns:a16="http://schemas.microsoft.com/office/drawing/2014/main" val="1092126065"/>
                    </a:ext>
                  </a:extLst>
                </a:gridCol>
              </a:tblGrid>
              <a:tr h="802073">
                <a:tc>
                  <a:txBody>
                    <a:bodyPr/>
                    <a:lstStyle/>
                    <a:p>
                      <a:r>
                        <a:rPr lang="en-US" dirty="0"/>
                        <a:t>Residential Zone- Tyee Terrace (STR)</a:t>
                      </a:r>
                      <a:endParaRPr lang="en-CA" dirty="0"/>
                    </a:p>
                  </a:txBody>
                  <a:tcPr/>
                </a:tc>
                <a:tc>
                  <a:txBody>
                    <a:bodyPr/>
                    <a:lstStyle/>
                    <a:p>
                      <a:r>
                        <a:rPr lang="en-US" dirty="0"/>
                        <a:t>Assessed Value </a:t>
                      </a:r>
                      <a:endParaRPr lang="en-CA" dirty="0"/>
                    </a:p>
                  </a:txBody>
                  <a:tcPr/>
                </a:tc>
                <a:tc>
                  <a:txBody>
                    <a:bodyPr/>
                    <a:lstStyle/>
                    <a:p>
                      <a:r>
                        <a:rPr lang="en-US" dirty="0"/>
                        <a:t>Increase %</a:t>
                      </a:r>
                      <a:endParaRPr lang="en-CA" dirty="0"/>
                    </a:p>
                  </a:txBody>
                  <a:tcPr/>
                </a:tc>
                <a:tc>
                  <a:txBody>
                    <a:bodyPr/>
                    <a:lstStyle/>
                    <a:p>
                      <a:r>
                        <a:rPr lang="en-US" dirty="0"/>
                        <a:t>Municipal Tax</a:t>
                      </a:r>
                      <a:endParaRPr lang="en-CA" dirty="0"/>
                    </a:p>
                  </a:txBody>
                  <a:tcPr/>
                </a:tc>
                <a:tc>
                  <a:txBody>
                    <a:bodyPr/>
                    <a:lstStyle/>
                    <a:p>
                      <a:r>
                        <a:rPr lang="en-US" dirty="0"/>
                        <a:t>Increase $</a:t>
                      </a:r>
                      <a:endParaRPr lang="en-CA" dirty="0"/>
                    </a:p>
                  </a:txBody>
                  <a:tcPr/>
                </a:tc>
                <a:extLst>
                  <a:ext uri="{0D108BD9-81ED-4DB2-BD59-A6C34878D82A}">
                    <a16:rowId xmlns:a16="http://schemas.microsoft.com/office/drawing/2014/main" val="138458286"/>
                  </a:ext>
                </a:extLst>
              </a:tr>
              <a:tr h="475212">
                <a:tc>
                  <a:txBody>
                    <a:bodyPr/>
                    <a:lstStyle/>
                    <a:p>
                      <a:r>
                        <a:rPr lang="en-US" dirty="0"/>
                        <a:t>2022</a:t>
                      </a:r>
                      <a:endParaRPr lang="en-CA" dirty="0"/>
                    </a:p>
                  </a:txBody>
                  <a:tcPr/>
                </a:tc>
                <a:tc>
                  <a:txBody>
                    <a:bodyPr/>
                    <a:lstStyle/>
                    <a:p>
                      <a:r>
                        <a:rPr lang="en-US" dirty="0"/>
                        <a:t>528,000</a:t>
                      </a:r>
                      <a:endParaRPr lang="en-CA" dirty="0"/>
                    </a:p>
                  </a:txBody>
                  <a:tcPr/>
                </a:tc>
                <a:tc>
                  <a:txBody>
                    <a:bodyPr/>
                    <a:lstStyle/>
                    <a:p>
                      <a:r>
                        <a:rPr lang="en-US" dirty="0"/>
                        <a:t>84.6%</a:t>
                      </a:r>
                      <a:endParaRPr lang="en-CA" dirty="0"/>
                    </a:p>
                  </a:txBody>
                  <a:tcPr/>
                </a:tc>
                <a:tc>
                  <a:txBody>
                    <a:bodyPr/>
                    <a:lstStyle/>
                    <a:p>
                      <a:r>
                        <a:rPr lang="en-US" dirty="0"/>
                        <a:t>$1,289</a:t>
                      </a:r>
                      <a:endParaRPr lang="en-CA" dirty="0"/>
                    </a:p>
                  </a:txBody>
                  <a:tcPr/>
                </a:tc>
                <a:tc>
                  <a:txBody>
                    <a:bodyPr/>
                    <a:lstStyle/>
                    <a:p>
                      <a:r>
                        <a:rPr lang="en-US" dirty="0"/>
                        <a:t>$411</a:t>
                      </a:r>
                      <a:endParaRPr lang="en-CA" dirty="0"/>
                    </a:p>
                  </a:txBody>
                  <a:tcPr/>
                </a:tc>
                <a:extLst>
                  <a:ext uri="{0D108BD9-81ED-4DB2-BD59-A6C34878D82A}">
                    <a16:rowId xmlns:a16="http://schemas.microsoft.com/office/drawing/2014/main" val="2711280677"/>
                  </a:ext>
                </a:extLst>
              </a:tr>
              <a:tr h="475212">
                <a:tc>
                  <a:txBody>
                    <a:bodyPr/>
                    <a:lstStyle/>
                    <a:p>
                      <a:r>
                        <a:rPr lang="en-US" dirty="0"/>
                        <a:t>2021</a:t>
                      </a:r>
                      <a:endParaRPr lang="en-CA" dirty="0"/>
                    </a:p>
                  </a:txBody>
                  <a:tcPr/>
                </a:tc>
                <a:tc>
                  <a:txBody>
                    <a:bodyPr/>
                    <a:lstStyle/>
                    <a:p>
                      <a:r>
                        <a:rPr lang="en-US" dirty="0"/>
                        <a:t>286,000</a:t>
                      </a:r>
                      <a:endParaRPr lang="en-CA" dirty="0"/>
                    </a:p>
                  </a:txBody>
                  <a:tcPr/>
                </a:tc>
                <a:tc>
                  <a:txBody>
                    <a:bodyPr/>
                    <a:lstStyle/>
                    <a:p>
                      <a:endParaRPr lang="en-CA" dirty="0"/>
                    </a:p>
                  </a:txBody>
                  <a:tcPr/>
                </a:tc>
                <a:tc>
                  <a:txBody>
                    <a:bodyPr/>
                    <a:lstStyle/>
                    <a:p>
                      <a:r>
                        <a:rPr lang="en-US" dirty="0"/>
                        <a:t>$878</a:t>
                      </a:r>
                      <a:endParaRPr lang="en-CA" dirty="0"/>
                    </a:p>
                  </a:txBody>
                  <a:tcPr/>
                </a:tc>
                <a:tc>
                  <a:txBody>
                    <a:bodyPr/>
                    <a:lstStyle/>
                    <a:p>
                      <a:endParaRPr lang="en-CA" dirty="0"/>
                    </a:p>
                  </a:txBody>
                  <a:tcPr/>
                </a:tc>
                <a:extLst>
                  <a:ext uri="{0D108BD9-81ED-4DB2-BD59-A6C34878D82A}">
                    <a16:rowId xmlns:a16="http://schemas.microsoft.com/office/drawing/2014/main" val="3378660379"/>
                  </a:ext>
                </a:extLst>
              </a:tr>
            </a:tbl>
          </a:graphicData>
        </a:graphic>
      </p:graphicFrame>
    </p:spTree>
    <p:extLst>
      <p:ext uri="{BB962C8B-B14F-4D97-AF65-F5344CB8AC3E}">
        <p14:creationId xmlns:p14="http://schemas.microsoft.com/office/powerpoint/2010/main" val="2358191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17BE022-FA71-4087-B06E-24820ACC0A85}"/>
              </a:ext>
            </a:extLst>
          </p:cNvPr>
          <p:cNvSpPr>
            <a:spLocks noGrp="1"/>
          </p:cNvSpPr>
          <p:nvPr>
            <p:ph type="title"/>
          </p:nvPr>
        </p:nvSpPr>
        <p:spPr>
          <a:xfrm>
            <a:off x="2279576" y="95202"/>
            <a:ext cx="8229600" cy="885527"/>
          </a:xfrm>
        </p:spPr>
        <p:txBody>
          <a:bodyPr/>
          <a:lstStyle/>
          <a:p>
            <a:pPr algn="ctr"/>
            <a:r>
              <a:rPr lang="en-CA" dirty="0">
                <a:latin typeface="Century Gothic" panose="020B0502020202020204" pitchFamily="34" charset="0"/>
              </a:rPr>
              <a:t>Potential Property Tax Impact</a:t>
            </a:r>
          </a:p>
        </p:txBody>
      </p:sp>
      <p:sp>
        <p:nvSpPr>
          <p:cNvPr id="4" name="Slide Number Placeholder 3"/>
          <p:cNvSpPr>
            <a:spLocks noGrp="1"/>
          </p:cNvSpPr>
          <p:nvPr>
            <p:ph type="sldNum" sz="quarter" idx="12"/>
          </p:nvPr>
        </p:nvSpPr>
        <p:spPr/>
        <p:txBody>
          <a:bodyPr/>
          <a:lstStyle/>
          <a:p>
            <a:fld id="{6CCFE563-4A4B-4483-9147-0F35246ED8EA}" type="slidenum">
              <a:rPr lang="en-CA" smtClean="0"/>
              <a:pPr/>
              <a:t>4</a:t>
            </a:fld>
            <a:endParaRPr lang="en-CA" dirty="0"/>
          </a:p>
        </p:txBody>
      </p:sp>
      <p:graphicFrame>
        <p:nvGraphicFramePr>
          <p:cNvPr id="5" name="Table 6">
            <a:extLst>
              <a:ext uri="{FF2B5EF4-FFF2-40B4-BE49-F238E27FC236}">
                <a16:creationId xmlns:a16="http://schemas.microsoft.com/office/drawing/2014/main" id="{865DA964-5F9D-4B83-99C3-E6D72E6F2718}"/>
              </a:ext>
            </a:extLst>
          </p:cNvPr>
          <p:cNvGraphicFramePr>
            <a:graphicFrameLocks noGrp="1"/>
          </p:cNvGraphicFramePr>
          <p:nvPr>
            <p:extLst>
              <p:ext uri="{D42A27DB-BD31-4B8C-83A1-F6EECF244321}">
                <p14:modId xmlns:p14="http://schemas.microsoft.com/office/powerpoint/2010/main" val="2602026665"/>
              </p:ext>
            </p:extLst>
          </p:nvPr>
        </p:nvGraphicFramePr>
        <p:xfrm>
          <a:off x="771525" y="944848"/>
          <a:ext cx="10915649" cy="5268488"/>
        </p:xfrm>
        <a:graphic>
          <a:graphicData uri="http://schemas.openxmlformats.org/drawingml/2006/table">
            <a:tbl>
              <a:tblPr firstRow="1" bandRow="1">
                <a:tableStyleId>{5C22544A-7EE6-4342-B048-85BDC9FD1C3A}</a:tableStyleId>
              </a:tblPr>
              <a:tblGrid>
                <a:gridCol w="2372968">
                  <a:extLst>
                    <a:ext uri="{9D8B030D-6E8A-4147-A177-3AD203B41FA5}">
                      <a16:colId xmlns:a16="http://schemas.microsoft.com/office/drawing/2014/main" val="22512375"/>
                    </a:ext>
                  </a:extLst>
                </a:gridCol>
                <a:gridCol w="1927538">
                  <a:extLst>
                    <a:ext uri="{9D8B030D-6E8A-4147-A177-3AD203B41FA5}">
                      <a16:colId xmlns:a16="http://schemas.microsoft.com/office/drawing/2014/main" val="2143438865"/>
                    </a:ext>
                  </a:extLst>
                </a:gridCol>
                <a:gridCol w="1900223">
                  <a:extLst>
                    <a:ext uri="{9D8B030D-6E8A-4147-A177-3AD203B41FA5}">
                      <a16:colId xmlns:a16="http://schemas.microsoft.com/office/drawing/2014/main" val="2379649838"/>
                    </a:ext>
                  </a:extLst>
                </a:gridCol>
                <a:gridCol w="2114094">
                  <a:extLst>
                    <a:ext uri="{9D8B030D-6E8A-4147-A177-3AD203B41FA5}">
                      <a16:colId xmlns:a16="http://schemas.microsoft.com/office/drawing/2014/main" val="256299383"/>
                    </a:ext>
                  </a:extLst>
                </a:gridCol>
                <a:gridCol w="2600826">
                  <a:extLst>
                    <a:ext uri="{9D8B030D-6E8A-4147-A177-3AD203B41FA5}">
                      <a16:colId xmlns:a16="http://schemas.microsoft.com/office/drawing/2014/main" val="1105257179"/>
                    </a:ext>
                  </a:extLst>
                </a:gridCol>
              </a:tblGrid>
              <a:tr h="720080">
                <a:tc>
                  <a:txBody>
                    <a:bodyPr/>
                    <a:lstStyle/>
                    <a:p>
                      <a:r>
                        <a:rPr lang="en-US" dirty="0"/>
                        <a:t>Split Class (Residential and Business)</a:t>
                      </a:r>
                      <a:endParaRPr lang="en-CA" dirty="0"/>
                    </a:p>
                  </a:txBody>
                  <a:tcPr/>
                </a:tc>
                <a:tc>
                  <a:txBody>
                    <a:bodyPr/>
                    <a:lstStyle/>
                    <a:p>
                      <a:r>
                        <a:rPr lang="en-US" dirty="0"/>
                        <a:t>Assessed Value</a:t>
                      </a:r>
                      <a:endParaRPr lang="en-CA" dirty="0"/>
                    </a:p>
                  </a:txBody>
                  <a:tcPr/>
                </a:tc>
                <a:tc>
                  <a:txBody>
                    <a:bodyPr/>
                    <a:lstStyle/>
                    <a:p>
                      <a:r>
                        <a:rPr lang="en-US" dirty="0"/>
                        <a:t>Increase %</a:t>
                      </a:r>
                      <a:endParaRPr lang="en-CA" dirty="0"/>
                    </a:p>
                  </a:txBody>
                  <a:tcPr/>
                </a:tc>
                <a:tc>
                  <a:txBody>
                    <a:bodyPr/>
                    <a:lstStyle/>
                    <a:p>
                      <a:r>
                        <a:rPr lang="en-US" dirty="0"/>
                        <a:t>Municipal Tax</a:t>
                      </a:r>
                      <a:endParaRPr lang="en-CA" dirty="0"/>
                    </a:p>
                  </a:txBody>
                  <a:tcPr/>
                </a:tc>
                <a:tc>
                  <a:txBody>
                    <a:bodyPr/>
                    <a:lstStyle/>
                    <a:p>
                      <a:r>
                        <a:rPr lang="en-US" dirty="0"/>
                        <a:t>Increase $</a:t>
                      </a:r>
                      <a:endParaRPr lang="en-CA" dirty="0"/>
                    </a:p>
                  </a:txBody>
                  <a:tcPr/>
                </a:tc>
                <a:extLst>
                  <a:ext uri="{0D108BD9-81ED-4DB2-BD59-A6C34878D82A}">
                    <a16:rowId xmlns:a16="http://schemas.microsoft.com/office/drawing/2014/main" val="2701118717"/>
                  </a:ext>
                </a:extLst>
              </a:tr>
              <a:tr h="432048">
                <a:tc>
                  <a:txBody>
                    <a:bodyPr/>
                    <a:lstStyle/>
                    <a:p>
                      <a:r>
                        <a:rPr lang="en-US" dirty="0"/>
                        <a:t>2022 Residential</a:t>
                      </a:r>
                      <a:endParaRPr lang="en-CA" dirty="0"/>
                    </a:p>
                  </a:txBody>
                  <a:tcPr/>
                </a:tc>
                <a:tc>
                  <a:txBody>
                    <a:bodyPr/>
                    <a:lstStyle/>
                    <a:p>
                      <a:r>
                        <a:rPr lang="en-US" dirty="0"/>
                        <a:t>$ 206,300</a:t>
                      </a:r>
                      <a:endParaRPr lang="en-CA" dirty="0"/>
                    </a:p>
                  </a:txBody>
                  <a:tcPr/>
                </a:tc>
                <a:tc>
                  <a:txBody>
                    <a:bodyPr/>
                    <a:lstStyle/>
                    <a:p>
                      <a:r>
                        <a:rPr lang="en-US" dirty="0"/>
                        <a:t>38%</a:t>
                      </a:r>
                      <a:endParaRPr lang="en-CA" dirty="0"/>
                    </a:p>
                  </a:txBody>
                  <a:tcPr/>
                </a:tc>
                <a:tc>
                  <a:txBody>
                    <a:bodyPr/>
                    <a:lstStyle/>
                    <a:p>
                      <a:r>
                        <a:rPr lang="en-US" dirty="0"/>
                        <a:t>$ 503</a:t>
                      </a:r>
                      <a:endParaRPr lang="en-CA" dirty="0"/>
                    </a:p>
                  </a:txBody>
                  <a:tcPr/>
                </a:tc>
                <a:tc>
                  <a:txBody>
                    <a:bodyPr/>
                    <a:lstStyle/>
                    <a:p>
                      <a:r>
                        <a:rPr lang="en-US" dirty="0"/>
                        <a:t>$42</a:t>
                      </a:r>
                      <a:endParaRPr lang="en-CA" dirty="0"/>
                    </a:p>
                  </a:txBody>
                  <a:tcPr/>
                </a:tc>
                <a:extLst>
                  <a:ext uri="{0D108BD9-81ED-4DB2-BD59-A6C34878D82A}">
                    <a16:rowId xmlns:a16="http://schemas.microsoft.com/office/drawing/2014/main" val="2055562492"/>
                  </a:ext>
                </a:extLst>
              </a:tr>
              <a:tr h="467928">
                <a:tc>
                  <a:txBody>
                    <a:bodyPr/>
                    <a:lstStyle/>
                    <a:p>
                      <a:r>
                        <a:rPr lang="en-US" dirty="0"/>
                        <a:t>2022 Business</a:t>
                      </a:r>
                      <a:endParaRPr lang="en-CA" dirty="0"/>
                    </a:p>
                  </a:txBody>
                  <a:tcPr/>
                </a:tc>
                <a:tc>
                  <a:txBody>
                    <a:bodyPr/>
                    <a:lstStyle/>
                    <a:p>
                      <a:r>
                        <a:rPr lang="en-US" dirty="0"/>
                        <a:t>$ 596,000</a:t>
                      </a:r>
                      <a:endParaRPr lang="en-CA" dirty="0"/>
                    </a:p>
                  </a:txBody>
                  <a:tcPr/>
                </a:tc>
                <a:tc>
                  <a:txBody>
                    <a:bodyPr/>
                    <a:lstStyle/>
                    <a:p>
                      <a:r>
                        <a:rPr lang="en-US" dirty="0"/>
                        <a:t>13%</a:t>
                      </a:r>
                      <a:endParaRPr lang="en-CA" dirty="0"/>
                    </a:p>
                  </a:txBody>
                  <a:tcPr/>
                </a:tc>
                <a:tc>
                  <a:txBody>
                    <a:bodyPr/>
                    <a:lstStyle/>
                    <a:p>
                      <a:r>
                        <a:rPr lang="en-US" dirty="0"/>
                        <a:t>$ 5,961</a:t>
                      </a:r>
                      <a:endParaRPr lang="en-CA" dirty="0"/>
                    </a:p>
                  </a:txBody>
                  <a:tcPr/>
                </a:tc>
                <a:tc>
                  <a:txBody>
                    <a:bodyPr/>
                    <a:lstStyle/>
                    <a:p>
                      <a:r>
                        <a:rPr lang="en-US" dirty="0"/>
                        <a:t>$267</a:t>
                      </a:r>
                      <a:endParaRPr lang="en-CA" dirty="0"/>
                    </a:p>
                  </a:txBody>
                  <a:tcPr/>
                </a:tc>
                <a:extLst>
                  <a:ext uri="{0D108BD9-81ED-4DB2-BD59-A6C34878D82A}">
                    <a16:rowId xmlns:a16="http://schemas.microsoft.com/office/drawing/2014/main" val="477879102"/>
                  </a:ext>
                </a:extLst>
              </a:tr>
              <a:tr h="432048">
                <a:tc>
                  <a:txBody>
                    <a:bodyPr/>
                    <a:lstStyle/>
                    <a:p>
                      <a:r>
                        <a:rPr lang="en-US" b="1" dirty="0"/>
                        <a:t>2022 Total Municipal Property Tax</a:t>
                      </a:r>
                      <a:endParaRPr lang="en-CA" b="1" dirty="0"/>
                    </a:p>
                  </a:txBody>
                  <a:tcPr/>
                </a:tc>
                <a:tc>
                  <a:txBody>
                    <a:bodyPr/>
                    <a:lstStyle/>
                    <a:p>
                      <a:endParaRPr lang="en-CA" b="1" dirty="0"/>
                    </a:p>
                  </a:txBody>
                  <a:tcPr/>
                </a:tc>
                <a:tc>
                  <a:txBody>
                    <a:bodyPr/>
                    <a:lstStyle/>
                    <a:p>
                      <a:endParaRPr lang="en-CA" b="1" dirty="0"/>
                    </a:p>
                  </a:txBody>
                  <a:tcPr/>
                </a:tc>
                <a:tc>
                  <a:txBody>
                    <a:bodyPr/>
                    <a:lstStyle/>
                    <a:p>
                      <a:r>
                        <a:rPr lang="en-US" b="1" dirty="0"/>
                        <a:t>$6,291</a:t>
                      </a:r>
                      <a:endParaRPr lang="en-CA" b="1" dirty="0"/>
                    </a:p>
                  </a:txBody>
                  <a:tcPr/>
                </a:tc>
                <a:tc>
                  <a:txBody>
                    <a:bodyPr/>
                    <a:lstStyle/>
                    <a:p>
                      <a:endParaRPr lang="en-CA" b="1" dirty="0"/>
                    </a:p>
                  </a:txBody>
                  <a:tcPr/>
                </a:tc>
                <a:extLst>
                  <a:ext uri="{0D108BD9-81ED-4DB2-BD59-A6C34878D82A}">
                    <a16:rowId xmlns:a16="http://schemas.microsoft.com/office/drawing/2014/main" val="3576254955"/>
                  </a:ext>
                </a:extLst>
              </a:tr>
              <a:tr h="432048">
                <a:tc>
                  <a:txBody>
                    <a:bodyPr/>
                    <a:lstStyle/>
                    <a:p>
                      <a:r>
                        <a:rPr lang="en-US" dirty="0"/>
                        <a:t>2021 Residential</a:t>
                      </a:r>
                      <a:endParaRPr lang="en-CA" dirty="0"/>
                    </a:p>
                  </a:txBody>
                  <a:tcPr/>
                </a:tc>
                <a:tc>
                  <a:txBody>
                    <a:bodyPr/>
                    <a:lstStyle/>
                    <a:p>
                      <a:r>
                        <a:rPr lang="en-US" dirty="0"/>
                        <a:t>$ 149,100</a:t>
                      </a:r>
                      <a:endParaRPr lang="en-CA" dirty="0"/>
                    </a:p>
                  </a:txBody>
                  <a:tcPr/>
                </a:tc>
                <a:tc>
                  <a:txBody>
                    <a:bodyPr/>
                    <a:lstStyle/>
                    <a:p>
                      <a:endParaRPr lang="en-CA" dirty="0"/>
                    </a:p>
                  </a:txBody>
                  <a:tcPr/>
                </a:tc>
                <a:tc>
                  <a:txBody>
                    <a:bodyPr/>
                    <a:lstStyle/>
                    <a:p>
                      <a:r>
                        <a:rPr lang="en-US" dirty="0"/>
                        <a:t>$ 461</a:t>
                      </a:r>
                      <a:endParaRPr lang="en-CA" dirty="0"/>
                    </a:p>
                  </a:txBody>
                  <a:tcPr/>
                </a:tc>
                <a:tc>
                  <a:txBody>
                    <a:bodyPr/>
                    <a:lstStyle/>
                    <a:p>
                      <a:r>
                        <a:rPr lang="en-US" dirty="0"/>
                        <a:t>-$29</a:t>
                      </a:r>
                      <a:endParaRPr lang="en-CA" dirty="0"/>
                    </a:p>
                  </a:txBody>
                  <a:tcPr/>
                </a:tc>
                <a:extLst>
                  <a:ext uri="{0D108BD9-81ED-4DB2-BD59-A6C34878D82A}">
                    <a16:rowId xmlns:a16="http://schemas.microsoft.com/office/drawing/2014/main" val="2205353579"/>
                  </a:ext>
                </a:extLst>
              </a:tr>
              <a:tr h="432048">
                <a:tc>
                  <a:txBody>
                    <a:bodyPr/>
                    <a:lstStyle/>
                    <a:p>
                      <a:r>
                        <a:rPr lang="en-US" dirty="0"/>
                        <a:t>2021 Business</a:t>
                      </a:r>
                      <a:endParaRPr lang="en-CA" dirty="0"/>
                    </a:p>
                  </a:txBody>
                  <a:tcPr/>
                </a:tc>
                <a:tc>
                  <a:txBody>
                    <a:bodyPr/>
                    <a:lstStyle/>
                    <a:p>
                      <a:r>
                        <a:rPr lang="en-US" dirty="0"/>
                        <a:t>$ 526,000</a:t>
                      </a:r>
                      <a:endParaRPr lang="en-CA" dirty="0"/>
                    </a:p>
                  </a:txBody>
                  <a:tcPr/>
                </a:tc>
                <a:tc>
                  <a:txBody>
                    <a:bodyPr/>
                    <a:lstStyle/>
                    <a:p>
                      <a:endParaRPr lang="en-CA" dirty="0"/>
                    </a:p>
                  </a:txBody>
                  <a:tcPr/>
                </a:tc>
                <a:tc>
                  <a:txBody>
                    <a:bodyPr/>
                    <a:lstStyle/>
                    <a:p>
                      <a:r>
                        <a:rPr lang="en-US" dirty="0"/>
                        <a:t>$ 5,694</a:t>
                      </a:r>
                      <a:endParaRPr lang="en-CA" dirty="0"/>
                    </a:p>
                  </a:txBody>
                  <a:tcPr/>
                </a:tc>
                <a:tc>
                  <a:txBody>
                    <a:bodyPr/>
                    <a:lstStyle/>
                    <a:p>
                      <a:r>
                        <a:rPr lang="en-US" dirty="0"/>
                        <a:t>-$266</a:t>
                      </a:r>
                      <a:endParaRPr lang="en-CA" dirty="0"/>
                    </a:p>
                  </a:txBody>
                  <a:tcPr/>
                </a:tc>
                <a:extLst>
                  <a:ext uri="{0D108BD9-81ED-4DB2-BD59-A6C34878D82A}">
                    <a16:rowId xmlns:a16="http://schemas.microsoft.com/office/drawing/2014/main" val="1723843371"/>
                  </a:ext>
                </a:extLst>
              </a:tr>
              <a:tr h="432048">
                <a:tc>
                  <a:txBody>
                    <a:bodyPr/>
                    <a:lstStyle/>
                    <a:p>
                      <a:r>
                        <a:rPr lang="en-US" b="1" dirty="0"/>
                        <a:t>2021 Total Municipal Property Tax</a:t>
                      </a:r>
                      <a:endParaRPr lang="en-CA" b="1" dirty="0"/>
                    </a:p>
                  </a:txBody>
                  <a:tcPr/>
                </a:tc>
                <a:tc>
                  <a:txBody>
                    <a:bodyPr/>
                    <a:lstStyle/>
                    <a:p>
                      <a:endParaRPr lang="en-CA" b="1" dirty="0"/>
                    </a:p>
                  </a:txBody>
                  <a:tcPr/>
                </a:tc>
                <a:tc>
                  <a:txBody>
                    <a:bodyPr/>
                    <a:lstStyle/>
                    <a:p>
                      <a:endParaRPr lang="en-CA" b="1" dirty="0"/>
                    </a:p>
                  </a:txBody>
                  <a:tcPr/>
                </a:tc>
                <a:tc>
                  <a:txBody>
                    <a:bodyPr/>
                    <a:lstStyle/>
                    <a:p>
                      <a:r>
                        <a:rPr lang="en-US" b="1" dirty="0"/>
                        <a:t>$ 6,155</a:t>
                      </a:r>
                      <a:endParaRPr lang="en-CA" b="1" dirty="0"/>
                    </a:p>
                  </a:txBody>
                  <a:tcPr/>
                </a:tc>
                <a:tc>
                  <a:txBody>
                    <a:bodyPr/>
                    <a:lstStyle/>
                    <a:p>
                      <a:endParaRPr lang="en-CA" b="1" dirty="0"/>
                    </a:p>
                  </a:txBody>
                  <a:tcPr/>
                </a:tc>
                <a:extLst>
                  <a:ext uri="{0D108BD9-81ED-4DB2-BD59-A6C34878D82A}">
                    <a16:rowId xmlns:a16="http://schemas.microsoft.com/office/drawing/2014/main" val="435391769"/>
                  </a:ext>
                </a:extLst>
              </a:tr>
              <a:tr h="432048">
                <a:tc>
                  <a:txBody>
                    <a:bodyPr/>
                    <a:lstStyle/>
                    <a:p>
                      <a:r>
                        <a:rPr lang="en-US" dirty="0"/>
                        <a:t>2020 Residential</a:t>
                      </a:r>
                      <a:endParaRPr lang="en-CA" dirty="0"/>
                    </a:p>
                  </a:txBody>
                  <a:tcPr/>
                </a:tc>
                <a:tc>
                  <a:txBody>
                    <a:bodyPr/>
                    <a:lstStyle/>
                    <a:p>
                      <a:r>
                        <a:rPr lang="en-US" dirty="0"/>
                        <a:t>$ 149,000</a:t>
                      </a:r>
                      <a:endParaRPr lang="en-CA" dirty="0"/>
                    </a:p>
                  </a:txBody>
                  <a:tcPr/>
                </a:tc>
                <a:tc>
                  <a:txBody>
                    <a:bodyPr/>
                    <a:lstStyle/>
                    <a:p>
                      <a:endParaRPr lang="en-CA" dirty="0"/>
                    </a:p>
                  </a:txBody>
                  <a:tcPr/>
                </a:tc>
                <a:tc>
                  <a:txBody>
                    <a:bodyPr/>
                    <a:lstStyle/>
                    <a:p>
                      <a:r>
                        <a:rPr lang="en-US" dirty="0"/>
                        <a:t>$ 490</a:t>
                      </a:r>
                      <a:endParaRPr lang="en-CA" dirty="0"/>
                    </a:p>
                  </a:txBody>
                  <a:tcPr/>
                </a:tc>
                <a:tc>
                  <a:txBody>
                    <a:bodyPr/>
                    <a:lstStyle/>
                    <a:p>
                      <a:endParaRPr lang="en-CA" dirty="0"/>
                    </a:p>
                  </a:txBody>
                  <a:tcPr/>
                </a:tc>
                <a:extLst>
                  <a:ext uri="{0D108BD9-81ED-4DB2-BD59-A6C34878D82A}">
                    <a16:rowId xmlns:a16="http://schemas.microsoft.com/office/drawing/2014/main" val="2416348728"/>
                  </a:ext>
                </a:extLst>
              </a:tr>
              <a:tr h="432048">
                <a:tc>
                  <a:txBody>
                    <a:bodyPr/>
                    <a:lstStyle/>
                    <a:p>
                      <a:r>
                        <a:rPr lang="en-US" dirty="0"/>
                        <a:t>2020 Business</a:t>
                      </a:r>
                      <a:endParaRPr lang="en-CA" dirty="0"/>
                    </a:p>
                  </a:txBody>
                  <a:tcPr/>
                </a:tc>
                <a:tc>
                  <a:txBody>
                    <a:bodyPr/>
                    <a:lstStyle/>
                    <a:p>
                      <a:r>
                        <a:rPr lang="en-US" dirty="0"/>
                        <a:t>$ 572,000</a:t>
                      </a:r>
                      <a:endParaRPr lang="en-CA" dirty="0"/>
                    </a:p>
                  </a:txBody>
                  <a:tcPr/>
                </a:tc>
                <a:tc>
                  <a:txBody>
                    <a:bodyPr/>
                    <a:lstStyle/>
                    <a:p>
                      <a:endParaRPr lang="en-CA" dirty="0"/>
                    </a:p>
                  </a:txBody>
                  <a:tcPr/>
                </a:tc>
                <a:tc>
                  <a:txBody>
                    <a:bodyPr/>
                    <a:lstStyle/>
                    <a:p>
                      <a:r>
                        <a:rPr lang="en-US" dirty="0"/>
                        <a:t>$ 5,960</a:t>
                      </a:r>
                      <a:endParaRPr lang="en-CA" dirty="0"/>
                    </a:p>
                  </a:txBody>
                  <a:tcPr/>
                </a:tc>
                <a:tc>
                  <a:txBody>
                    <a:bodyPr/>
                    <a:lstStyle/>
                    <a:p>
                      <a:endParaRPr lang="en-CA" dirty="0"/>
                    </a:p>
                  </a:txBody>
                  <a:tcPr/>
                </a:tc>
                <a:extLst>
                  <a:ext uri="{0D108BD9-81ED-4DB2-BD59-A6C34878D82A}">
                    <a16:rowId xmlns:a16="http://schemas.microsoft.com/office/drawing/2014/main" val="533140991"/>
                  </a:ext>
                </a:extLst>
              </a:tr>
              <a:tr h="432048">
                <a:tc>
                  <a:txBody>
                    <a:bodyPr/>
                    <a:lstStyle/>
                    <a:p>
                      <a:r>
                        <a:rPr lang="en-US" b="1" dirty="0"/>
                        <a:t>2020 Total Municipal Property Tax</a:t>
                      </a:r>
                      <a:endParaRPr lang="en-CA" b="1" dirty="0"/>
                    </a:p>
                  </a:txBody>
                  <a:tcPr/>
                </a:tc>
                <a:tc>
                  <a:txBody>
                    <a:bodyPr/>
                    <a:lstStyle/>
                    <a:p>
                      <a:endParaRPr lang="en-CA" b="1" dirty="0"/>
                    </a:p>
                  </a:txBody>
                  <a:tcPr/>
                </a:tc>
                <a:tc>
                  <a:txBody>
                    <a:bodyPr/>
                    <a:lstStyle/>
                    <a:p>
                      <a:endParaRPr lang="en-CA" b="1" dirty="0"/>
                    </a:p>
                  </a:txBody>
                  <a:tcPr/>
                </a:tc>
                <a:tc>
                  <a:txBody>
                    <a:bodyPr/>
                    <a:lstStyle/>
                    <a:p>
                      <a:r>
                        <a:rPr lang="en-US" b="1" dirty="0"/>
                        <a:t>$6,450</a:t>
                      </a:r>
                      <a:endParaRPr lang="en-CA" b="1" dirty="0"/>
                    </a:p>
                  </a:txBody>
                  <a:tcPr/>
                </a:tc>
                <a:tc>
                  <a:txBody>
                    <a:bodyPr/>
                    <a:lstStyle/>
                    <a:p>
                      <a:endParaRPr lang="en-CA" b="1" dirty="0"/>
                    </a:p>
                  </a:txBody>
                  <a:tcPr/>
                </a:tc>
                <a:extLst>
                  <a:ext uri="{0D108BD9-81ED-4DB2-BD59-A6C34878D82A}">
                    <a16:rowId xmlns:a16="http://schemas.microsoft.com/office/drawing/2014/main" val="3277762311"/>
                  </a:ext>
                </a:extLst>
              </a:tr>
            </a:tbl>
          </a:graphicData>
        </a:graphic>
      </p:graphicFrame>
    </p:spTree>
    <p:extLst>
      <p:ext uri="{BB962C8B-B14F-4D97-AF65-F5344CB8AC3E}">
        <p14:creationId xmlns:p14="http://schemas.microsoft.com/office/powerpoint/2010/main" val="620874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17BE022-FA71-4087-B06E-24820ACC0A85}"/>
              </a:ext>
            </a:extLst>
          </p:cNvPr>
          <p:cNvSpPr>
            <a:spLocks noGrp="1"/>
          </p:cNvSpPr>
          <p:nvPr>
            <p:ph type="title"/>
          </p:nvPr>
        </p:nvSpPr>
        <p:spPr>
          <a:xfrm>
            <a:off x="585787" y="257864"/>
            <a:ext cx="11020425" cy="854617"/>
          </a:xfrm>
        </p:spPr>
        <p:txBody>
          <a:bodyPr>
            <a:normAutofit fontScale="90000"/>
          </a:bodyPr>
          <a:lstStyle/>
          <a:p>
            <a:pPr algn="ctr"/>
            <a:r>
              <a:rPr lang="en-CA" dirty="0">
                <a:latin typeface="Century Gothic" panose="020B0502020202020204" pitchFamily="34" charset="0"/>
              </a:rPr>
              <a:t>Potential Property Tax Impact – Including 3% for Water Filtration Project</a:t>
            </a:r>
          </a:p>
        </p:txBody>
      </p:sp>
      <p:sp>
        <p:nvSpPr>
          <p:cNvPr id="4" name="Slide Number Placeholder 3"/>
          <p:cNvSpPr>
            <a:spLocks noGrp="1"/>
          </p:cNvSpPr>
          <p:nvPr>
            <p:ph type="sldNum" sz="quarter" idx="12"/>
          </p:nvPr>
        </p:nvSpPr>
        <p:spPr/>
        <p:txBody>
          <a:bodyPr/>
          <a:lstStyle/>
          <a:p>
            <a:fld id="{6CCFE563-4A4B-4483-9147-0F35246ED8EA}" type="slidenum">
              <a:rPr lang="en-CA" smtClean="0"/>
              <a:pPr/>
              <a:t>5</a:t>
            </a:fld>
            <a:endParaRPr lang="en-CA" dirty="0"/>
          </a:p>
        </p:txBody>
      </p:sp>
      <p:sp>
        <p:nvSpPr>
          <p:cNvPr id="7" name="TextBox 6">
            <a:extLst>
              <a:ext uri="{FF2B5EF4-FFF2-40B4-BE49-F238E27FC236}">
                <a16:creationId xmlns:a16="http://schemas.microsoft.com/office/drawing/2014/main" id="{33B67671-467F-43F3-9C2B-0CAF60C62719}"/>
              </a:ext>
            </a:extLst>
          </p:cNvPr>
          <p:cNvSpPr txBox="1"/>
          <p:nvPr/>
        </p:nvSpPr>
        <p:spPr>
          <a:xfrm>
            <a:off x="2514650" y="5258634"/>
            <a:ext cx="6768752" cy="1477328"/>
          </a:xfrm>
          <a:prstGeom prst="rect">
            <a:avLst/>
          </a:prstGeom>
          <a:noFill/>
        </p:spPr>
        <p:txBody>
          <a:bodyPr wrap="square" rtlCol="0">
            <a:spAutoFit/>
          </a:bodyPr>
          <a:lstStyle/>
          <a:p>
            <a:r>
              <a:rPr lang="en-US" dirty="0">
                <a:latin typeface="Montserrat Regular"/>
              </a:rPr>
              <a:t>The most important factor is not how much your assessed value has changed, but how your assessed value has changed </a:t>
            </a:r>
            <a:r>
              <a:rPr lang="en-US" b="1" i="1" dirty="0">
                <a:latin typeface="Montserrat Regular"/>
              </a:rPr>
              <a:t>relative to the average change for your property class.  2022  average for single family homes in Ucluelet is 43%. </a:t>
            </a:r>
            <a:endParaRPr lang="en-CA" b="1" i="1" dirty="0"/>
          </a:p>
        </p:txBody>
      </p:sp>
      <p:graphicFrame>
        <p:nvGraphicFramePr>
          <p:cNvPr id="5" name="Table 4">
            <a:extLst>
              <a:ext uri="{FF2B5EF4-FFF2-40B4-BE49-F238E27FC236}">
                <a16:creationId xmlns:a16="http://schemas.microsoft.com/office/drawing/2014/main" id="{8814E75C-2969-4052-8474-B44A5A5436F4}"/>
              </a:ext>
            </a:extLst>
          </p:cNvPr>
          <p:cNvGraphicFramePr>
            <a:graphicFrameLocks noGrp="1"/>
          </p:cNvGraphicFramePr>
          <p:nvPr>
            <p:extLst>
              <p:ext uri="{D42A27DB-BD31-4B8C-83A1-F6EECF244321}">
                <p14:modId xmlns:p14="http://schemas.microsoft.com/office/powerpoint/2010/main" val="2673999063"/>
              </p:ext>
            </p:extLst>
          </p:nvPr>
        </p:nvGraphicFramePr>
        <p:xfrm>
          <a:off x="1955540" y="1346477"/>
          <a:ext cx="8280920" cy="3763463"/>
        </p:xfrm>
        <a:graphic>
          <a:graphicData uri="http://schemas.openxmlformats.org/drawingml/2006/table">
            <a:tbl>
              <a:tblPr/>
              <a:tblGrid>
                <a:gridCol w="2865128">
                  <a:extLst>
                    <a:ext uri="{9D8B030D-6E8A-4147-A177-3AD203B41FA5}">
                      <a16:colId xmlns:a16="http://schemas.microsoft.com/office/drawing/2014/main" val="3529939292"/>
                    </a:ext>
                  </a:extLst>
                </a:gridCol>
                <a:gridCol w="1942697">
                  <a:extLst>
                    <a:ext uri="{9D8B030D-6E8A-4147-A177-3AD203B41FA5}">
                      <a16:colId xmlns:a16="http://schemas.microsoft.com/office/drawing/2014/main" val="1925062695"/>
                    </a:ext>
                  </a:extLst>
                </a:gridCol>
                <a:gridCol w="1551362">
                  <a:extLst>
                    <a:ext uri="{9D8B030D-6E8A-4147-A177-3AD203B41FA5}">
                      <a16:colId xmlns:a16="http://schemas.microsoft.com/office/drawing/2014/main" val="930848227"/>
                    </a:ext>
                  </a:extLst>
                </a:gridCol>
                <a:gridCol w="1062194">
                  <a:extLst>
                    <a:ext uri="{9D8B030D-6E8A-4147-A177-3AD203B41FA5}">
                      <a16:colId xmlns:a16="http://schemas.microsoft.com/office/drawing/2014/main" val="4200848531"/>
                    </a:ext>
                  </a:extLst>
                </a:gridCol>
                <a:gridCol w="859539">
                  <a:extLst>
                    <a:ext uri="{9D8B030D-6E8A-4147-A177-3AD203B41FA5}">
                      <a16:colId xmlns:a16="http://schemas.microsoft.com/office/drawing/2014/main" val="905678337"/>
                    </a:ext>
                  </a:extLst>
                </a:gridCol>
              </a:tblGrid>
              <a:tr h="288609">
                <a:tc rowSpan="4">
                  <a:txBody>
                    <a:bodyPr/>
                    <a:lstStyle/>
                    <a:p>
                      <a:pPr algn="ctr" fontAlgn="ctr"/>
                      <a:r>
                        <a:rPr lang="en-CA" sz="1700" b="1" i="0" u="none" strike="noStrike">
                          <a:solidFill>
                            <a:srgbClr val="FFFFFF"/>
                          </a:solidFill>
                          <a:effectLst/>
                          <a:latin typeface="Calibri" panose="020F0502020204030204" pitchFamily="34" charset="0"/>
                        </a:rPr>
                        <a:t>Municipal </a:t>
                      </a:r>
                      <a:br>
                        <a:rPr lang="en-CA" sz="1700" b="1" i="0" u="none" strike="noStrike">
                          <a:solidFill>
                            <a:srgbClr val="FFFFFF"/>
                          </a:solidFill>
                          <a:effectLst/>
                          <a:latin typeface="Calibri" panose="020F0502020204030204" pitchFamily="34" charset="0"/>
                        </a:rPr>
                      </a:br>
                      <a:r>
                        <a:rPr lang="en-CA" sz="1700" b="1" i="0" u="none" strike="noStrike">
                          <a:solidFill>
                            <a:srgbClr val="FFFFFF"/>
                          </a:solidFill>
                          <a:effectLst/>
                          <a:latin typeface="Calibri" panose="020F0502020204030204" pitchFamily="34" charset="0"/>
                        </a:rPr>
                        <a:t>property taxes for a representative property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n-CA" sz="1700" b="0" i="0" u="none" strike="noStrike" dirty="0">
                          <a:solidFill>
                            <a:srgbClr val="000000"/>
                          </a:solidFill>
                          <a:effectLst/>
                          <a:latin typeface="Calibri" panose="020F0502020204030204" pitchFamily="34" charset="0"/>
                        </a:rPr>
                        <a:t> 2022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8F7F2"/>
                    </a:solidFill>
                  </a:tcPr>
                </a:tc>
                <a:tc>
                  <a:txBody>
                    <a:bodyPr/>
                    <a:lstStyle/>
                    <a:p>
                      <a:pPr algn="ctr" fontAlgn="b"/>
                      <a:r>
                        <a:rPr lang="en-CA" sz="1700" b="0" i="0" u="none" strike="noStrike">
                          <a:solidFill>
                            <a:srgbClr val="000000"/>
                          </a:solidFill>
                          <a:effectLst/>
                          <a:latin typeface="Calibri" panose="020F0502020204030204" pitchFamily="34" charset="0"/>
                        </a:rPr>
                        <a:t>2022</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8F7F2"/>
                    </a:solidFill>
                  </a:tcPr>
                </a:tc>
                <a:tc gridSpan="2">
                  <a:txBody>
                    <a:bodyPr/>
                    <a:lstStyle/>
                    <a:p>
                      <a:pPr algn="ctr" fontAlgn="b"/>
                      <a:r>
                        <a:rPr lang="en-CA" sz="1700" b="0" i="0" u="none" strike="noStrike">
                          <a:solidFill>
                            <a:srgbClr val="000000"/>
                          </a:solidFill>
                          <a:effectLst/>
                          <a:latin typeface="Calibri" panose="020F0502020204030204" pitchFamily="34" charset="0"/>
                        </a:rPr>
                        <a:t>2022 property tax</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F7F2"/>
                    </a:solidFill>
                  </a:tcPr>
                </a:tc>
                <a:tc hMerge="1">
                  <a:txBody>
                    <a:bodyPr/>
                    <a:lstStyle/>
                    <a:p>
                      <a:endParaRPr lang="en-CA"/>
                    </a:p>
                  </a:txBody>
                  <a:tcPr/>
                </a:tc>
                <a:extLst>
                  <a:ext uri="{0D108BD9-81ED-4DB2-BD59-A6C34878D82A}">
                    <a16:rowId xmlns:a16="http://schemas.microsoft.com/office/drawing/2014/main" val="82422493"/>
                  </a:ext>
                </a:extLst>
              </a:tr>
              <a:tr h="288609">
                <a:tc vMerge="1">
                  <a:txBody>
                    <a:bodyPr/>
                    <a:lstStyle/>
                    <a:p>
                      <a:endParaRPr lang="en-CA"/>
                    </a:p>
                  </a:txBody>
                  <a:tcPr/>
                </a:tc>
                <a:tc>
                  <a:txBody>
                    <a:bodyPr/>
                    <a:lstStyle/>
                    <a:p>
                      <a:pPr algn="ctr" fontAlgn="b"/>
                      <a:r>
                        <a:rPr lang="en-CA" sz="1700" b="0" i="0" u="none" strike="noStrike" dirty="0">
                          <a:solidFill>
                            <a:srgbClr val="000000"/>
                          </a:solidFill>
                          <a:effectLst/>
                          <a:latin typeface="Calibri" panose="020F0502020204030204" pitchFamily="34" charset="0"/>
                        </a:rPr>
                        <a:t>Average</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8F7F2"/>
                    </a:solidFill>
                  </a:tcPr>
                </a:tc>
                <a:tc>
                  <a:txBody>
                    <a:bodyPr/>
                    <a:lstStyle/>
                    <a:p>
                      <a:pPr algn="ctr" fontAlgn="b"/>
                      <a:r>
                        <a:rPr lang="en-CA" sz="1700" b="0" i="0" u="none" strike="noStrike">
                          <a:solidFill>
                            <a:srgbClr val="000000"/>
                          </a:solidFill>
                          <a:effectLst/>
                          <a:latin typeface="Calibri" panose="020F0502020204030204" pitchFamily="34" charset="0"/>
                        </a:rPr>
                        <a:t> Average </a:t>
                      </a:r>
                    </a:p>
                  </a:txBody>
                  <a:tcPr marL="0" marR="0" marT="0" marB="0" anchor="b">
                    <a:lnL>
                      <a:noFill/>
                    </a:lnL>
                    <a:lnR>
                      <a:noFill/>
                    </a:lnR>
                    <a:lnT>
                      <a:noFill/>
                    </a:lnT>
                    <a:lnB>
                      <a:noFill/>
                    </a:lnB>
                    <a:solidFill>
                      <a:srgbClr val="F8F7F2"/>
                    </a:solidFill>
                  </a:tcPr>
                </a:tc>
                <a:tc gridSpan="2">
                  <a:txBody>
                    <a:bodyPr/>
                    <a:lstStyle/>
                    <a:p>
                      <a:pPr algn="ctr" fontAlgn="b"/>
                      <a:r>
                        <a:rPr lang="en-CA" sz="1700" b="0" i="0" u="none" strike="noStrike">
                          <a:solidFill>
                            <a:srgbClr val="000000"/>
                          </a:solidFill>
                          <a:effectLst/>
                          <a:latin typeface="Calibri" panose="020F0502020204030204" pitchFamily="34" charset="0"/>
                        </a:rPr>
                        <a:t>increase on</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8F7F2"/>
                    </a:solidFill>
                  </a:tcPr>
                </a:tc>
                <a:tc hMerge="1">
                  <a:txBody>
                    <a:bodyPr/>
                    <a:lstStyle/>
                    <a:p>
                      <a:endParaRPr lang="en-CA"/>
                    </a:p>
                  </a:txBody>
                  <a:tcPr/>
                </a:tc>
                <a:extLst>
                  <a:ext uri="{0D108BD9-81ED-4DB2-BD59-A6C34878D82A}">
                    <a16:rowId xmlns:a16="http://schemas.microsoft.com/office/drawing/2014/main" val="3129224373"/>
                  </a:ext>
                </a:extLst>
              </a:tr>
              <a:tr h="288609">
                <a:tc vMerge="1">
                  <a:txBody>
                    <a:bodyPr/>
                    <a:lstStyle/>
                    <a:p>
                      <a:endParaRPr lang="en-CA"/>
                    </a:p>
                  </a:txBody>
                  <a:tcPr/>
                </a:tc>
                <a:tc>
                  <a:txBody>
                    <a:bodyPr/>
                    <a:lstStyle/>
                    <a:p>
                      <a:pPr algn="ctr" fontAlgn="b"/>
                      <a:r>
                        <a:rPr lang="en-CA" sz="1700" b="0" i="0" u="none" strike="noStrike">
                          <a:solidFill>
                            <a:srgbClr val="000000"/>
                          </a:solidFill>
                          <a:effectLst/>
                          <a:latin typeface="Calibri" panose="020F0502020204030204" pitchFamily="34" charset="0"/>
                        </a:rPr>
                        <a:t> Market Value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8F7F2"/>
                    </a:solidFill>
                  </a:tcPr>
                </a:tc>
                <a:tc>
                  <a:txBody>
                    <a:bodyPr/>
                    <a:lstStyle/>
                    <a:p>
                      <a:pPr algn="ctr" fontAlgn="b"/>
                      <a:r>
                        <a:rPr lang="en-CA" sz="1700" b="0" i="0" u="none" strike="noStrike">
                          <a:solidFill>
                            <a:srgbClr val="000000"/>
                          </a:solidFill>
                          <a:effectLst/>
                          <a:latin typeface="Calibri" panose="020F0502020204030204" pitchFamily="34" charset="0"/>
                        </a:rPr>
                        <a:t> Property </a:t>
                      </a:r>
                    </a:p>
                  </a:txBody>
                  <a:tcPr marL="0" marR="0" marT="0" marB="0" anchor="b">
                    <a:lnL>
                      <a:noFill/>
                    </a:lnL>
                    <a:lnR>
                      <a:noFill/>
                    </a:lnR>
                    <a:lnT>
                      <a:noFill/>
                    </a:lnT>
                    <a:lnB>
                      <a:noFill/>
                    </a:lnB>
                    <a:solidFill>
                      <a:srgbClr val="F8F7F2"/>
                    </a:solidFill>
                  </a:tcPr>
                </a:tc>
                <a:tc gridSpan="2">
                  <a:txBody>
                    <a:bodyPr/>
                    <a:lstStyle/>
                    <a:p>
                      <a:pPr algn="ctr" fontAlgn="b"/>
                      <a:r>
                        <a:rPr lang="en-CA" sz="1700" b="0" i="0" u="none" strike="noStrike">
                          <a:solidFill>
                            <a:srgbClr val="000000"/>
                          </a:solidFill>
                          <a:effectLst/>
                          <a:latin typeface="Calibri" panose="020F0502020204030204" pitchFamily="34" charset="0"/>
                        </a:rPr>
                        <a:t>representative</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8F7F2"/>
                    </a:solidFill>
                  </a:tcPr>
                </a:tc>
                <a:tc hMerge="1">
                  <a:txBody>
                    <a:bodyPr/>
                    <a:lstStyle/>
                    <a:p>
                      <a:endParaRPr lang="en-CA"/>
                    </a:p>
                  </a:txBody>
                  <a:tcPr/>
                </a:tc>
                <a:extLst>
                  <a:ext uri="{0D108BD9-81ED-4DB2-BD59-A6C34878D82A}">
                    <a16:rowId xmlns:a16="http://schemas.microsoft.com/office/drawing/2014/main" val="3837109241"/>
                  </a:ext>
                </a:extLst>
              </a:tr>
              <a:tr h="288609">
                <a:tc vMerge="1">
                  <a:txBody>
                    <a:bodyPr/>
                    <a:lstStyle/>
                    <a:p>
                      <a:endParaRPr lang="en-CA"/>
                    </a:p>
                  </a:txBody>
                  <a:tcPr/>
                </a:tc>
                <a:tc>
                  <a:txBody>
                    <a:bodyPr/>
                    <a:lstStyle/>
                    <a:p>
                      <a:pPr algn="ctr" fontAlgn="b"/>
                      <a:r>
                        <a:rPr lang="en-CA" sz="1700" b="0" i="0" u="none" strike="noStrike">
                          <a:solidFill>
                            <a:srgbClr val="000000"/>
                          </a:solidFill>
                          <a:effectLst/>
                          <a:latin typeface="Calibri" panose="020F0502020204030204" pitchFamily="34" charset="0"/>
                        </a:rPr>
                        <a:t> Assessment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8F7F2"/>
                    </a:solidFill>
                  </a:tcPr>
                </a:tc>
                <a:tc>
                  <a:txBody>
                    <a:bodyPr/>
                    <a:lstStyle/>
                    <a:p>
                      <a:pPr algn="ctr" fontAlgn="b"/>
                      <a:r>
                        <a:rPr lang="en-CA" sz="1700" b="0" i="0" u="none" strike="noStrike">
                          <a:solidFill>
                            <a:srgbClr val="000000"/>
                          </a:solidFill>
                          <a:effectLst/>
                          <a:latin typeface="Calibri" panose="020F0502020204030204" pitchFamily="34" charset="0"/>
                        </a:rPr>
                        <a:t> Tax Levy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8F7F2"/>
                    </a:solidFill>
                  </a:tcPr>
                </a:tc>
                <a:tc gridSpan="2">
                  <a:txBody>
                    <a:bodyPr/>
                    <a:lstStyle/>
                    <a:p>
                      <a:pPr algn="ctr" fontAlgn="b"/>
                      <a:r>
                        <a:rPr lang="en-CA" sz="1700" b="0" i="0" u="none" strike="noStrike">
                          <a:solidFill>
                            <a:srgbClr val="000000"/>
                          </a:solidFill>
                          <a:effectLst/>
                          <a:latin typeface="Calibri" panose="020F0502020204030204" pitchFamily="34" charset="0"/>
                        </a:rPr>
                        <a:t>property</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8F7F2"/>
                    </a:solidFill>
                  </a:tcPr>
                </a:tc>
                <a:tc hMerge="1">
                  <a:txBody>
                    <a:bodyPr/>
                    <a:lstStyle/>
                    <a:p>
                      <a:endParaRPr lang="en-CA"/>
                    </a:p>
                  </a:txBody>
                  <a:tcPr/>
                </a:tc>
                <a:extLst>
                  <a:ext uri="{0D108BD9-81ED-4DB2-BD59-A6C34878D82A}">
                    <a16:rowId xmlns:a16="http://schemas.microsoft.com/office/drawing/2014/main" val="416794222"/>
                  </a:ext>
                </a:extLst>
              </a:tr>
              <a:tr h="477759">
                <a:tc>
                  <a:txBody>
                    <a:bodyPr/>
                    <a:lstStyle/>
                    <a:p>
                      <a:pPr algn="l" fontAlgn="b"/>
                      <a:r>
                        <a:rPr lang="en-CA" sz="1700" b="0" i="0" u="none" strike="noStrike" dirty="0">
                          <a:solidFill>
                            <a:srgbClr val="000000"/>
                          </a:solidFill>
                          <a:effectLst/>
                          <a:latin typeface="Calibri" panose="020F0502020204030204" pitchFamily="34" charset="0"/>
                        </a:rPr>
                        <a:t>Res.: Single Family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DD9C4"/>
                      </a:solidFill>
                      <a:prstDash val="solid"/>
                      <a:round/>
                      <a:headEnd type="none" w="med" len="med"/>
                      <a:tailEnd type="none" w="med" len="med"/>
                    </a:lnB>
                  </a:tcPr>
                </a:tc>
                <a:tc>
                  <a:txBody>
                    <a:bodyPr/>
                    <a:lstStyle/>
                    <a:p>
                      <a:pPr algn="l" fontAlgn="b"/>
                      <a:r>
                        <a:rPr lang="en-CA" sz="1700" b="0" i="0" u="none" strike="noStrike" dirty="0">
                          <a:solidFill>
                            <a:srgbClr val="000000"/>
                          </a:solidFill>
                          <a:effectLst/>
                          <a:latin typeface="Calibri" panose="020F0502020204030204" pitchFamily="34" charset="0"/>
                        </a:rPr>
                        <a:t>              726,331 </a:t>
                      </a:r>
                    </a:p>
                  </a:txBody>
                  <a:tcPr marL="0" marR="0" marT="0" marB="0" anchor="b">
                    <a:lnL w="6350" cap="flat" cmpd="sng" algn="ctr">
                      <a:solidFill>
                        <a:srgbClr val="0070C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B8CCE4"/>
                      </a:solidFill>
                      <a:prstDash val="solid"/>
                      <a:round/>
                      <a:headEnd type="none" w="med" len="med"/>
                      <a:tailEnd type="none" w="med" len="med"/>
                    </a:lnB>
                  </a:tcPr>
                </a:tc>
                <a:tc>
                  <a:txBody>
                    <a:bodyPr/>
                    <a:lstStyle/>
                    <a:p>
                      <a:pPr algn="l" fontAlgn="b"/>
                      <a:r>
                        <a:rPr lang="en-CA" sz="1700" b="0" i="0" u="none" strike="noStrike" dirty="0">
                          <a:solidFill>
                            <a:srgbClr val="000000"/>
                          </a:solidFill>
                          <a:effectLst/>
                          <a:latin typeface="Calibri" panose="020F0502020204030204" pitchFamily="34" charset="0"/>
                        </a:rPr>
                        <a:t> $1,725.85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B7DEE8"/>
                      </a:solidFill>
                      <a:prstDash val="solid"/>
                      <a:round/>
                      <a:headEnd type="none" w="med" len="med"/>
                      <a:tailEnd type="none" w="med" len="med"/>
                    </a:lnB>
                  </a:tcPr>
                </a:tc>
                <a:tc>
                  <a:txBody>
                    <a:bodyPr/>
                    <a:lstStyle/>
                    <a:p>
                      <a:pPr algn="l" fontAlgn="b"/>
                      <a:r>
                        <a:rPr lang="en-CA" sz="1700" b="0" i="0" u="none" strike="noStrike" dirty="0">
                          <a:solidFill>
                            <a:srgbClr val="000000"/>
                          </a:solidFill>
                          <a:effectLst/>
                          <a:latin typeface="Calibri" panose="020F0502020204030204" pitchFamily="34" charset="0"/>
                        </a:rPr>
                        <a:t> $ 176.60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DDD9C4"/>
                      </a:solidFill>
                      <a:prstDash val="solid"/>
                      <a:round/>
                      <a:headEnd type="none" w="med" len="med"/>
                      <a:tailEnd type="none" w="med" len="med"/>
                    </a:lnB>
                  </a:tcPr>
                </a:tc>
                <a:tc>
                  <a:txBody>
                    <a:bodyPr/>
                    <a:lstStyle/>
                    <a:p>
                      <a:pPr algn="r" fontAlgn="b"/>
                      <a:r>
                        <a:rPr lang="en-CA" sz="1700" b="0" i="0" u="none" strike="noStrike" dirty="0">
                          <a:solidFill>
                            <a:srgbClr val="000000"/>
                          </a:solidFill>
                          <a:effectLst/>
                          <a:latin typeface="Calibri" panose="020F0502020204030204" pitchFamily="34" charset="0"/>
                        </a:rPr>
                        <a:t>11.06%</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DD9C4"/>
                      </a:solidFill>
                      <a:prstDash val="solid"/>
                      <a:round/>
                      <a:headEnd type="none" w="med" len="med"/>
                      <a:tailEnd type="none" w="med" len="med"/>
                    </a:lnB>
                  </a:tcPr>
                </a:tc>
                <a:extLst>
                  <a:ext uri="{0D108BD9-81ED-4DB2-BD59-A6C34878D82A}">
                    <a16:rowId xmlns:a16="http://schemas.microsoft.com/office/drawing/2014/main" val="2447677414"/>
                  </a:ext>
                </a:extLst>
              </a:tr>
              <a:tr h="532817">
                <a:tc>
                  <a:txBody>
                    <a:bodyPr/>
                    <a:lstStyle/>
                    <a:p>
                      <a:pPr algn="l" fontAlgn="b"/>
                      <a:r>
                        <a:rPr lang="en-CA" sz="1700" b="0" i="0" u="none" strike="noStrike" dirty="0">
                          <a:solidFill>
                            <a:srgbClr val="000000"/>
                          </a:solidFill>
                          <a:effectLst/>
                          <a:latin typeface="Calibri" panose="020F0502020204030204" pitchFamily="34" charset="0"/>
                        </a:rPr>
                        <a:t> 1. Residential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DDD9C4"/>
                      </a:solidFill>
                      <a:prstDash val="solid"/>
                      <a:round/>
                      <a:headEnd type="none" w="med" len="med"/>
                      <a:tailEnd type="none" w="med" len="med"/>
                    </a:lnT>
                    <a:lnB w="6350" cap="flat" cmpd="sng" algn="ctr">
                      <a:solidFill>
                        <a:srgbClr val="DDD9C4"/>
                      </a:solidFill>
                      <a:prstDash val="solid"/>
                      <a:round/>
                      <a:headEnd type="none" w="med" len="med"/>
                      <a:tailEnd type="none" w="med" len="med"/>
                    </a:lnB>
                  </a:tcPr>
                </a:tc>
                <a:tc>
                  <a:txBody>
                    <a:bodyPr/>
                    <a:lstStyle/>
                    <a:p>
                      <a:pPr algn="l" fontAlgn="b"/>
                      <a:r>
                        <a:rPr lang="en-CA" sz="1700" b="0" i="0" u="none" strike="noStrike" dirty="0">
                          <a:solidFill>
                            <a:srgbClr val="000000"/>
                          </a:solidFill>
                          <a:effectLst/>
                          <a:latin typeface="Calibri" panose="020F0502020204030204" pitchFamily="34" charset="0"/>
                        </a:rPr>
                        <a:t>              614,448 </a:t>
                      </a:r>
                    </a:p>
                  </a:txBody>
                  <a:tcPr marL="0" marR="0" marT="0" marB="0" anchor="b">
                    <a:lnL w="6350" cap="flat" cmpd="sng" algn="ctr">
                      <a:solidFill>
                        <a:srgbClr val="0070C0"/>
                      </a:solidFill>
                      <a:prstDash val="solid"/>
                      <a:round/>
                      <a:headEnd type="none" w="med" len="med"/>
                      <a:tailEnd type="none" w="med" len="med"/>
                    </a:lnL>
                    <a:lnR>
                      <a:noFill/>
                    </a:lnR>
                    <a:lnT w="6350" cap="flat" cmpd="sng" algn="ctr">
                      <a:solidFill>
                        <a:srgbClr val="B8CCE4"/>
                      </a:solidFill>
                      <a:prstDash val="solid"/>
                      <a:round/>
                      <a:headEnd type="none" w="med" len="med"/>
                      <a:tailEnd type="none" w="med" len="med"/>
                    </a:lnT>
                    <a:lnB w="6350" cap="flat" cmpd="sng" algn="ctr">
                      <a:solidFill>
                        <a:srgbClr val="B8CCE4"/>
                      </a:solidFill>
                      <a:prstDash val="solid"/>
                      <a:round/>
                      <a:headEnd type="none" w="med" len="med"/>
                      <a:tailEnd type="none" w="med" len="med"/>
                    </a:lnB>
                  </a:tcPr>
                </a:tc>
                <a:tc>
                  <a:txBody>
                    <a:bodyPr/>
                    <a:lstStyle/>
                    <a:p>
                      <a:pPr algn="l" fontAlgn="b"/>
                      <a:r>
                        <a:rPr lang="en-CA" sz="1700" b="0" i="0" u="none" strike="noStrike" dirty="0">
                          <a:solidFill>
                            <a:srgbClr val="000000"/>
                          </a:solidFill>
                          <a:effectLst/>
                          <a:latin typeface="Calibri" panose="020F0502020204030204" pitchFamily="34" charset="0"/>
                        </a:rPr>
                        <a:t> $ 1,460.00 </a:t>
                      </a:r>
                    </a:p>
                  </a:txBody>
                  <a:tcPr marL="0" marR="0" marT="0" marB="0" anchor="b">
                    <a:lnL>
                      <a:noFill/>
                    </a:lnL>
                    <a:lnR>
                      <a:noFill/>
                    </a:lnR>
                    <a:lnT w="6350" cap="flat" cmpd="sng" algn="ctr">
                      <a:solidFill>
                        <a:srgbClr val="B7DEE8"/>
                      </a:solidFill>
                      <a:prstDash val="solid"/>
                      <a:round/>
                      <a:headEnd type="none" w="med" len="med"/>
                      <a:tailEnd type="none" w="med" len="med"/>
                    </a:lnT>
                    <a:lnB w="6350" cap="flat" cmpd="sng" algn="ctr">
                      <a:solidFill>
                        <a:srgbClr val="B7DEE8"/>
                      </a:solidFill>
                      <a:prstDash val="solid"/>
                      <a:round/>
                      <a:headEnd type="none" w="med" len="med"/>
                      <a:tailEnd type="none" w="med" len="med"/>
                    </a:lnB>
                  </a:tcPr>
                </a:tc>
                <a:tc>
                  <a:txBody>
                    <a:bodyPr/>
                    <a:lstStyle/>
                    <a:p>
                      <a:pPr algn="l" fontAlgn="b"/>
                      <a:r>
                        <a:rPr lang="en-CA" sz="1700" b="0" i="0" u="none" strike="noStrike" dirty="0">
                          <a:solidFill>
                            <a:srgbClr val="000000"/>
                          </a:solidFill>
                          <a:effectLst/>
                          <a:latin typeface="Calibri" panose="020F0502020204030204" pitchFamily="34" charset="0"/>
                        </a:rPr>
                        <a:t> $ 165.39 </a:t>
                      </a:r>
                    </a:p>
                  </a:txBody>
                  <a:tcPr marL="0" marR="0" marT="0" marB="0" anchor="b">
                    <a:lnL>
                      <a:noFill/>
                    </a:lnL>
                    <a:lnR>
                      <a:noFill/>
                    </a:lnR>
                    <a:lnT w="6350" cap="flat" cmpd="sng" algn="ctr">
                      <a:solidFill>
                        <a:srgbClr val="DDD9C4"/>
                      </a:solidFill>
                      <a:prstDash val="solid"/>
                      <a:round/>
                      <a:headEnd type="none" w="med" len="med"/>
                      <a:tailEnd type="none" w="med" len="med"/>
                    </a:lnT>
                    <a:lnB w="6350" cap="flat" cmpd="sng" algn="ctr">
                      <a:solidFill>
                        <a:srgbClr val="DDD9C4"/>
                      </a:solidFill>
                      <a:prstDash val="solid"/>
                      <a:round/>
                      <a:headEnd type="none" w="med" len="med"/>
                      <a:tailEnd type="none" w="med" len="med"/>
                    </a:lnB>
                  </a:tcPr>
                </a:tc>
                <a:tc>
                  <a:txBody>
                    <a:bodyPr/>
                    <a:lstStyle/>
                    <a:p>
                      <a:pPr algn="r" fontAlgn="b"/>
                      <a:r>
                        <a:rPr lang="en-CA" sz="1700" b="0" i="0" u="none" strike="noStrike" dirty="0">
                          <a:solidFill>
                            <a:srgbClr val="000000"/>
                          </a:solidFill>
                          <a:effectLst/>
                          <a:latin typeface="Calibri" panose="020F0502020204030204" pitchFamily="34" charset="0"/>
                        </a:rPr>
                        <a:t>12.39%</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DDD9C4"/>
                      </a:solidFill>
                      <a:prstDash val="solid"/>
                      <a:round/>
                      <a:headEnd type="none" w="med" len="med"/>
                      <a:tailEnd type="none" w="med" len="med"/>
                    </a:lnT>
                    <a:lnB w="6350" cap="flat" cmpd="sng" algn="ctr">
                      <a:solidFill>
                        <a:srgbClr val="DDD9C4"/>
                      </a:solidFill>
                      <a:prstDash val="solid"/>
                      <a:round/>
                      <a:headEnd type="none" w="med" len="med"/>
                      <a:tailEnd type="none" w="med" len="med"/>
                    </a:lnB>
                  </a:tcPr>
                </a:tc>
                <a:extLst>
                  <a:ext uri="{0D108BD9-81ED-4DB2-BD59-A6C34878D82A}">
                    <a16:rowId xmlns:a16="http://schemas.microsoft.com/office/drawing/2014/main" val="1923720600"/>
                  </a:ext>
                </a:extLst>
              </a:tr>
              <a:tr h="532817">
                <a:tc>
                  <a:txBody>
                    <a:bodyPr/>
                    <a:lstStyle/>
                    <a:p>
                      <a:pPr algn="l" fontAlgn="b"/>
                      <a:r>
                        <a:rPr lang="en-CA" sz="1700" b="0" i="0" u="none" strike="noStrike" dirty="0">
                          <a:solidFill>
                            <a:srgbClr val="000000"/>
                          </a:solidFill>
                          <a:effectLst/>
                          <a:latin typeface="Calibri" panose="020F0502020204030204" pitchFamily="34" charset="0"/>
                        </a:rPr>
                        <a:t> 5. Light. Industrial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DDD9C4"/>
                      </a:solidFill>
                      <a:prstDash val="solid"/>
                      <a:round/>
                      <a:headEnd type="none" w="med" len="med"/>
                      <a:tailEnd type="none" w="med" len="med"/>
                    </a:lnT>
                    <a:lnB>
                      <a:noFill/>
                    </a:lnB>
                  </a:tcPr>
                </a:tc>
                <a:tc>
                  <a:txBody>
                    <a:bodyPr/>
                    <a:lstStyle/>
                    <a:p>
                      <a:pPr algn="l" fontAlgn="b"/>
                      <a:r>
                        <a:rPr lang="en-CA" sz="1700" b="0" i="0" u="none" strike="noStrike" dirty="0">
                          <a:solidFill>
                            <a:srgbClr val="000000"/>
                          </a:solidFill>
                          <a:effectLst/>
                          <a:latin typeface="Calibri" panose="020F0502020204030204" pitchFamily="34" charset="0"/>
                        </a:rPr>
                        <a:t>              183,067 </a:t>
                      </a:r>
                    </a:p>
                  </a:txBody>
                  <a:tcPr marL="0" marR="0" marT="0" marB="0" anchor="b">
                    <a:lnL w="6350" cap="flat" cmpd="sng" algn="ctr">
                      <a:solidFill>
                        <a:srgbClr val="0070C0"/>
                      </a:solidFill>
                      <a:prstDash val="solid"/>
                      <a:round/>
                      <a:headEnd type="none" w="med" len="med"/>
                      <a:tailEnd type="none" w="med" len="med"/>
                    </a:lnL>
                    <a:lnR>
                      <a:noFill/>
                    </a:lnR>
                    <a:lnT w="6350" cap="flat" cmpd="sng" algn="ctr">
                      <a:solidFill>
                        <a:srgbClr val="B8CCE4"/>
                      </a:solidFill>
                      <a:prstDash val="solid"/>
                      <a:round/>
                      <a:headEnd type="none" w="med" len="med"/>
                      <a:tailEnd type="none" w="med" len="med"/>
                    </a:lnT>
                    <a:lnB>
                      <a:noFill/>
                    </a:lnB>
                  </a:tcPr>
                </a:tc>
                <a:tc>
                  <a:txBody>
                    <a:bodyPr/>
                    <a:lstStyle/>
                    <a:p>
                      <a:pPr algn="l" fontAlgn="b"/>
                      <a:r>
                        <a:rPr lang="en-CA" sz="1700" b="0" i="0" u="none" strike="noStrike" dirty="0">
                          <a:solidFill>
                            <a:srgbClr val="000000"/>
                          </a:solidFill>
                          <a:effectLst/>
                          <a:latin typeface="Calibri" panose="020F0502020204030204" pitchFamily="34" charset="0"/>
                        </a:rPr>
                        <a:t> $ 1,949.04 </a:t>
                      </a:r>
                    </a:p>
                  </a:txBody>
                  <a:tcPr marL="0" marR="0" marT="0" marB="0" anchor="b">
                    <a:lnL>
                      <a:noFill/>
                    </a:lnL>
                    <a:lnR>
                      <a:noFill/>
                    </a:lnR>
                    <a:lnT w="6350" cap="flat" cmpd="sng" algn="ctr">
                      <a:solidFill>
                        <a:srgbClr val="B7DEE8"/>
                      </a:solidFill>
                      <a:prstDash val="solid"/>
                      <a:round/>
                      <a:headEnd type="none" w="med" len="med"/>
                      <a:tailEnd type="none" w="med" len="med"/>
                    </a:lnT>
                    <a:lnB>
                      <a:noFill/>
                    </a:lnB>
                  </a:tcPr>
                </a:tc>
                <a:tc>
                  <a:txBody>
                    <a:bodyPr/>
                    <a:lstStyle/>
                    <a:p>
                      <a:pPr algn="l" fontAlgn="b"/>
                      <a:r>
                        <a:rPr lang="en-CA" sz="1700" b="0" i="0" u="none" strike="noStrike" dirty="0">
                          <a:solidFill>
                            <a:srgbClr val="000000"/>
                          </a:solidFill>
                          <a:effectLst/>
                          <a:latin typeface="Calibri" panose="020F0502020204030204" pitchFamily="34" charset="0"/>
                        </a:rPr>
                        <a:t> $ 199.96 </a:t>
                      </a:r>
                    </a:p>
                  </a:txBody>
                  <a:tcPr marL="0" marR="0" marT="0" marB="0" anchor="b">
                    <a:lnL>
                      <a:noFill/>
                    </a:lnL>
                    <a:lnR>
                      <a:noFill/>
                    </a:lnR>
                    <a:lnT w="6350" cap="flat" cmpd="sng" algn="ctr">
                      <a:solidFill>
                        <a:srgbClr val="DDD9C4"/>
                      </a:solidFill>
                      <a:prstDash val="solid"/>
                      <a:round/>
                      <a:headEnd type="none" w="med" len="med"/>
                      <a:tailEnd type="none" w="med" len="med"/>
                    </a:lnT>
                    <a:lnB>
                      <a:noFill/>
                    </a:lnB>
                  </a:tcPr>
                </a:tc>
                <a:tc>
                  <a:txBody>
                    <a:bodyPr/>
                    <a:lstStyle/>
                    <a:p>
                      <a:pPr algn="r" fontAlgn="b"/>
                      <a:r>
                        <a:rPr lang="en-CA" sz="1700" b="0" i="0" u="none" strike="noStrike" dirty="0">
                          <a:solidFill>
                            <a:srgbClr val="000000"/>
                          </a:solidFill>
                          <a:effectLst/>
                          <a:latin typeface="Calibri" panose="020F0502020204030204" pitchFamily="34" charset="0"/>
                        </a:rPr>
                        <a:t>11.09%</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DDD9C4"/>
                      </a:solidFill>
                      <a:prstDash val="solid"/>
                      <a:round/>
                      <a:headEnd type="none" w="med" len="med"/>
                      <a:tailEnd type="none" w="med" len="med"/>
                    </a:lnT>
                    <a:lnB>
                      <a:noFill/>
                    </a:lnB>
                  </a:tcPr>
                </a:tc>
                <a:extLst>
                  <a:ext uri="{0D108BD9-81ED-4DB2-BD59-A6C34878D82A}">
                    <a16:rowId xmlns:a16="http://schemas.microsoft.com/office/drawing/2014/main" val="4173940652"/>
                  </a:ext>
                </a:extLst>
              </a:tr>
              <a:tr h="532817">
                <a:tc>
                  <a:txBody>
                    <a:bodyPr/>
                    <a:lstStyle/>
                    <a:p>
                      <a:pPr algn="l" fontAlgn="b"/>
                      <a:r>
                        <a:rPr lang="en-CA" sz="1700" b="0" i="0" u="none" strike="noStrike" dirty="0">
                          <a:solidFill>
                            <a:srgbClr val="000000"/>
                          </a:solidFill>
                          <a:effectLst/>
                          <a:latin typeface="Calibri" panose="020F0502020204030204" pitchFamily="34" charset="0"/>
                        </a:rPr>
                        <a:t> 6. Business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70C0"/>
                      </a:solidFill>
                      <a:prstDash val="solid"/>
                      <a:round/>
                      <a:headEnd type="none" w="med" len="med"/>
                      <a:tailEnd type="none" w="med" len="med"/>
                    </a:lnR>
                    <a:lnT>
                      <a:noFill/>
                    </a:lnT>
                    <a:lnB>
                      <a:noFill/>
                    </a:lnB>
                  </a:tcPr>
                </a:tc>
                <a:tc>
                  <a:txBody>
                    <a:bodyPr/>
                    <a:lstStyle/>
                    <a:p>
                      <a:pPr algn="l" fontAlgn="b"/>
                      <a:r>
                        <a:rPr lang="en-CA" sz="1700" b="0" i="0" u="none" strike="noStrike">
                          <a:solidFill>
                            <a:srgbClr val="000000"/>
                          </a:solidFill>
                          <a:effectLst/>
                          <a:latin typeface="Calibri" panose="020F0502020204030204" pitchFamily="34" charset="0"/>
                        </a:rPr>
                        <a:t>              307,556 </a:t>
                      </a:r>
                    </a:p>
                  </a:txBody>
                  <a:tcPr marL="0" marR="0" marT="0" marB="0" anchor="b">
                    <a:lnL w="6350" cap="flat" cmpd="sng" algn="ctr">
                      <a:solidFill>
                        <a:srgbClr val="0070C0"/>
                      </a:solidFill>
                      <a:prstDash val="solid"/>
                      <a:round/>
                      <a:headEnd type="none" w="med" len="med"/>
                      <a:tailEnd type="none" w="med" len="med"/>
                    </a:lnL>
                    <a:lnR>
                      <a:noFill/>
                    </a:lnR>
                    <a:lnT>
                      <a:noFill/>
                    </a:lnT>
                    <a:lnB>
                      <a:noFill/>
                    </a:lnB>
                  </a:tcPr>
                </a:tc>
                <a:tc>
                  <a:txBody>
                    <a:bodyPr/>
                    <a:lstStyle/>
                    <a:p>
                      <a:pPr algn="l" fontAlgn="b"/>
                      <a:r>
                        <a:rPr lang="en-CA" sz="1700" b="0" i="0" u="none" strike="noStrike" dirty="0">
                          <a:solidFill>
                            <a:srgbClr val="000000"/>
                          </a:solidFill>
                          <a:effectLst/>
                          <a:latin typeface="Calibri" panose="020F0502020204030204" pitchFamily="34" charset="0"/>
                        </a:rPr>
                        <a:t> $ 2,993.47 </a:t>
                      </a:r>
                    </a:p>
                  </a:txBody>
                  <a:tcPr marL="0" marR="0" marT="0" marB="0" anchor="b">
                    <a:lnL>
                      <a:noFill/>
                    </a:lnL>
                    <a:lnR>
                      <a:noFill/>
                    </a:lnR>
                    <a:lnT>
                      <a:noFill/>
                    </a:lnT>
                    <a:lnB>
                      <a:noFill/>
                    </a:lnB>
                  </a:tcPr>
                </a:tc>
                <a:tc>
                  <a:txBody>
                    <a:bodyPr/>
                    <a:lstStyle/>
                    <a:p>
                      <a:pPr algn="l" fontAlgn="b"/>
                      <a:r>
                        <a:rPr lang="en-CA" sz="1700" b="0" i="0" u="none" strike="noStrike" dirty="0">
                          <a:solidFill>
                            <a:srgbClr val="000000"/>
                          </a:solidFill>
                          <a:effectLst/>
                          <a:latin typeface="Calibri" panose="020F0502020204030204" pitchFamily="34" charset="0"/>
                        </a:rPr>
                        <a:t> </a:t>
                      </a:r>
                    </a:p>
                    <a:p>
                      <a:pPr algn="l" fontAlgn="b"/>
                      <a:r>
                        <a:rPr lang="en-CA" sz="1700" b="0" i="0" u="none" strike="noStrike" dirty="0">
                          <a:solidFill>
                            <a:srgbClr val="000000"/>
                          </a:solidFill>
                          <a:effectLst/>
                          <a:latin typeface="Calibri" panose="020F0502020204030204" pitchFamily="34" charset="0"/>
                        </a:rPr>
                        <a:t> $ 306.28 </a:t>
                      </a:r>
                    </a:p>
                  </a:txBody>
                  <a:tcPr marL="0" marR="0" marT="0" marB="0" anchor="b">
                    <a:lnL>
                      <a:noFill/>
                    </a:lnL>
                    <a:lnR>
                      <a:noFill/>
                    </a:lnR>
                    <a:lnT>
                      <a:noFill/>
                    </a:lnT>
                    <a:lnB>
                      <a:noFill/>
                    </a:lnB>
                  </a:tcPr>
                </a:tc>
                <a:tc>
                  <a:txBody>
                    <a:bodyPr/>
                    <a:lstStyle/>
                    <a:p>
                      <a:pPr algn="r" fontAlgn="b"/>
                      <a:r>
                        <a:rPr lang="en-CA" sz="1700" b="0" i="0" u="none" strike="noStrike" dirty="0">
                          <a:solidFill>
                            <a:srgbClr val="000000"/>
                          </a:solidFill>
                          <a:effectLst/>
                          <a:latin typeface="Calibri" panose="020F0502020204030204" pitchFamily="34" charset="0"/>
                        </a:rPr>
                        <a:t>11.06%</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84640292"/>
                  </a:ext>
                </a:extLst>
              </a:tr>
              <a:tr h="532817">
                <a:tc>
                  <a:txBody>
                    <a:bodyPr/>
                    <a:lstStyle/>
                    <a:p>
                      <a:pPr algn="l" fontAlgn="b"/>
                      <a:endParaRPr lang="en-CA" sz="17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70C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CA" sz="17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70C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CA" sz="17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CA" sz="17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CA" sz="1700" b="0" i="0" u="none" strike="noStrike" dirty="0">
                        <a:solidFill>
                          <a:srgbClr val="000000"/>
                        </a:solidFill>
                        <a:effectLst/>
                        <a:latin typeface="Calibri" panose="020F050202020403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359456"/>
                  </a:ext>
                </a:extLst>
              </a:tr>
            </a:tbl>
          </a:graphicData>
        </a:graphic>
      </p:graphicFrame>
    </p:spTree>
    <p:extLst>
      <p:ext uri="{BB962C8B-B14F-4D97-AF65-F5344CB8AC3E}">
        <p14:creationId xmlns:p14="http://schemas.microsoft.com/office/powerpoint/2010/main" val="36926719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855</Words>
  <Application>Microsoft Office PowerPoint</Application>
  <PresentationFormat>Widescreen</PresentationFormat>
  <Paragraphs>196</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Century Gothic</vt:lpstr>
      <vt:lpstr>Montserrat Regular</vt:lpstr>
      <vt:lpstr>Office Theme</vt:lpstr>
      <vt:lpstr>District of Ucluelet             2022 POTENTIAL PROPERTY TAX IMPACT  </vt:lpstr>
      <vt:lpstr>Potential Property Tax Impact</vt:lpstr>
      <vt:lpstr>Potential Property Tax Impact</vt:lpstr>
      <vt:lpstr>Potential Property Tax Impact</vt:lpstr>
      <vt:lpstr>Potential Property Tax Impact – Including 3% for Water Filtration Project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Potential Property Tax Impact</dc:title>
  <dc:creator>Donna Monteith</dc:creator>
  <cp:lastModifiedBy>Donna Monteith</cp:lastModifiedBy>
  <cp:revision>10</cp:revision>
  <dcterms:created xsi:type="dcterms:W3CDTF">2022-03-13T00:03:23Z</dcterms:created>
  <dcterms:modified xsi:type="dcterms:W3CDTF">2022-03-17T23:38:04Z</dcterms:modified>
</cp:coreProperties>
</file>